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6" r:id="rId2"/>
    <p:sldId id="260" r:id="rId3"/>
    <p:sldId id="275" r:id="rId4"/>
    <p:sldId id="276" r:id="rId5"/>
    <p:sldId id="269" r:id="rId6"/>
    <p:sldId id="257" r:id="rId7"/>
    <p:sldId id="258" r:id="rId8"/>
    <p:sldId id="261" r:id="rId9"/>
    <p:sldId id="259" r:id="rId10"/>
    <p:sldId id="262" r:id="rId11"/>
    <p:sldId id="263" r:id="rId12"/>
    <p:sldId id="264" r:id="rId13"/>
    <p:sldId id="277" r:id="rId14"/>
    <p:sldId id="278" r:id="rId15"/>
    <p:sldId id="279" r:id="rId16"/>
    <p:sldId id="280" r:id="rId17"/>
    <p:sldId id="281" r:id="rId18"/>
    <p:sldId id="282" r:id="rId19"/>
    <p:sldId id="283" r:id="rId20"/>
    <p:sldId id="284" r:id="rId21"/>
    <p:sldId id="285" r:id="rId22"/>
    <p:sldId id="286" r:id="rId23"/>
    <p:sldId id="291" r:id="rId24"/>
    <p:sldId id="292" r:id="rId25"/>
    <p:sldId id="293" r:id="rId26"/>
    <p:sldId id="294" r:id="rId27"/>
    <p:sldId id="295" r:id="rId28"/>
    <p:sldId id="296" r:id="rId29"/>
    <p:sldId id="297" r:id="rId30"/>
    <p:sldId id="298" r:id="rId31"/>
    <p:sldId id="299" r:id="rId32"/>
    <p:sldId id="300" r:id="rId33"/>
    <p:sldId id="301" r:id="rId34"/>
    <p:sldId id="287" r:id="rId35"/>
    <p:sldId id="288" r:id="rId36"/>
    <p:sldId id="268" r:id="rId37"/>
    <p:sldId id="290" r:id="rId38"/>
    <p:sldId id="289" r:id="rId3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23" autoAdjust="0"/>
    <p:restoredTop sz="86408" autoAdjust="0"/>
  </p:normalViewPr>
  <p:slideViewPr>
    <p:cSldViewPr>
      <p:cViewPr varScale="1">
        <p:scale>
          <a:sx n="98" d="100"/>
          <a:sy n="98" d="100"/>
        </p:scale>
        <p:origin x="1572" y="66"/>
      </p:cViewPr>
      <p:guideLst>
        <p:guide orient="horz" pos="2160"/>
        <p:guide pos="2880"/>
      </p:guideLst>
    </p:cSldViewPr>
  </p:slideViewPr>
  <p:outlineViewPr>
    <p:cViewPr>
      <p:scale>
        <a:sx n="33" d="100"/>
        <a:sy n="33" d="100"/>
      </p:scale>
      <p:origin x="0" y="-162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840334-275E-4A3C-9131-00C60255C3DE}" type="datetimeFigureOut">
              <a:rPr lang="fr-CA" smtClean="0"/>
              <a:t>2019-11-28</a:t>
            </a:fld>
            <a:endParaRPr lang="fr-CA"/>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9B5674-E0B8-4D8C-B0E1-23DF55E5B634}" type="slidenum">
              <a:rPr lang="fr-CA" smtClean="0"/>
              <a:t>‹N°›</a:t>
            </a:fld>
            <a:endParaRPr lang="fr-CA"/>
          </a:p>
        </p:txBody>
      </p:sp>
    </p:spTree>
    <p:extLst>
      <p:ext uri="{BB962C8B-B14F-4D97-AF65-F5344CB8AC3E}">
        <p14:creationId xmlns:p14="http://schemas.microsoft.com/office/powerpoint/2010/main" val="2523870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a:t>Attention!</a:t>
            </a:r>
            <a:r>
              <a:rPr lang="fr-CA" baseline="0" dirty="0"/>
              <a:t> Ici, on « érode » le blanc.</a:t>
            </a:r>
            <a:endParaRPr lang="fr-CA" dirty="0"/>
          </a:p>
        </p:txBody>
      </p:sp>
      <p:sp>
        <p:nvSpPr>
          <p:cNvPr id="4" name="Espace réservé du numéro de diapositive 3"/>
          <p:cNvSpPr>
            <a:spLocks noGrp="1"/>
          </p:cNvSpPr>
          <p:nvPr>
            <p:ph type="sldNum" sz="quarter" idx="10"/>
          </p:nvPr>
        </p:nvSpPr>
        <p:spPr/>
        <p:txBody>
          <a:bodyPr/>
          <a:lstStyle/>
          <a:p>
            <a:fld id="{179B5674-E0B8-4D8C-B0E1-23DF55E5B634}" type="slidenum">
              <a:rPr lang="fr-CA" smtClean="0"/>
              <a:t>7</a:t>
            </a:fld>
            <a:endParaRPr lang="fr-CA"/>
          </a:p>
        </p:txBody>
      </p:sp>
    </p:spTree>
    <p:extLst>
      <p:ext uri="{BB962C8B-B14F-4D97-AF65-F5344CB8AC3E}">
        <p14:creationId xmlns:p14="http://schemas.microsoft.com/office/powerpoint/2010/main" val="512326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179B5674-E0B8-4D8C-B0E1-23DF55E5B634}" type="slidenum">
              <a:rPr lang="fr-CA" smtClean="0"/>
              <a:t>8</a:t>
            </a:fld>
            <a:endParaRPr lang="fr-CA"/>
          </a:p>
        </p:txBody>
      </p:sp>
    </p:spTree>
    <p:extLst>
      <p:ext uri="{BB962C8B-B14F-4D97-AF65-F5344CB8AC3E}">
        <p14:creationId xmlns:p14="http://schemas.microsoft.com/office/powerpoint/2010/main" val="3583590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179B5674-E0B8-4D8C-B0E1-23DF55E5B634}" type="slidenum">
              <a:rPr lang="fr-CA" smtClean="0"/>
              <a:t>9</a:t>
            </a:fld>
            <a:endParaRPr lang="fr-CA"/>
          </a:p>
        </p:txBody>
      </p:sp>
    </p:spTree>
    <p:extLst>
      <p:ext uri="{BB962C8B-B14F-4D97-AF65-F5344CB8AC3E}">
        <p14:creationId xmlns:p14="http://schemas.microsoft.com/office/powerpoint/2010/main" val="520307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fr-FR"/>
              <a:t>Modifiez le style du titre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B78F6AE-D9AB-4754-A3E6-8FBBE1A9EF86}" type="datetimeFigureOut">
              <a:rPr lang="fr-CA" smtClean="0"/>
              <a:t>2019-11-28</a:t>
            </a:fld>
            <a:endParaRPr lang="fr-C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fr-C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D0B3D11-E1AE-47FA-9242-E82824A7A842}" type="slidenum">
              <a:rPr lang="fr-CA" smtClean="0"/>
              <a:t>‹N°›</a:t>
            </a:fld>
            <a:endParaRPr lang="fr-C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0B78F6AE-D9AB-4754-A3E6-8FBBE1A9EF86}" type="datetimeFigureOut">
              <a:rPr lang="fr-CA" smtClean="0"/>
              <a:t>2019-11-28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FD0B3D11-E1AE-47FA-9242-E82824A7A842}" type="slidenum">
              <a:rPr lang="fr-CA" smtClean="0"/>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fr-FR"/>
              <a:t>Modifiez le style du titre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0B78F6AE-D9AB-4754-A3E6-8FBBE1A9EF86}" type="datetimeFigureOut">
              <a:rPr lang="fr-CA" smtClean="0"/>
              <a:t>2019-11-28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FD0B3D11-E1AE-47FA-9242-E82824A7A842}" type="slidenum">
              <a:rPr lang="fr-CA" smtClean="0"/>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B78F6AE-D9AB-4754-A3E6-8FBBE1A9EF86}" type="datetimeFigureOut">
              <a:rPr lang="fr-CA" smtClean="0"/>
              <a:t>2019-11-28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FD0B3D11-E1AE-47FA-9242-E82824A7A842}" type="slidenum">
              <a:rPr lang="fr-CA" smtClean="0"/>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fr-FR"/>
              <a:t>Modifiez le style du titre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0B78F6AE-D9AB-4754-A3E6-8FBBE1A9EF86}" type="datetimeFigureOut">
              <a:rPr lang="fr-CA" smtClean="0"/>
              <a:t>2019-11-28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FD0B3D11-E1AE-47FA-9242-E82824A7A842}" type="slidenum">
              <a:rPr lang="fr-CA" smtClean="0"/>
              <a:t>‹N°›</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5" name="Date Placeholder 4"/>
          <p:cNvSpPr>
            <a:spLocks noGrp="1"/>
          </p:cNvSpPr>
          <p:nvPr>
            <p:ph type="dt" sz="half" idx="10"/>
          </p:nvPr>
        </p:nvSpPr>
        <p:spPr/>
        <p:txBody>
          <a:bodyPr/>
          <a:lstStyle/>
          <a:p>
            <a:fld id="{0B78F6AE-D9AB-4754-A3E6-8FBBE1A9EF86}" type="datetimeFigureOut">
              <a:rPr lang="fr-CA" smtClean="0"/>
              <a:t>2019-11-28</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FD0B3D11-E1AE-47FA-9242-E82824A7A842}" type="slidenum">
              <a:rPr lang="fr-CA" smtClean="0"/>
              <a:t>‹N°›</a:t>
            </a:fld>
            <a:endParaRPr lang="fr-CA"/>
          </a:p>
        </p:txBody>
      </p:sp>
      <p:sp>
        <p:nvSpPr>
          <p:cNvPr id="9" name="Content Placeholder 8"/>
          <p:cNvSpPr>
            <a:spLocks noGrp="1"/>
          </p:cNvSpPr>
          <p:nvPr>
            <p:ph sz="quarter" idx="13"/>
          </p:nvPr>
        </p:nvSpPr>
        <p:spPr>
          <a:xfrm>
            <a:off x="1042416" y="2313432"/>
            <a:ext cx="3419856" cy="349300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B78F6AE-D9AB-4754-A3E6-8FBBE1A9EF86}" type="datetimeFigureOut">
              <a:rPr lang="fr-CA" smtClean="0"/>
              <a:t>2019-11-28</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FD0B3D11-E1AE-47FA-9242-E82824A7A842}" type="slidenum">
              <a:rPr lang="fr-CA" smtClean="0"/>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0B78F6AE-D9AB-4754-A3E6-8FBBE1A9EF86}" type="datetimeFigureOut">
              <a:rPr lang="fr-CA" smtClean="0"/>
              <a:t>2019-11-28</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FD0B3D11-E1AE-47FA-9242-E82824A7A842}" type="slidenum">
              <a:rPr lang="fr-CA" smtClean="0"/>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78F6AE-D9AB-4754-A3E6-8FBBE1A9EF86}" type="datetimeFigureOut">
              <a:rPr lang="fr-CA" smtClean="0"/>
              <a:t>2019-11-28</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FD0B3D11-E1AE-47FA-9242-E82824A7A842}" type="slidenum">
              <a:rPr lang="fr-CA" smtClean="0"/>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B78F6AE-D9AB-4754-A3E6-8FBBE1A9EF86}" type="datetimeFigureOut">
              <a:rPr lang="fr-CA" smtClean="0"/>
              <a:t>2019-11-28</a:t>
            </a:fld>
            <a:endParaRPr lang="fr-CA"/>
          </a:p>
        </p:txBody>
      </p:sp>
      <p:sp>
        <p:nvSpPr>
          <p:cNvPr id="7" name="Slide Number Placeholder 6"/>
          <p:cNvSpPr>
            <a:spLocks noGrp="1"/>
          </p:cNvSpPr>
          <p:nvPr>
            <p:ph type="sldNum" sz="quarter" idx="12"/>
          </p:nvPr>
        </p:nvSpPr>
        <p:spPr/>
        <p:txBody>
          <a:bodyPr/>
          <a:lstStyle/>
          <a:p>
            <a:fld id="{FD0B3D11-E1AE-47FA-9242-E82824A7A842}" type="slidenum">
              <a:rPr lang="fr-CA" smtClean="0"/>
              <a:t>‹N°›</a:t>
            </a:fld>
            <a:endParaRPr lang="fr-C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C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fr-FR"/>
              <a:t>Modifiez le style du titre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fr-FR"/>
              <a:t>Modifiez le style du titre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0B78F6AE-D9AB-4754-A3E6-8FBBE1A9EF86}" type="datetimeFigureOut">
              <a:rPr lang="fr-CA" smtClean="0"/>
              <a:t>2019-11-28</a:t>
            </a:fld>
            <a:endParaRPr lang="fr-C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CA"/>
          </a:p>
        </p:txBody>
      </p:sp>
      <p:sp>
        <p:nvSpPr>
          <p:cNvPr id="7" name="Slide Number Placeholder 6"/>
          <p:cNvSpPr>
            <a:spLocks noGrp="1"/>
          </p:cNvSpPr>
          <p:nvPr>
            <p:ph type="sldNum" sz="quarter" idx="12"/>
          </p:nvPr>
        </p:nvSpPr>
        <p:spPr/>
        <p:txBody>
          <a:bodyPr/>
          <a:lstStyle/>
          <a:p>
            <a:fld id="{FD0B3D11-E1AE-47FA-9242-E82824A7A842}" type="slidenum">
              <a:rPr lang="fr-CA" smtClean="0"/>
              <a:t>‹N°›</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B78F6AE-D9AB-4754-A3E6-8FBBE1A9EF86}" type="datetimeFigureOut">
              <a:rPr lang="fr-CA" smtClean="0"/>
              <a:t>2019-11-28</a:t>
            </a:fld>
            <a:endParaRPr lang="fr-C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fr-C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D0B3D11-E1AE-47FA-9242-E82824A7A842}" type="slidenum">
              <a:rPr lang="fr-CA" smtClean="0"/>
              <a:t>‹N°›</a:t>
            </a:fld>
            <a:endParaRPr lang="fr-C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opencv-python-tutroals.readthedocs.io/en/latest/py_tutorials/py_imgproc/py_contours/py_contours_hierarchy/py_contours_hierarchy.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opencv-python-tutroals.readthedocs.io/en/latest/py_tutorials/py_imgproc/py_contours/py_contours_hierarchy/py_contours_hierarchy.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cs.auckland.ac.nz/courses/compsci773s1c/lectures/ImageProcessing-html/topic4.htm" TargetMode="External"/><Relationship Id="rId2" Type="http://schemas.openxmlformats.org/officeDocument/2006/relationships/hyperlink" Target="https://opencv-python-tutroals.readthedocs.io/en/latest/py_tutorials/py_tutorials.html" TargetMode="External"/><Relationship Id="rId1" Type="http://schemas.openxmlformats.org/officeDocument/2006/relationships/slideLayout" Target="../slideLayouts/slideLayout2.xml"/><Relationship Id="rId6" Type="http://schemas.openxmlformats.org/officeDocument/2006/relationships/hyperlink" Target="http://razibdeb.wordpress.com/2013/09/10/skin-detection-in-c-using-opencv/" TargetMode="External"/><Relationship Id="rId5" Type="http://schemas.openxmlformats.org/officeDocument/2006/relationships/hyperlink" Target="https://www.mathworks.com/help/images/morphology-fundamentals-dilation-and-erosion.html" TargetMode="External"/><Relationship Id="rId4" Type="http://schemas.openxmlformats.org/officeDocument/2006/relationships/hyperlink" Target="http://en.wikipedia.org/wiki/Erosion_(morphology)"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docs.opencv.org/doc/tutorials/imgproc/histograms/histogram_calculation/histogram_calculation.html#histogram-calculation" TargetMode="External"/><Relationship Id="rId2" Type="http://schemas.openxmlformats.org/officeDocument/2006/relationships/hyperlink" Target="https://opencv-python-tutroals.readthedocs.io/en/latest/py_tutorials/py_imgproc/py_histograms/py_table_of_contents_histograms/py_table_of_contents_histograms.html" TargetMode="External"/><Relationship Id="rId1" Type="http://schemas.openxmlformats.org/officeDocument/2006/relationships/slideLayout" Target="../slideLayouts/slideLayout2.xml"/><Relationship Id="rId5" Type="http://schemas.openxmlformats.org/officeDocument/2006/relationships/hyperlink" Target="http://www.dspguide.com/pdfbook.htm" TargetMode="External"/><Relationship Id="rId4" Type="http://schemas.openxmlformats.org/officeDocument/2006/relationships/hyperlink" Target="https://opencv-python-tutroals.readthedocs.io/en/latest/py_tutorials/py_imgproc/py_contours/py_table_of_contents_contours/py_table_of_contents_contours.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CA" dirty="0"/>
              <a:t>Traitement d’images</a:t>
            </a:r>
          </a:p>
        </p:txBody>
      </p:sp>
      <p:sp>
        <p:nvSpPr>
          <p:cNvPr id="3" name="Sous-titre 2"/>
          <p:cNvSpPr>
            <a:spLocks noGrp="1"/>
          </p:cNvSpPr>
          <p:nvPr>
            <p:ph type="subTitle" idx="1"/>
          </p:nvPr>
        </p:nvSpPr>
        <p:spPr/>
        <p:txBody>
          <a:bodyPr>
            <a:normAutofit lnSpcReduction="10000"/>
          </a:bodyPr>
          <a:lstStyle/>
          <a:p>
            <a:r>
              <a:rPr lang="fr-CA" dirty="0"/>
              <a:t>Semaine 13 vA19</a:t>
            </a:r>
          </a:p>
          <a:p>
            <a:r>
              <a:rPr lang="fr-CA" dirty="0"/>
              <a:t>Opérations arithmétiques</a:t>
            </a:r>
          </a:p>
          <a:p>
            <a:r>
              <a:rPr lang="fr-CA" dirty="0"/>
              <a:t>Morphologie</a:t>
            </a:r>
          </a:p>
          <a:p>
            <a:r>
              <a:rPr lang="fr-CA" dirty="0"/>
              <a:t>Histogramme</a:t>
            </a:r>
          </a:p>
        </p:txBody>
      </p:sp>
    </p:spTree>
    <p:extLst>
      <p:ext uri="{BB962C8B-B14F-4D97-AF65-F5344CB8AC3E}">
        <p14:creationId xmlns:p14="http://schemas.microsoft.com/office/powerpoint/2010/main" val="3956909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Ouverture</a:t>
            </a:r>
          </a:p>
        </p:txBody>
      </p:sp>
      <p:sp>
        <p:nvSpPr>
          <p:cNvPr id="3" name="Espace réservé du contenu 2"/>
          <p:cNvSpPr>
            <a:spLocks noGrp="1"/>
          </p:cNvSpPr>
          <p:nvPr>
            <p:ph idx="1"/>
          </p:nvPr>
        </p:nvSpPr>
        <p:spPr/>
        <p:txBody>
          <a:bodyPr/>
          <a:lstStyle/>
          <a:p>
            <a:r>
              <a:rPr lang="fr-CA" dirty="0"/>
              <a:t>L’ouverture constitue d’une érosion suivit d’une dilatation</a:t>
            </a:r>
          </a:p>
          <a:p>
            <a:r>
              <a:rPr lang="fr-CA" dirty="0"/>
              <a:t>Cela permet de faire disparaître des petits artéfacts</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2826" y="3584558"/>
            <a:ext cx="5142681" cy="2091357"/>
          </a:xfrm>
          <a:prstGeom prst="rect">
            <a:avLst/>
          </a:prstGeom>
        </p:spPr>
      </p:pic>
      <mc:AlternateContent xmlns:mc="http://schemas.openxmlformats.org/markup-compatibility/2006" xmlns:a14="http://schemas.microsoft.com/office/drawing/2010/main">
        <mc:Choice Requires="a14">
          <p:sp>
            <p:nvSpPr>
              <p:cNvPr id="5" name="ZoneTexte 4"/>
              <p:cNvSpPr txBox="1"/>
              <p:nvPr/>
            </p:nvSpPr>
            <p:spPr>
              <a:xfrm>
                <a:off x="1187624" y="5828903"/>
                <a:ext cx="732258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CA" b="0" i="1" smtClean="0">
                          <a:latin typeface="Cambria Math"/>
                        </a:rPr>
                        <m:t>𝑑𝑠𝑡</m:t>
                      </m:r>
                      <m:r>
                        <a:rPr lang="fr-CA" b="0" i="1" smtClean="0">
                          <a:latin typeface="Cambria Math"/>
                        </a:rPr>
                        <m:t>=</m:t>
                      </m:r>
                      <m:r>
                        <a:rPr lang="fr-CA" b="0" i="1" smtClean="0">
                          <a:latin typeface="Cambria Math"/>
                        </a:rPr>
                        <m:t>𝑜𝑢𝑣𝑒𝑟𝑡𝑢𝑟𝑒</m:t>
                      </m:r>
                      <m:r>
                        <a:rPr lang="fr-CA" b="0" i="1" smtClean="0">
                          <a:latin typeface="Cambria Math"/>
                        </a:rPr>
                        <m:t> </m:t>
                      </m:r>
                      <m:d>
                        <m:dPr>
                          <m:ctrlPr>
                            <a:rPr lang="fr-CA" b="0" i="1" smtClean="0">
                              <a:latin typeface="Cambria Math" panose="02040503050406030204" pitchFamily="18" charset="0"/>
                            </a:rPr>
                          </m:ctrlPr>
                        </m:dPr>
                        <m:e>
                          <m:r>
                            <a:rPr lang="fr-CA" b="0" i="1" smtClean="0">
                              <a:latin typeface="Cambria Math"/>
                            </a:rPr>
                            <m:t>𝑠𝑟𝑐</m:t>
                          </m:r>
                          <m:r>
                            <a:rPr lang="fr-CA" b="0" i="1" smtClean="0">
                              <a:latin typeface="Cambria Math"/>
                            </a:rPr>
                            <m:t>, </m:t>
                          </m:r>
                          <m:r>
                            <a:rPr lang="fr-CA" b="0" i="1" smtClean="0">
                              <a:latin typeface="Cambria Math"/>
                            </a:rPr>
                            <m:t>𝑒𝑙𝑒𝑚𝑒𝑛𝑡</m:t>
                          </m:r>
                        </m:e>
                      </m:d>
                      <m:r>
                        <a:rPr lang="fr-CA" b="0" i="1" smtClean="0">
                          <a:latin typeface="Cambria Math"/>
                        </a:rPr>
                        <m:t>=</m:t>
                      </m:r>
                      <m:r>
                        <a:rPr lang="fr-CA" b="0" i="1" smtClean="0">
                          <a:latin typeface="Cambria Math"/>
                        </a:rPr>
                        <m:t>𝑑𝑖𝑙𝑎𝑡𝑎𝑡𝑖𝑜𝑛</m:t>
                      </m:r>
                      <m:r>
                        <a:rPr lang="fr-CA" b="0" i="1" smtClean="0">
                          <a:latin typeface="Cambria Math"/>
                        </a:rPr>
                        <m:t> (</m:t>
                      </m:r>
                      <m:r>
                        <a:rPr lang="fr-CA" b="0" i="1" smtClean="0">
                          <a:latin typeface="Cambria Math"/>
                        </a:rPr>
                        <m:t>𝑒𝑟𝑜𝑠𝑖𝑜𝑛</m:t>
                      </m:r>
                      <m:r>
                        <a:rPr lang="fr-CA" b="0" i="1" smtClean="0">
                          <a:latin typeface="Cambria Math"/>
                        </a:rPr>
                        <m:t> </m:t>
                      </m:r>
                      <m:d>
                        <m:dPr>
                          <m:ctrlPr>
                            <a:rPr lang="fr-CA" b="0" i="1" smtClean="0">
                              <a:latin typeface="Cambria Math" panose="02040503050406030204" pitchFamily="18" charset="0"/>
                            </a:rPr>
                          </m:ctrlPr>
                        </m:dPr>
                        <m:e>
                          <m:r>
                            <a:rPr lang="fr-CA" b="0" i="1" smtClean="0">
                              <a:latin typeface="Cambria Math"/>
                            </a:rPr>
                            <m:t>𝑠𝑟𝑐</m:t>
                          </m:r>
                          <m:r>
                            <a:rPr lang="fr-CA" b="0" i="1" smtClean="0">
                              <a:latin typeface="Cambria Math"/>
                            </a:rPr>
                            <m:t>, </m:t>
                          </m:r>
                          <m:r>
                            <a:rPr lang="fr-CA" b="0" i="1" smtClean="0">
                              <a:latin typeface="Cambria Math"/>
                            </a:rPr>
                            <m:t>𝑒𝑙𝑒𝑚𝑒𝑛𝑡</m:t>
                          </m:r>
                        </m:e>
                      </m:d>
                      <m:r>
                        <a:rPr lang="fr-CA" b="0" i="1" smtClean="0">
                          <a:latin typeface="Cambria Math"/>
                        </a:rPr>
                        <m:t>)</m:t>
                      </m:r>
                    </m:oMath>
                  </m:oMathPara>
                </a14:m>
                <a:endParaRPr lang="fr-CA" dirty="0"/>
              </a:p>
            </p:txBody>
          </p:sp>
        </mc:Choice>
        <mc:Fallback xmlns="">
          <p:sp>
            <p:nvSpPr>
              <p:cNvPr id="5" name="ZoneTexte 4"/>
              <p:cNvSpPr txBox="1">
                <a:spLocks noRot="1" noChangeAspect="1" noMove="1" noResize="1" noEditPoints="1" noAdjustHandles="1" noChangeArrowheads="1" noChangeShapeType="1" noTextEdit="1"/>
              </p:cNvSpPr>
              <p:nvPr/>
            </p:nvSpPr>
            <p:spPr>
              <a:xfrm>
                <a:off x="1187624" y="5828903"/>
                <a:ext cx="7322582" cy="369332"/>
              </a:xfrm>
              <a:prstGeom prst="rect">
                <a:avLst/>
              </a:prstGeom>
              <a:blipFill rotWithShape="1">
                <a:blip r:embed="rId3"/>
                <a:stretch>
                  <a:fillRect b="-14754"/>
                </a:stretch>
              </a:blipFill>
            </p:spPr>
            <p:txBody>
              <a:bodyPr/>
              <a:lstStyle/>
              <a:p>
                <a:r>
                  <a:rPr lang="fr-CA">
                    <a:noFill/>
                  </a:rPr>
                  <a:t> </a:t>
                </a:r>
              </a:p>
            </p:txBody>
          </p:sp>
        </mc:Fallback>
      </mc:AlternateContent>
    </p:spTree>
    <p:extLst>
      <p:ext uri="{BB962C8B-B14F-4D97-AF65-F5344CB8AC3E}">
        <p14:creationId xmlns:p14="http://schemas.microsoft.com/office/powerpoint/2010/main" val="725979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Fermeture</a:t>
            </a:r>
          </a:p>
        </p:txBody>
      </p:sp>
      <p:sp>
        <p:nvSpPr>
          <p:cNvPr id="3" name="Espace réservé du contenu 2"/>
          <p:cNvSpPr>
            <a:spLocks noGrp="1"/>
          </p:cNvSpPr>
          <p:nvPr>
            <p:ph idx="1"/>
          </p:nvPr>
        </p:nvSpPr>
        <p:spPr/>
        <p:txBody>
          <a:bodyPr/>
          <a:lstStyle/>
          <a:p>
            <a:r>
              <a:rPr lang="fr-CA" dirty="0"/>
              <a:t>Elle consiste d’une dilatation suivi d’une érosion</a:t>
            </a:r>
          </a:p>
          <a:p>
            <a:r>
              <a:rPr lang="fr-CA" dirty="0"/>
              <a:t>Elle permet de fermer les petits trous dans une image</a:t>
            </a:r>
          </a:p>
          <a:p>
            <a:endParaRPr lang="fr-CA"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7864" y="3573015"/>
            <a:ext cx="4648232" cy="1890281"/>
          </a:xfrm>
          <a:prstGeom prst="rect">
            <a:avLst/>
          </a:prstGeom>
        </p:spPr>
      </p:pic>
      <mc:AlternateContent xmlns:mc="http://schemas.openxmlformats.org/markup-compatibility/2006" xmlns:a14="http://schemas.microsoft.com/office/drawing/2010/main">
        <mc:Choice Requires="a14">
          <p:sp>
            <p:nvSpPr>
              <p:cNvPr id="5" name="ZoneTexte 4"/>
              <p:cNvSpPr txBox="1"/>
              <p:nvPr/>
            </p:nvSpPr>
            <p:spPr>
              <a:xfrm>
                <a:off x="1187624" y="5509513"/>
                <a:ext cx="737548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CA" b="0" i="1" smtClean="0">
                          <a:latin typeface="Cambria Math"/>
                        </a:rPr>
                        <m:t>𝑑𝑠𝑡</m:t>
                      </m:r>
                      <m:r>
                        <a:rPr lang="fr-CA" b="0" i="1" smtClean="0">
                          <a:latin typeface="Cambria Math"/>
                        </a:rPr>
                        <m:t>=</m:t>
                      </m:r>
                      <m:r>
                        <a:rPr lang="fr-CA" b="0" i="1" smtClean="0">
                          <a:latin typeface="Cambria Math"/>
                        </a:rPr>
                        <m:t>𝑓𝑒𝑟𝑚𝑒𝑡𝑢𝑟𝑒</m:t>
                      </m:r>
                      <m:r>
                        <a:rPr lang="fr-CA" b="0" i="1" smtClean="0">
                          <a:latin typeface="Cambria Math"/>
                        </a:rPr>
                        <m:t> </m:t>
                      </m:r>
                      <m:d>
                        <m:dPr>
                          <m:ctrlPr>
                            <a:rPr lang="fr-CA" b="0" i="1" smtClean="0">
                              <a:latin typeface="Cambria Math" panose="02040503050406030204" pitchFamily="18" charset="0"/>
                            </a:rPr>
                          </m:ctrlPr>
                        </m:dPr>
                        <m:e>
                          <m:r>
                            <a:rPr lang="fr-CA" b="0" i="1" smtClean="0">
                              <a:latin typeface="Cambria Math"/>
                            </a:rPr>
                            <m:t>𝑠𝑟𝑐</m:t>
                          </m:r>
                          <m:r>
                            <a:rPr lang="fr-CA" b="0" i="1" smtClean="0">
                              <a:latin typeface="Cambria Math"/>
                            </a:rPr>
                            <m:t>, </m:t>
                          </m:r>
                          <m:r>
                            <a:rPr lang="fr-CA" b="0" i="1" smtClean="0">
                              <a:latin typeface="Cambria Math"/>
                            </a:rPr>
                            <m:t>𝑒𝑙𝑒𝑚𝑒𝑛𝑡</m:t>
                          </m:r>
                        </m:e>
                      </m:d>
                      <m:r>
                        <a:rPr lang="fr-CA" b="0" i="1" smtClean="0">
                          <a:latin typeface="Cambria Math"/>
                        </a:rPr>
                        <m:t>=</m:t>
                      </m:r>
                      <m:r>
                        <a:rPr lang="fr-CA" b="0" i="1" smtClean="0">
                          <a:latin typeface="Cambria Math"/>
                        </a:rPr>
                        <m:t>𝑒𝑟𝑜𝑠𝑖𝑜𝑛</m:t>
                      </m:r>
                      <m:r>
                        <a:rPr lang="fr-CA" b="0" i="1" smtClean="0">
                          <a:latin typeface="Cambria Math"/>
                        </a:rPr>
                        <m:t> (</m:t>
                      </m:r>
                      <m:r>
                        <a:rPr lang="fr-CA" b="0" i="1" smtClean="0">
                          <a:latin typeface="Cambria Math"/>
                        </a:rPr>
                        <m:t>𝑑𝑖𝑙𝑎𝑡𝑎𝑡𝑖𝑜𝑛</m:t>
                      </m:r>
                      <m:r>
                        <a:rPr lang="fr-CA" b="0" i="1" smtClean="0">
                          <a:latin typeface="Cambria Math"/>
                        </a:rPr>
                        <m:t> </m:t>
                      </m:r>
                      <m:d>
                        <m:dPr>
                          <m:ctrlPr>
                            <a:rPr lang="fr-CA" b="0" i="1" smtClean="0">
                              <a:latin typeface="Cambria Math" panose="02040503050406030204" pitchFamily="18" charset="0"/>
                            </a:rPr>
                          </m:ctrlPr>
                        </m:dPr>
                        <m:e>
                          <m:r>
                            <a:rPr lang="fr-CA" b="0" i="1" smtClean="0">
                              <a:latin typeface="Cambria Math"/>
                            </a:rPr>
                            <m:t>𝑠𝑟𝑐</m:t>
                          </m:r>
                          <m:r>
                            <a:rPr lang="fr-CA" b="0" i="1" smtClean="0">
                              <a:latin typeface="Cambria Math"/>
                            </a:rPr>
                            <m:t>, </m:t>
                          </m:r>
                          <m:r>
                            <a:rPr lang="fr-CA" b="0" i="1" smtClean="0">
                              <a:latin typeface="Cambria Math"/>
                            </a:rPr>
                            <m:t>𝑒𝑙𝑒𝑚𝑒𝑛𝑡</m:t>
                          </m:r>
                        </m:e>
                      </m:d>
                      <m:r>
                        <a:rPr lang="fr-CA" b="0" i="1" smtClean="0">
                          <a:latin typeface="Cambria Math"/>
                        </a:rPr>
                        <m:t>)</m:t>
                      </m:r>
                    </m:oMath>
                  </m:oMathPara>
                </a14:m>
                <a:endParaRPr lang="fr-CA" dirty="0"/>
              </a:p>
            </p:txBody>
          </p:sp>
        </mc:Choice>
        <mc:Fallback xmlns="">
          <p:sp>
            <p:nvSpPr>
              <p:cNvPr id="5" name="ZoneTexte 4"/>
              <p:cNvSpPr txBox="1">
                <a:spLocks noRot="1" noChangeAspect="1" noMove="1" noResize="1" noEditPoints="1" noAdjustHandles="1" noChangeArrowheads="1" noChangeShapeType="1" noTextEdit="1"/>
              </p:cNvSpPr>
              <p:nvPr/>
            </p:nvSpPr>
            <p:spPr>
              <a:xfrm>
                <a:off x="1187624" y="5509513"/>
                <a:ext cx="7375481" cy="369332"/>
              </a:xfrm>
              <a:prstGeom prst="rect">
                <a:avLst/>
              </a:prstGeom>
              <a:blipFill rotWithShape="1">
                <a:blip r:embed="rId3"/>
                <a:stretch>
                  <a:fillRect b="-16667"/>
                </a:stretch>
              </a:blipFill>
            </p:spPr>
            <p:txBody>
              <a:bodyPr/>
              <a:lstStyle/>
              <a:p>
                <a:r>
                  <a:rPr lang="fr-CA">
                    <a:noFill/>
                  </a:rPr>
                  <a:t> </a:t>
                </a:r>
              </a:p>
            </p:txBody>
          </p:sp>
        </mc:Fallback>
      </mc:AlternateContent>
    </p:spTree>
    <p:extLst>
      <p:ext uri="{BB962C8B-B14F-4D97-AF65-F5344CB8AC3E}">
        <p14:creationId xmlns:p14="http://schemas.microsoft.com/office/powerpoint/2010/main" val="3263995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dirty="0"/>
              <a:t>Gradient morphologique</a:t>
            </a:r>
          </a:p>
        </p:txBody>
      </p:sp>
      <p:sp>
        <p:nvSpPr>
          <p:cNvPr id="3" name="Espace réservé du contenu 2"/>
          <p:cNvSpPr>
            <a:spLocks noGrp="1"/>
          </p:cNvSpPr>
          <p:nvPr>
            <p:ph idx="1"/>
          </p:nvPr>
        </p:nvSpPr>
        <p:spPr/>
        <p:txBody>
          <a:bodyPr/>
          <a:lstStyle/>
          <a:p>
            <a:r>
              <a:rPr lang="fr-CA" dirty="0"/>
              <a:t>C’est la différence entre une dilatation et une érosion</a:t>
            </a:r>
          </a:p>
          <a:p>
            <a:r>
              <a:rPr lang="fr-CA" dirty="0"/>
              <a:t>Cela permet de tracer le contour des objets</a:t>
            </a:r>
          </a:p>
          <a:p>
            <a:pPr marL="68580" indent="0">
              <a:buNone/>
            </a:pPr>
            <a:endParaRPr lang="fr-CA"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7150" y="3553417"/>
            <a:ext cx="4722912" cy="1920651"/>
          </a:xfrm>
          <a:prstGeom prst="rect">
            <a:avLst/>
          </a:prstGeom>
        </p:spPr>
      </p:pic>
      <mc:AlternateContent xmlns:mc="http://schemas.openxmlformats.org/markup-compatibility/2006" xmlns:a14="http://schemas.microsoft.com/office/drawing/2010/main">
        <mc:Choice Requires="a14">
          <p:sp>
            <p:nvSpPr>
              <p:cNvPr id="5" name="ZoneTexte 4"/>
              <p:cNvSpPr txBox="1"/>
              <p:nvPr/>
            </p:nvSpPr>
            <p:spPr>
              <a:xfrm>
                <a:off x="625887" y="5509513"/>
                <a:ext cx="7892225" cy="35856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CA" sz="1600" b="0" i="1" smtClean="0">
                          <a:latin typeface="Cambria Math"/>
                        </a:rPr>
                        <m:t>𝑑𝑠𝑡</m:t>
                      </m:r>
                      <m:r>
                        <a:rPr lang="fr-CA" sz="1600" b="0" i="1" smtClean="0">
                          <a:latin typeface="Cambria Math"/>
                        </a:rPr>
                        <m:t>=</m:t>
                      </m:r>
                      <m:sSub>
                        <m:sSubPr>
                          <m:ctrlPr>
                            <a:rPr lang="fr-CA" sz="1600" b="0" i="1" smtClean="0">
                              <a:latin typeface="Cambria Math" panose="02040503050406030204" pitchFamily="18" charset="0"/>
                            </a:rPr>
                          </m:ctrlPr>
                        </m:sSubPr>
                        <m:e>
                          <m:r>
                            <a:rPr lang="fr-CA" sz="1600" i="1">
                              <a:latin typeface="Cambria Math"/>
                            </a:rPr>
                            <m:t>𝑚𝑜𝑟𝑝</m:t>
                          </m:r>
                          <m:r>
                            <a:rPr lang="fr-CA" sz="1600" b="0" i="1" smtClean="0">
                              <a:latin typeface="Cambria Math"/>
                            </a:rPr>
                            <m:t>h</m:t>
                          </m:r>
                        </m:e>
                        <m:sub>
                          <m:r>
                            <a:rPr lang="fr-CA" sz="1600" b="0" i="1" smtClean="0">
                              <a:latin typeface="Cambria Math"/>
                            </a:rPr>
                            <m:t>𝑔𝑟𝑎𝑑</m:t>
                          </m:r>
                        </m:sub>
                      </m:sSub>
                      <m:d>
                        <m:dPr>
                          <m:ctrlPr>
                            <a:rPr lang="fr-CA" sz="1600" b="0" i="1" smtClean="0">
                              <a:latin typeface="Cambria Math" panose="02040503050406030204" pitchFamily="18" charset="0"/>
                            </a:rPr>
                          </m:ctrlPr>
                        </m:dPr>
                        <m:e>
                          <m:r>
                            <a:rPr lang="fr-CA" sz="1600" b="0" i="1" smtClean="0">
                              <a:latin typeface="Cambria Math"/>
                            </a:rPr>
                            <m:t>𝑠𝑟𝑐</m:t>
                          </m:r>
                          <m:r>
                            <a:rPr lang="fr-CA" sz="1600" b="0" i="1" smtClean="0">
                              <a:latin typeface="Cambria Math"/>
                            </a:rPr>
                            <m:t>, </m:t>
                          </m:r>
                          <m:r>
                            <a:rPr lang="fr-CA" sz="1600" b="0" i="1" smtClean="0">
                              <a:latin typeface="Cambria Math"/>
                            </a:rPr>
                            <m:t>𝑒𝑙𝑒𝑚𝑒𝑛𝑡</m:t>
                          </m:r>
                        </m:e>
                      </m:d>
                      <m:r>
                        <a:rPr lang="fr-CA" sz="1600" b="0" i="1" smtClean="0">
                          <a:latin typeface="Cambria Math"/>
                        </a:rPr>
                        <m:t>=</m:t>
                      </m:r>
                      <m:r>
                        <a:rPr lang="fr-CA" sz="1600" b="0" i="1" smtClean="0">
                          <a:latin typeface="Cambria Math"/>
                        </a:rPr>
                        <m:t>𝑑𝑖𝑙𝑎𝑡𝑎𝑡𝑖𝑜𝑛</m:t>
                      </m:r>
                      <m:d>
                        <m:dPr>
                          <m:ctrlPr>
                            <a:rPr lang="fr-CA" sz="1600" b="0" i="1" smtClean="0">
                              <a:latin typeface="Cambria Math" panose="02040503050406030204" pitchFamily="18" charset="0"/>
                            </a:rPr>
                          </m:ctrlPr>
                        </m:dPr>
                        <m:e>
                          <m:r>
                            <a:rPr lang="fr-CA" sz="1600" b="0" i="1" smtClean="0">
                              <a:latin typeface="Cambria Math"/>
                            </a:rPr>
                            <m:t>𝑠𝑟𝑐</m:t>
                          </m:r>
                          <m:r>
                            <a:rPr lang="fr-CA" sz="1600" b="0" i="1" smtClean="0">
                              <a:latin typeface="Cambria Math"/>
                            </a:rPr>
                            <m:t>, </m:t>
                          </m:r>
                          <m:r>
                            <a:rPr lang="fr-CA" sz="1600" b="0" i="1" smtClean="0">
                              <a:latin typeface="Cambria Math"/>
                            </a:rPr>
                            <m:t>𝑒𝑙𝑒𝑚𝑒𝑛𝑡</m:t>
                          </m:r>
                        </m:e>
                      </m:d>
                      <m:r>
                        <a:rPr lang="fr-CA" sz="1600" b="0" i="1" smtClean="0">
                          <a:latin typeface="Cambria Math"/>
                        </a:rPr>
                        <m:t>− </m:t>
                      </m:r>
                      <m:r>
                        <a:rPr lang="fr-CA" sz="1600" b="0" i="1" smtClean="0">
                          <a:latin typeface="Cambria Math"/>
                        </a:rPr>
                        <m:t>𝑒𝑟𝑜𝑠𝑖𝑜𝑛</m:t>
                      </m:r>
                      <m:r>
                        <a:rPr lang="fr-CA" sz="1600" b="0" i="1" smtClean="0">
                          <a:latin typeface="Cambria Math"/>
                        </a:rPr>
                        <m:t> </m:t>
                      </m:r>
                      <m:d>
                        <m:dPr>
                          <m:ctrlPr>
                            <a:rPr lang="fr-CA" sz="1600" b="0" i="1" smtClean="0">
                              <a:latin typeface="Cambria Math" panose="02040503050406030204" pitchFamily="18" charset="0"/>
                            </a:rPr>
                          </m:ctrlPr>
                        </m:dPr>
                        <m:e>
                          <m:r>
                            <a:rPr lang="fr-CA" sz="1600" b="0" i="1" smtClean="0">
                              <a:latin typeface="Cambria Math"/>
                            </a:rPr>
                            <m:t>𝑠𝑟𝑐</m:t>
                          </m:r>
                          <m:r>
                            <a:rPr lang="fr-CA" sz="1600" b="0" i="1" smtClean="0">
                              <a:latin typeface="Cambria Math"/>
                            </a:rPr>
                            <m:t>, </m:t>
                          </m:r>
                          <m:r>
                            <a:rPr lang="fr-CA" sz="1600" b="0" i="1" smtClean="0">
                              <a:latin typeface="Cambria Math"/>
                            </a:rPr>
                            <m:t>𝑒𝑙𝑒𝑚𝑒𝑛𝑡</m:t>
                          </m:r>
                        </m:e>
                      </m:d>
                    </m:oMath>
                  </m:oMathPara>
                </a14:m>
                <a:endParaRPr lang="fr-CA" sz="1600" dirty="0"/>
              </a:p>
            </p:txBody>
          </p:sp>
        </mc:Choice>
        <mc:Fallback xmlns="">
          <p:sp>
            <p:nvSpPr>
              <p:cNvPr id="5" name="ZoneTexte 4"/>
              <p:cNvSpPr txBox="1">
                <a:spLocks noRot="1" noChangeAspect="1" noMove="1" noResize="1" noEditPoints="1" noAdjustHandles="1" noChangeArrowheads="1" noChangeShapeType="1" noTextEdit="1"/>
              </p:cNvSpPr>
              <p:nvPr/>
            </p:nvSpPr>
            <p:spPr>
              <a:xfrm>
                <a:off x="625887" y="5509513"/>
                <a:ext cx="7892225" cy="358560"/>
              </a:xfrm>
              <a:prstGeom prst="rect">
                <a:avLst/>
              </a:prstGeom>
              <a:blipFill rotWithShape="1">
                <a:blip r:embed="rId3"/>
                <a:stretch>
                  <a:fillRect b="-5085"/>
                </a:stretch>
              </a:blipFill>
            </p:spPr>
            <p:txBody>
              <a:bodyPr/>
              <a:lstStyle/>
              <a:p>
                <a:r>
                  <a:rPr lang="fr-CA">
                    <a:noFill/>
                  </a:rPr>
                  <a:t> </a:t>
                </a:r>
              </a:p>
            </p:txBody>
          </p:sp>
        </mc:Fallback>
      </mc:AlternateContent>
    </p:spTree>
    <p:extLst>
      <p:ext uri="{BB962C8B-B14F-4D97-AF65-F5344CB8AC3E}">
        <p14:creationId xmlns:p14="http://schemas.microsoft.com/office/powerpoint/2010/main" val="1748529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Utilisation</a:t>
            </a:r>
          </a:p>
        </p:txBody>
      </p:sp>
      <p:sp>
        <p:nvSpPr>
          <p:cNvPr id="3" name="Espace réservé du contenu 2"/>
          <p:cNvSpPr>
            <a:spLocks noGrp="1"/>
          </p:cNvSpPr>
          <p:nvPr>
            <p:ph idx="1"/>
          </p:nvPr>
        </p:nvSpPr>
        <p:spPr/>
        <p:txBody>
          <a:bodyPr/>
          <a:lstStyle/>
          <a:p>
            <a:r>
              <a:rPr lang="fr-CA" dirty="0"/>
              <a:t>On utilise les opérateurs morphologiques dans plusieurs situations tel que la détection de texte dans une image ou encore augmenter des caractéristiques d’une image</a:t>
            </a:r>
          </a:p>
          <a:p>
            <a:r>
              <a:rPr lang="fr-CA" dirty="0"/>
              <a:t>Attention! Ce sont des algorithmes relativement lourd en traitement</a:t>
            </a:r>
          </a:p>
          <a:p>
            <a:r>
              <a:rPr lang="fr-CA" dirty="0"/>
              <a:t>Exemple : ocv_A19S13b_morph.py</a:t>
            </a:r>
          </a:p>
          <a:p>
            <a:endParaRPr lang="fr-CA" dirty="0"/>
          </a:p>
          <a:p>
            <a:endParaRPr lang="fr-CA" dirty="0"/>
          </a:p>
        </p:txBody>
      </p:sp>
    </p:spTree>
    <p:extLst>
      <p:ext uri="{BB962C8B-B14F-4D97-AF65-F5344CB8AC3E}">
        <p14:creationId xmlns:p14="http://schemas.microsoft.com/office/powerpoint/2010/main" val="1621758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r>
              <a:rPr lang="fr-CA" dirty="0"/>
              <a:t>Histogramme</a:t>
            </a:r>
            <a:endParaRPr lang="fr-FR" dirty="0"/>
          </a:p>
        </p:txBody>
      </p:sp>
      <p:sp>
        <p:nvSpPr>
          <p:cNvPr id="7" name="Espace réservé du texte 6"/>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423634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a:t>Plan de section</a:t>
            </a:r>
          </a:p>
        </p:txBody>
      </p:sp>
      <p:sp>
        <p:nvSpPr>
          <p:cNvPr id="3" name="Espace réservé du contenu 2"/>
          <p:cNvSpPr>
            <a:spLocks noGrp="1"/>
          </p:cNvSpPr>
          <p:nvPr>
            <p:ph idx="1"/>
            <p:custDataLst>
              <p:tags r:id="rId2"/>
            </p:custDataLst>
          </p:nvPr>
        </p:nvSpPr>
        <p:spPr/>
        <p:txBody>
          <a:bodyPr>
            <a:normAutofit lnSpcReduction="10000"/>
          </a:bodyPr>
          <a:lstStyle/>
          <a:p>
            <a:r>
              <a:rPr lang="fr-CA" dirty="0"/>
              <a:t>Histogramme d’image</a:t>
            </a:r>
          </a:p>
          <a:p>
            <a:pPr lvl="1"/>
            <a:r>
              <a:rPr lang="fr-CA" dirty="0"/>
              <a:t>Définition</a:t>
            </a:r>
          </a:p>
          <a:p>
            <a:pPr lvl="1"/>
            <a:r>
              <a:rPr lang="fr-CA" dirty="0"/>
              <a:t>Utilité</a:t>
            </a:r>
          </a:p>
          <a:p>
            <a:r>
              <a:rPr lang="fr-CA" dirty="0"/>
              <a:t>OpenCV</a:t>
            </a:r>
          </a:p>
          <a:p>
            <a:pPr lvl="1"/>
            <a:r>
              <a:rPr lang="fr-CA" dirty="0" err="1"/>
              <a:t>calcHist</a:t>
            </a:r>
            <a:endParaRPr lang="fr-CA" dirty="0"/>
          </a:p>
          <a:p>
            <a:pPr lvl="1"/>
            <a:r>
              <a:rPr lang="fr-CA" dirty="0" err="1"/>
              <a:t>equalizeHist</a:t>
            </a:r>
            <a:endParaRPr lang="fr-CA" dirty="0"/>
          </a:p>
          <a:p>
            <a:r>
              <a:rPr lang="fr-CA" dirty="0"/>
              <a:t>Égalisation</a:t>
            </a:r>
          </a:p>
          <a:p>
            <a:r>
              <a:rPr lang="fr-CA" dirty="0"/>
              <a:t>Étude de cas</a:t>
            </a:r>
          </a:p>
          <a:p>
            <a:r>
              <a:rPr lang="fr-CA" dirty="0"/>
              <a:t>Référence : samples/python/hist.py</a:t>
            </a:r>
          </a:p>
          <a:p>
            <a:endParaRPr lang="fr-CA" dirty="0"/>
          </a:p>
        </p:txBody>
      </p:sp>
    </p:spTree>
    <p:extLst>
      <p:ext uri="{BB962C8B-B14F-4D97-AF65-F5344CB8AC3E}">
        <p14:creationId xmlns:p14="http://schemas.microsoft.com/office/powerpoint/2010/main" val="834737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Histogramme : définition</a:t>
            </a:r>
          </a:p>
        </p:txBody>
      </p:sp>
      <p:sp>
        <p:nvSpPr>
          <p:cNvPr id="3" name="Espace réservé du contenu 2"/>
          <p:cNvSpPr>
            <a:spLocks noGrp="1"/>
          </p:cNvSpPr>
          <p:nvPr>
            <p:ph sz="quarter" idx="13"/>
          </p:nvPr>
        </p:nvSpPr>
        <p:spPr/>
        <p:txBody>
          <a:bodyPr>
            <a:normAutofit fontScale="92500" lnSpcReduction="20000"/>
          </a:bodyPr>
          <a:lstStyle/>
          <a:p>
            <a:r>
              <a:rPr lang="fr-CA" dirty="0"/>
              <a:t>Histogramme représentant la distribution des valeurs d’un canal d’une image numérique</a:t>
            </a:r>
          </a:p>
          <a:p>
            <a:r>
              <a:rPr lang="fr-CA" dirty="0"/>
              <a:t>L’axe horizontal représente les variations de valeurs</a:t>
            </a:r>
          </a:p>
          <a:p>
            <a:r>
              <a:rPr lang="fr-CA" dirty="0"/>
              <a:t>L’axe vertical le nombre de pixels pour chaque valeur</a:t>
            </a:r>
          </a:p>
          <a:p>
            <a:endParaRPr lang="fr-CA" dirty="0"/>
          </a:p>
        </p:txBody>
      </p:sp>
      <p:sp>
        <p:nvSpPr>
          <p:cNvPr id="5" name="Espace réservé du contenu 4"/>
          <p:cNvSpPr>
            <a:spLocks noGrp="1"/>
          </p:cNvSpPr>
          <p:nvPr>
            <p:ph sz="quarter" idx="14"/>
          </p:nvPr>
        </p:nvSpPr>
        <p:spPr/>
        <p:txBody>
          <a:bodyPr/>
          <a:lstStyle/>
          <a:p>
            <a:endParaRPr lang="fr-CA"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3968" y="2293887"/>
            <a:ext cx="4352914" cy="3201206"/>
          </a:xfrm>
          <a:prstGeom prst="rect">
            <a:avLst/>
          </a:prstGeom>
        </p:spPr>
      </p:pic>
    </p:spTree>
    <p:extLst>
      <p:ext uri="{BB962C8B-B14F-4D97-AF65-F5344CB8AC3E}">
        <p14:creationId xmlns:p14="http://schemas.microsoft.com/office/powerpoint/2010/main" val="609525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CA" dirty="0"/>
              <a:t>Histogramme : utilité</a:t>
            </a:r>
          </a:p>
        </p:txBody>
      </p:sp>
      <p:sp>
        <p:nvSpPr>
          <p:cNvPr id="6" name="Espace réservé du contenu 5"/>
          <p:cNvSpPr>
            <a:spLocks noGrp="1"/>
          </p:cNvSpPr>
          <p:nvPr>
            <p:ph idx="1"/>
          </p:nvPr>
        </p:nvSpPr>
        <p:spPr/>
        <p:txBody>
          <a:bodyPr/>
          <a:lstStyle/>
          <a:p>
            <a:r>
              <a:rPr lang="fr-CA" dirty="0"/>
              <a:t>Amélioration de contraste de l’image</a:t>
            </a:r>
          </a:p>
          <a:p>
            <a:pPr lvl="1"/>
            <a:r>
              <a:rPr lang="fr-CA" dirty="0"/>
              <a:t>Égalisation</a:t>
            </a:r>
          </a:p>
          <a:p>
            <a:r>
              <a:rPr lang="fr-CA" dirty="0"/>
              <a:t>Distinction entre différents objets</a:t>
            </a:r>
          </a:p>
          <a:p>
            <a:r>
              <a:rPr lang="fr-CA" dirty="0"/>
              <a:t>Permet d’établir un seuil optimal visuellement</a:t>
            </a:r>
          </a:p>
          <a:p>
            <a:pPr lvl="1"/>
            <a:r>
              <a:rPr lang="fr-CA" dirty="0"/>
              <a:t>Automatiquement avec le seuillage Otsu</a:t>
            </a:r>
          </a:p>
          <a:p>
            <a:r>
              <a:rPr lang="fr-CA" dirty="0"/>
              <a:t>Retrait d’arrière-plan</a:t>
            </a:r>
          </a:p>
          <a:p>
            <a:r>
              <a:rPr lang="fr-CA" dirty="0"/>
              <a:t>Plusieurs autres. Voir la documentation</a:t>
            </a:r>
          </a:p>
          <a:p>
            <a:endParaRPr lang="fr-CA" dirty="0"/>
          </a:p>
          <a:p>
            <a:endParaRPr lang="fr-CA" dirty="0"/>
          </a:p>
        </p:txBody>
      </p:sp>
    </p:spTree>
    <p:extLst>
      <p:ext uri="{BB962C8B-B14F-4D97-AF65-F5344CB8AC3E}">
        <p14:creationId xmlns:p14="http://schemas.microsoft.com/office/powerpoint/2010/main" val="811328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Histogramme : OpenCV</a:t>
            </a:r>
          </a:p>
        </p:txBody>
      </p:sp>
      <p:sp>
        <p:nvSpPr>
          <p:cNvPr id="3" name="Espace réservé du contenu 2"/>
          <p:cNvSpPr>
            <a:spLocks noGrp="1"/>
          </p:cNvSpPr>
          <p:nvPr>
            <p:ph idx="1"/>
          </p:nvPr>
        </p:nvSpPr>
        <p:spPr/>
        <p:txBody>
          <a:bodyPr/>
          <a:lstStyle/>
          <a:p>
            <a:r>
              <a:rPr lang="fr-CA" b="1" dirty="0" err="1"/>
              <a:t>calcHist</a:t>
            </a:r>
            <a:r>
              <a:rPr lang="fr-CA" dirty="0"/>
              <a:t> permet de calculer l’histogramme d’un canal</a:t>
            </a:r>
          </a:p>
          <a:p>
            <a:r>
              <a:rPr lang="fr-CA" b="1" dirty="0" err="1"/>
              <a:t>equalizeHist</a:t>
            </a:r>
            <a:r>
              <a:rPr lang="fr-CA" dirty="0"/>
              <a:t> permet d’égaliser l’histogramme d’une image 8-bit</a:t>
            </a:r>
          </a:p>
          <a:p>
            <a:endParaRPr lang="fr-CA" dirty="0"/>
          </a:p>
        </p:txBody>
      </p:sp>
    </p:spTree>
    <p:extLst>
      <p:ext uri="{BB962C8B-B14F-4D97-AF65-F5344CB8AC3E}">
        <p14:creationId xmlns:p14="http://schemas.microsoft.com/office/powerpoint/2010/main" val="431195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err="1"/>
              <a:t>calcHist</a:t>
            </a:r>
            <a:r>
              <a:rPr lang="fr-CA" dirty="0"/>
              <a:t> : paramètres</a:t>
            </a:r>
          </a:p>
        </p:txBody>
      </p:sp>
      <p:sp>
        <p:nvSpPr>
          <p:cNvPr id="3" name="Espace réservé du contenu 2"/>
          <p:cNvSpPr>
            <a:spLocks noGrp="1"/>
          </p:cNvSpPr>
          <p:nvPr>
            <p:ph idx="1"/>
          </p:nvPr>
        </p:nvSpPr>
        <p:spPr/>
        <p:txBody>
          <a:bodyPr>
            <a:normAutofit fontScale="85000" lnSpcReduction="10000"/>
          </a:bodyPr>
          <a:lstStyle/>
          <a:p>
            <a:r>
              <a:rPr lang="fr-CA" dirty="0" err="1"/>
              <a:t>void</a:t>
            </a:r>
            <a:r>
              <a:rPr lang="fr-CA" dirty="0"/>
              <a:t> </a:t>
            </a:r>
            <a:r>
              <a:rPr lang="fr-CA" b="1" dirty="0" err="1"/>
              <a:t>calcHist</a:t>
            </a:r>
            <a:r>
              <a:rPr lang="fr-CA" dirty="0"/>
              <a:t>(</a:t>
            </a:r>
            <a:r>
              <a:rPr lang="fr-CA" dirty="0" err="1"/>
              <a:t>const</a:t>
            </a:r>
            <a:r>
              <a:rPr lang="fr-CA" dirty="0"/>
              <a:t> Mat* images, </a:t>
            </a:r>
            <a:r>
              <a:rPr lang="fr-CA" dirty="0" err="1"/>
              <a:t>int</a:t>
            </a:r>
            <a:r>
              <a:rPr lang="fr-CA" dirty="0"/>
              <a:t> </a:t>
            </a:r>
            <a:r>
              <a:rPr lang="fr-CA" dirty="0" err="1"/>
              <a:t>nimages</a:t>
            </a:r>
            <a:r>
              <a:rPr lang="fr-CA" dirty="0"/>
              <a:t>, </a:t>
            </a:r>
            <a:r>
              <a:rPr lang="fr-CA" dirty="0" err="1"/>
              <a:t>const</a:t>
            </a:r>
            <a:r>
              <a:rPr lang="fr-CA" dirty="0"/>
              <a:t> </a:t>
            </a:r>
            <a:r>
              <a:rPr lang="fr-CA" dirty="0" err="1"/>
              <a:t>int</a:t>
            </a:r>
            <a:r>
              <a:rPr lang="fr-CA" dirty="0"/>
              <a:t>* </a:t>
            </a:r>
            <a:r>
              <a:rPr lang="fr-CA" dirty="0" err="1"/>
              <a:t>channels</a:t>
            </a:r>
            <a:r>
              <a:rPr lang="fr-CA" dirty="0"/>
              <a:t>, </a:t>
            </a:r>
            <a:r>
              <a:rPr lang="fr-CA" dirty="0" err="1"/>
              <a:t>InputArray</a:t>
            </a:r>
            <a:r>
              <a:rPr lang="fr-CA" dirty="0"/>
              <a:t> </a:t>
            </a:r>
            <a:r>
              <a:rPr lang="fr-CA" dirty="0" err="1"/>
              <a:t>mask</a:t>
            </a:r>
            <a:r>
              <a:rPr lang="fr-CA" dirty="0"/>
              <a:t>, </a:t>
            </a:r>
            <a:r>
              <a:rPr lang="fr-CA" dirty="0" err="1"/>
              <a:t>OutputArray</a:t>
            </a:r>
            <a:r>
              <a:rPr lang="fr-CA" dirty="0"/>
              <a:t> </a:t>
            </a:r>
            <a:r>
              <a:rPr lang="en-US" dirty="0" err="1"/>
              <a:t>hist</a:t>
            </a:r>
            <a:r>
              <a:rPr lang="en-US" dirty="0"/>
              <a:t>, </a:t>
            </a:r>
            <a:r>
              <a:rPr lang="en-US" dirty="0" err="1"/>
              <a:t>int</a:t>
            </a:r>
            <a:r>
              <a:rPr lang="en-US" dirty="0"/>
              <a:t> dims, </a:t>
            </a:r>
            <a:r>
              <a:rPr lang="en-US" dirty="0" err="1"/>
              <a:t>const</a:t>
            </a:r>
            <a:r>
              <a:rPr lang="en-US" dirty="0"/>
              <a:t> </a:t>
            </a:r>
            <a:r>
              <a:rPr lang="en-US" dirty="0" err="1"/>
              <a:t>int</a:t>
            </a:r>
            <a:r>
              <a:rPr lang="en-US" dirty="0"/>
              <a:t>* </a:t>
            </a:r>
            <a:r>
              <a:rPr lang="en-US" dirty="0" err="1"/>
              <a:t>histSize</a:t>
            </a:r>
            <a:r>
              <a:rPr lang="en-US" dirty="0"/>
              <a:t>, </a:t>
            </a:r>
            <a:r>
              <a:rPr lang="en-US" dirty="0" err="1"/>
              <a:t>const</a:t>
            </a:r>
            <a:r>
              <a:rPr lang="en-US" dirty="0"/>
              <a:t> float** ranges, </a:t>
            </a:r>
            <a:r>
              <a:rPr lang="en-US" dirty="0" err="1"/>
              <a:t>bool</a:t>
            </a:r>
            <a:r>
              <a:rPr lang="en-US" dirty="0"/>
              <a:t> uniform=true, </a:t>
            </a:r>
            <a:r>
              <a:rPr lang="en-US" dirty="0" err="1"/>
              <a:t>bool</a:t>
            </a:r>
            <a:r>
              <a:rPr lang="en-US" dirty="0"/>
              <a:t> accumulate=</a:t>
            </a:r>
            <a:r>
              <a:rPr lang="fr-CA" dirty="0"/>
              <a:t>false)</a:t>
            </a:r>
          </a:p>
          <a:p>
            <a:pPr lvl="1"/>
            <a:r>
              <a:rPr lang="de-DE" dirty="0"/>
              <a:t>Exemple Python</a:t>
            </a:r>
            <a:br>
              <a:rPr lang="de-DE" dirty="0"/>
            </a:br>
            <a:r>
              <a:rPr lang="de-DE" dirty="0" err="1"/>
              <a:t>hist</a:t>
            </a:r>
            <a:r>
              <a:rPr lang="de-DE" dirty="0"/>
              <a:t> = cv2.calcHist([im],[</a:t>
            </a:r>
            <a:r>
              <a:rPr lang="de-DE" dirty="0" err="1"/>
              <a:t>ch</a:t>
            </a:r>
            <a:r>
              <a:rPr lang="de-DE" dirty="0"/>
              <a:t>],None,[256],[0,256])</a:t>
            </a:r>
            <a:endParaRPr lang="fr-CA" dirty="0"/>
          </a:p>
          <a:p>
            <a:r>
              <a:rPr lang="fr-CA" dirty="0"/>
              <a:t>images </a:t>
            </a:r>
            <a:r>
              <a:rPr lang="fr-CA" dirty="0">
                <a:sym typeface="Wingdings" pitchFamily="2" charset="2"/>
              </a:rPr>
              <a:t> Les images avec les canaux à calculer doivent être de la même dimension</a:t>
            </a:r>
          </a:p>
          <a:p>
            <a:r>
              <a:rPr lang="fr-CA" dirty="0" err="1">
                <a:sym typeface="Wingdings" pitchFamily="2" charset="2"/>
              </a:rPr>
              <a:t>nimages</a:t>
            </a:r>
            <a:r>
              <a:rPr lang="fr-CA" dirty="0">
                <a:sym typeface="Wingdings" pitchFamily="2" charset="2"/>
              </a:rPr>
              <a:t>  Nombre d’images sources</a:t>
            </a:r>
          </a:p>
          <a:p>
            <a:r>
              <a:rPr lang="fr-CA" dirty="0" err="1">
                <a:sym typeface="Wingdings" pitchFamily="2" charset="2"/>
              </a:rPr>
              <a:t>channels</a:t>
            </a:r>
            <a:r>
              <a:rPr lang="fr-CA" dirty="0">
                <a:sym typeface="Wingdings" pitchFamily="2" charset="2"/>
              </a:rPr>
              <a:t>  Listes des canaux à calculer. Voir doc</a:t>
            </a:r>
          </a:p>
        </p:txBody>
      </p:sp>
    </p:spTree>
    <p:extLst>
      <p:ext uri="{BB962C8B-B14F-4D97-AF65-F5344CB8AC3E}">
        <p14:creationId xmlns:p14="http://schemas.microsoft.com/office/powerpoint/2010/main" val="2852833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a:t>Plan de leçon</a:t>
            </a:r>
          </a:p>
        </p:txBody>
      </p:sp>
      <p:sp>
        <p:nvSpPr>
          <p:cNvPr id="3" name="Espace réservé du contenu 2"/>
          <p:cNvSpPr>
            <a:spLocks noGrp="1"/>
          </p:cNvSpPr>
          <p:nvPr>
            <p:ph idx="1"/>
            <p:custDataLst>
              <p:tags r:id="rId2"/>
            </p:custDataLst>
          </p:nvPr>
        </p:nvSpPr>
        <p:spPr/>
        <p:txBody>
          <a:bodyPr>
            <a:normAutofit/>
          </a:bodyPr>
          <a:lstStyle/>
          <a:p>
            <a:r>
              <a:rPr lang="fr-CA" dirty="0"/>
              <a:t>Opérateurs arithmétiques et binaires</a:t>
            </a:r>
          </a:p>
          <a:p>
            <a:r>
              <a:rPr lang="fr-CA" dirty="0"/>
              <a:t>Morphologie</a:t>
            </a:r>
          </a:p>
          <a:p>
            <a:pPr lvl="1"/>
            <a:r>
              <a:rPr lang="fr-CA" dirty="0"/>
              <a:t>Érosion</a:t>
            </a:r>
          </a:p>
          <a:p>
            <a:pPr lvl="1"/>
            <a:r>
              <a:rPr lang="fr-CA" dirty="0"/>
              <a:t>Dilatation</a:t>
            </a:r>
          </a:p>
          <a:p>
            <a:pPr lvl="1"/>
            <a:r>
              <a:rPr lang="fr-CA" dirty="0"/>
              <a:t>Ouverture</a:t>
            </a:r>
          </a:p>
          <a:p>
            <a:pPr lvl="1"/>
            <a:r>
              <a:rPr lang="fr-CA" dirty="0"/>
              <a:t>Fermeture</a:t>
            </a:r>
          </a:p>
          <a:p>
            <a:r>
              <a:rPr lang="fr-CA" dirty="0"/>
              <a:t>Histogramme</a:t>
            </a:r>
          </a:p>
        </p:txBody>
      </p:sp>
    </p:spTree>
    <p:extLst>
      <p:ext uri="{BB962C8B-B14F-4D97-AF65-F5344CB8AC3E}">
        <p14:creationId xmlns:p14="http://schemas.microsoft.com/office/powerpoint/2010/main" val="2059372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err="1"/>
              <a:t>calcHist</a:t>
            </a:r>
            <a:r>
              <a:rPr lang="fr-CA" dirty="0"/>
              <a:t> : paramètres</a:t>
            </a:r>
          </a:p>
        </p:txBody>
      </p:sp>
      <p:sp>
        <p:nvSpPr>
          <p:cNvPr id="3" name="Espace réservé du contenu 2"/>
          <p:cNvSpPr>
            <a:spLocks noGrp="1"/>
          </p:cNvSpPr>
          <p:nvPr>
            <p:ph idx="1"/>
          </p:nvPr>
        </p:nvSpPr>
        <p:spPr/>
        <p:txBody>
          <a:bodyPr>
            <a:normAutofit fontScale="92500" lnSpcReduction="10000"/>
          </a:bodyPr>
          <a:lstStyle/>
          <a:p>
            <a:r>
              <a:rPr lang="fr-CA" dirty="0" err="1"/>
              <a:t>mask</a:t>
            </a:r>
            <a:r>
              <a:rPr lang="fr-CA" dirty="0"/>
              <a:t> </a:t>
            </a:r>
            <a:r>
              <a:rPr lang="fr-CA" dirty="0">
                <a:sym typeface="Wingdings" pitchFamily="2" charset="2"/>
              </a:rPr>
              <a:t> Masque à appliquer</a:t>
            </a:r>
          </a:p>
          <a:p>
            <a:r>
              <a:rPr lang="fr-CA" dirty="0" err="1"/>
              <a:t>hist</a:t>
            </a:r>
            <a:r>
              <a:rPr lang="fr-CA" dirty="0"/>
              <a:t> </a:t>
            </a:r>
            <a:r>
              <a:rPr lang="fr-CA" dirty="0">
                <a:sym typeface="Wingdings" pitchFamily="2" charset="2"/>
              </a:rPr>
              <a:t> Sortie de l’histogramme</a:t>
            </a:r>
          </a:p>
          <a:p>
            <a:r>
              <a:rPr lang="fr-CA" dirty="0" err="1">
                <a:sym typeface="Wingdings" pitchFamily="2" charset="2"/>
              </a:rPr>
              <a:t>dims</a:t>
            </a:r>
            <a:r>
              <a:rPr lang="fr-CA" dirty="0">
                <a:sym typeface="Wingdings" pitchFamily="2" charset="2"/>
              </a:rPr>
              <a:t>  Nombre de dimensions de l’histogramme</a:t>
            </a:r>
          </a:p>
          <a:p>
            <a:r>
              <a:rPr lang="fr-CA" dirty="0" err="1"/>
              <a:t>histSize</a:t>
            </a:r>
            <a:r>
              <a:rPr lang="fr-CA" dirty="0"/>
              <a:t> </a:t>
            </a:r>
            <a:r>
              <a:rPr lang="fr-CA" dirty="0">
                <a:sym typeface="Wingdings" pitchFamily="2" charset="2"/>
              </a:rPr>
              <a:t> Nombre de conteneurs</a:t>
            </a:r>
          </a:p>
          <a:p>
            <a:r>
              <a:rPr lang="fr-CA" dirty="0">
                <a:sym typeface="Wingdings" pitchFamily="2" charset="2"/>
              </a:rPr>
              <a:t>ranges  Plage de valeurs</a:t>
            </a:r>
          </a:p>
          <a:p>
            <a:r>
              <a:rPr lang="fr-CA" dirty="0" err="1">
                <a:sym typeface="Wingdings" pitchFamily="2" charset="2"/>
              </a:rPr>
              <a:t>uniform</a:t>
            </a:r>
            <a:r>
              <a:rPr lang="fr-CA" dirty="0">
                <a:sym typeface="Wingdings" pitchFamily="2" charset="2"/>
              </a:rPr>
              <a:t>  Uniformise les valeurs avec la plage</a:t>
            </a:r>
          </a:p>
          <a:p>
            <a:r>
              <a:rPr lang="fr-CA" dirty="0" err="1">
                <a:sym typeface="Wingdings" pitchFamily="2" charset="2"/>
              </a:rPr>
              <a:t>Acculumate</a:t>
            </a:r>
            <a:r>
              <a:rPr lang="fr-CA" dirty="0">
                <a:sym typeface="Wingdings" pitchFamily="2" charset="2"/>
              </a:rPr>
              <a:t>  Remet à zéro l’histogramme dans le cas de réutilisation</a:t>
            </a:r>
            <a:endParaRPr lang="fr-CA" dirty="0"/>
          </a:p>
        </p:txBody>
      </p:sp>
    </p:spTree>
    <p:extLst>
      <p:ext uri="{BB962C8B-B14F-4D97-AF65-F5344CB8AC3E}">
        <p14:creationId xmlns:p14="http://schemas.microsoft.com/office/powerpoint/2010/main" val="783072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Histogramme : égalisation</a:t>
            </a:r>
          </a:p>
        </p:txBody>
      </p:sp>
      <p:sp>
        <p:nvSpPr>
          <p:cNvPr id="3" name="Espace réservé du contenu 2"/>
          <p:cNvSpPr>
            <a:spLocks noGrp="1"/>
          </p:cNvSpPr>
          <p:nvPr>
            <p:ph idx="1"/>
          </p:nvPr>
        </p:nvSpPr>
        <p:spPr/>
        <p:txBody>
          <a:bodyPr/>
          <a:lstStyle/>
          <a:p>
            <a:r>
              <a:rPr lang="fr-CA" dirty="0"/>
              <a:t>L’égalisation permet de distribuer uniformément les intensités sur l’échelle de valeurs</a:t>
            </a:r>
          </a:p>
          <a:p>
            <a:endParaRPr lang="fr-CA" dirty="0"/>
          </a:p>
        </p:txBody>
      </p:sp>
    </p:spTree>
    <p:extLst>
      <p:ext uri="{BB962C8B-B14F-4D97-AF65-F5344CB8AC3E}">
        <p14:creationId xmlns:p14="http://schemas.microsoft.com/office/powerpoint/2010/main" val="2266511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err="1"/>
              <a:t>equalizeHist</a:t>
            </a:r>
            <a:r>
              <a:rPr lang="fr-CA" dirty="0"/>
              <a:t> : paramètres</a:t>
            </a:r>
          </a:p>
        </p:txBody>
      </p:sp>
      <p:sp>
        <p:nvSpPr>
          <p:cNvPr id="3" name="Espace réservé du contenu 2"/>
          <p:cNvSpPr>
            <a:spLocks noGrp="1"/>
          </p:cNvSpPr>
          <p:nvPr>
            <p:ph idx="1"/>
          </p:nvPr>
        </p:nvSpPr>
        <p:spPr/>
        <p:txBody>
          <a:bodyPr/>
          <a:lstStyle/>
          <a:p>
            <a:r>
              <a:rPr lang="fr-CA" dirty="0"/>
              <a:t>Cette fonction permet d’augmenter le contraste d’une image.</a:t>
            </a:r>
          </a:p>
          <a:p>
            <a:r>
              <a:rPr lang="fr-CA" dirty="0"/>
              <a:t>Elle redistribue l’histogramme sur l’échelle de valeurs</a:t>
            </a:r>
          </a:p>
          <a:p>
            <a:r>
              <a:rPr lang="fr-CA" dirty="0" err="1"/>
              <a:t>Src</a:t>
            </a:r>
            <a:r>
              <a:rPr lang="fr-CA" dirty="0"/>
              <a:t> : Image source</a:t>
            </a:r>
          </a:p>
          <a:p>
            <a:r>
              <a:rPr lang="fr-CA" dirty="0"/>
              <a:t>Dst : Image destination</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7704" y="1988840"/>
            <a:ext cx="4715191" cy="3277058"/>
          </a:xfrm>
          <a:prstGeom prst="rect">
            <a:avLst/>
          </a:prstGeom>
        </p:spPr>
      </p:pic>
    </p:spTree>
    <p:extLst>
      <p:ext uri="{BB962C8B-B14F-4D97-AF65-F5344CB8AC3E}">
        <p14:creationId xmlns:p14="http://schemas.microsoft.com/office/powerpoint/2010/main" val="3229772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10D0CD-1F0C-40FC-9B0C-DFE21C14A933}"/>
              </a:ext>
            </a:extLst>
          </p:cNvPr>
          <p:cNvSpPr>
            <a:spLocks noGrp="1"/>
          </p:cNvSpPr>
          <p:nvPr>
            <p:ph type="title"/>
          </p:nvPr>
        </p:nvSpPr>
        <p:spPr/>
        <p:txBody>
          <a:bodyPr/>
          <a:lstStyle/>
          <a:p>
            <a:r>
              <a:rPr lang="fr-CA" dirty="0"/>
              <a:t>Détection de contours</a:t>
            </a:r>
          </a:p>
        </p:txBody>
      </p:sp>
      <p:sp>
        <p:nvSpPr>
          <p:cNvPr id="3" name="Espace réservé du contenu 2">
            <a:extLst>
              <a:ext uri="{FF2B5EF4-FFF2-40B4-BE49-F238E27FC236}">
                <a16:creationId xmlns:a16="http://schemas.microsoft.com/office/drawing/2014/main" id="{3410D041-842E-47F0-AE54-FCEE6CB13DC8}"/>
              </a:ext>
            </a:extLst>
          </p:cNvPr>
          <p:cNvSpPr>
            <a:spLocks noGrp="1"/>
          </p:cNvSpPr>
          <p:nvPr>
            <p:ph idx="1"/>
          </p:nvPr>
        </p:nvSpPr>
        <p:spPr/>
        <p:txBody>
          <a:bodyPr/>
          <a:lstStyle/>
          <a:p>
            <a:r>
              <a:rPr lang="fr-CA" dirty="0"/>
              <a:t>Un contour est une suite de points continus qui ont la même couleur ou intensité</a:t>
            </a:r>
          </a:p>
          <a:p>
            <a:r>
              <a:rPr lang="fr-CA" dirty="0"/>
              <a:t>Permet de faire de l’analyse de forme ou la détection ou la reconnaissance d’objet</a:t>
            </a:r>
          </a:p>
          <a:p>
            <a:r>
              <a:rPr lang="fr-CA" dirty="0"/>
              <a:t>Pour une meilleure performance, l’utilisation d’image binaire est fortement suggérée</a:t>
            </a:r>
          </a:p>
        </p:txBody>
      </p:sp>
    </p:spTree>
    <p:extLst>
      <p:ext uri="{BB962C8B-B14F-4D97-AF65-F5344CB8AC3E}">
        <p14:creationId xmlns:p14="http://schemas.microsoft.com/office/powerpoint/2010/main" val="3440062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910B17-DEA8-4BBD-AAE2-D73F6704B4A4}"/>
              </a:ext>
            </a:extLst>
          </p:cNvPr>
          <p:cNvSpPr>
            <a:spLocks noGrp="1"/>
          </p:cNvSpPr>
          <p:nvPr>
            <p:ph type="title"/>
          </p:nvPr>
        </p:nvSpPr>
        <p:spPr/>
        <p:txBody>
          <a:bodyPr/>
          <a:lstStyle/>
          <a:p>
            <a:r>
              <a:rPr lang="fr-CA" dirty="0"/>
              <a:t>Détection de contours</a:t>
            </a:r>
          </a:p>
        </p:txBody>
      </p:sp>
      <p:sp>
        <p:nvSpPr>
          <p:cNvPr id="3" name="Espace réservé du contenu 2">
            <a:extLst>
              <a:ext uri="{FF2B5EF4-FFF2-40B4-BE49-F238E27FC236}">
                <a16:creationId xmlns:a16="http://schemas.microsoft.com/office/drawing/2014/main" id="{3381E8FC-AB44-4B10-9A62-54F0EB44F15F}"/>
              </a:ext>
            </a:extLst>
          </p:cNvPr>
          <p:cNvSpPr>
            <a:spLocks noGrp="1"/>
          </p:cNvSpPr>
          <p:nvPr>
            <p:ph idx="1"/>
          </p:nvPr>
        </p:nvSpPr>
        <p:spPr>
          <a:xfrm>
            <a:off x="1043492" y="2323653"/>
            <a:ext cx="6777317" cy="961332"/>
          </a:xfrm>
        </p:spPr>
        <p:txBody>
          <a:bodyPr/>
          <a:lstStyle/>
          <a:p>
            <a:r>
              <a:rPr lang="fr-CA" dirty="0"/>
              <a:t>Dans </a:t>
            </a:r>
            <a:r>
              <a:rPr lang="fr-CA" dirty="0" err="1"/>
              <a:t>OpenCV</a:t>
            </a:r>
            <a:r>
              <a:rPr lang="fr-CA" dirty="0"/>
              <a:t>, on cherche un objet blanc sur un fond noir</a:t>
            </a:r>
          </a:p>
        </p:txBody>
      </p:sp>
      <p:sp>
        <p:nvSpPr>
          <p:cNvPr id="5" name="Rectangle 4">
            <a:extLst>
              <a:ext uri="{FF2B5EF4-FFF2-40B4-BE49-F238E27FC236}">
                <a16:creationId xmlns:a16="http://schemas.microsoft.com/office/drawing/2014/main" id="{6312F2EC-E98F-43E7-9115-F558B7356CBA}"/>
              </a:ext>
            </a:extLst>
          </p:cNvPr>
          <p:cNvSpPr/>
          <p:nvPr/>
        </p:nvSpPr>
        <p:spPr>
          <a:xfrm>
            <a:off x="539552" y="3717032"/>
            <a:ext cx="8064896" cy="1384995"/>
          </a:xfrm>
          <a:prstGeom prst="rect">
            <a:avLst/>
          </a:prstGeom>
        </p:spPr>
        <p:txBody>
          <a:bodyPr wrap="square">
            <a:spAutoFit/>
          </a:bodyPr>
          <a:lstStyle/>
          <a:p>
            <a:r>
              <a:rPr lang="fr-CA" sz="1200" dirty="0">
                <a:solidFill>
                  <a:srgbClr val="3F51B5"/>
                </a:solidFill>
                <a:latin typeface="Roboto Mono"/>
              </a:rPr>
              <a:t>import</a:t>
            </a:r>
            <a:r>
              <a:rPr lang="fr-CA" sz="1200" dirty="0">
                <a:solidFill>
                  <a:srgbClr val="37474F"/>
                </a:solidFill>
                <a:latin typeface="Roboto Mono"/>
              </a:rPr>
              <a:t> </a:t>
            </a:r>
            <a:r>
              <a:rPr lang="fr-CA" sz="1200" dirty="0" err="1">
                <a:solidFill>
                  <a:srgbClr val="37474F"/>
                </a:solidFill>
                <a:latin typeface="Roboto Mono"/>
              </a:rPr>
              <a:t>numpy</a:t>
            </a:r>
            <a:r>
              <a:rPr lang="fr-CA" sz="1200" dirty="0">
                <a:solidFill>
                  <a:srgbClr val="37474F"/>
                </a:solidFill>
                <a:latin typeface="Roboto Mono"/>
              </a:rPr>
              <a:t> </a:t>
            </a:r>
            <a:r>
              <a:rPr lang="fr-CA" sz="1200" dirty="0">
                <a:solidFill>
                  <a:srgbClr val="3F51B5"/>
                </a:solidFill>
                <a:latin typeface="Roboto Mono"/>
              </a:rPr>
              <a:t>as</a:t>
            </a:r>
            <a:r>
              <a:rPr lang="fr-CA" sz="1200" dirty="0">
                <a:solidFill>
                  <a:srgbClr val="37474F"/>
                </a:solidFill>
                <a:latin typeface="Roboto Mono"/>
              </a:rPr>
              <a:t> </a:t>
            </a:r>
            <a:r>
              <a:rPr lang="fr-CA" sz="1200" dirty="0" err="1">
                <a:solidFill>
                  <a:srgbClr val="37474F"/>
                </a:solidFill>
                <a:latin typeface="Roboto Mono"/>
              </a:rPr>
              <a:t>np</a:t>
            </a:r>
            <a:endParaRPr lang="fr-CA" sz="1200" dirty="0">
              <a:latin typeface="Roboto Mono"/>
            </a:endParaRPr>
          </a:p>
          <a:p>
            <a:r>
              <a:rPr lang="fr-CA" sz="1200" dirty="0">
                <a:solidFill>
                  <a:srgbClr val="3F51B5"/>
                </a:solidFill>
                <a:latin typeface="Roboto Mono"/>
              </a:rPr>
              <a:t>import</a:t>
            </a:r>
            <a:r>
              <a:rPr lang="fr-CA" sz="1200" dirty="0">
                <a:solidFill>
                  <a:srgbClr val="37474F"/>
                </a:solidFill>
                <a:latin typeface="Roboto Mono"/>
              </a:rPr>
              <a:t> cv2</a:t>
            </a:r>
            <a:endParaRPr lang="fr-CA" sz="1200" dirty="0">
              <a:latin typeface="Roboto Mono"/>
            </a:endParaRPr>
          </a:p>
          <a:p>
            <a:br>
              <a:rPr lang="fr-CA" sz="1200" dirty="0">
                <a:latin typeface="Roboto Mono"/>
              </a:rPr>
            </a:br>
            <a:r>
              <a:rPr lang="fr-CA" sz="1200" dirty="0" err="1">
                <a:solidFill>
                  <a:srgbClr val="37474F"/>
                </a:solidFill>
                <a:latin typeface="Roboto Mono"/>
              </a:rPr>
              <a:t>im</a:t>
            </a:r>
            <a:r>
              <a:rPr lang="fr-CA" sz="1200" dirty="0">
                <a:solidFill>
                  <a:srgbClr val="37474F"/>
                </a:solidFill>
                <a:latin typeface="Roboto Mono"/>
              </a:rPr>
              <a:t> = cv2.imread(</a:t>
            </a:r>
            <a:r>
              <a:rPr lang="fr-CA" sz="1200" dirty="0">
                <a:solidFill>
                  <a:srgbClr val="388E3C"/>
                </a:solidFill>
                <a:latin typeface="Roboto Mono"/>
              </a:rPr>
              <a:t>'test.jpg'</a:t>
            </a:r>
            <a:r>
              <a:rPr lang="fr-CA" sz="1200" dirty="0">
                <a:solidFill>
                  <a:srgbClr val="37474F"/>
                </a:solidFill>
                <a:latin typeface="Roboto Mono"/>
              </a:rPr>
              <a:t>)</a:t>
            </a:r>
            <a:endParaRPr lang="fr-CA" sz="1200" dirty="0">
              <a:latin typeface="Roboto Mono"/>
            </a:endParaRPr>
          </a:p>
          <a:p>
            <a:r>
              <a:rPr lang="fr-CA" sz="1200" dirty="0" err="1">
                <a:solidFill>
                  <a:srgbClr val="37474F"/>
                </a:solidFill>
                <a:latin typeface="Roboto Mono"/>
              </a:rPr>
              <a:t>imgray</a:t>
            </a:r>
            <a:r>
              <a:rPr lang="fr-CA" sz="1200" dirty="0">
                <a:solidFill>
                  <a:srgbClr val="37474F"/>
                </a:solidFill>
                <a:latin typeface="Roboto Mono"/>
              </a:rPr>
              <a:t> = cv2.cvtColor(im,cv2.COLOR_BGR2GRAY)</a:t>
            </a:r>
            <a:endParaRPr lang="fr-CA" sz="1200" dirty="0">
              <a:latin typeface="Roboto Mono"/>
            </a:endParaRPr>
          </a:p>
          <a:p>
            <a:r>
              <a:rPr lang="fr-CA" sz="1200" dirty="0" err="1">
                <a:solidFill>
                  <a:srgbClr val="37474F"/>
                </a:solidFill>
                <a:latin typeface="Roboto Mono"/>
              </a:rPr>
              <a:t>ret,thresh</a:t>
            </a:r>
            <a:r>
              <a:rPr lang="fr-CA" sz="1200" dirty="0">
                <a:solidFill>
                  <a:srgbClr val="37474F"/>
                </a:solidFill>
                <a:latin typeface="Roboto Mono"/>
              </a:rPr>
              <a:t> = cv2.threshold(imgray,</a:t>
            </a:r>
            <a:r>
              <a:rPr lang="fr-CA" sz="1200" dirty="0">
                <a:solidFill>
                  <a:srgbClr val="C53929"/>
                </a:solidFill>
                <a:latin typeface="Roboto Mono"/>
              </a:rPr>
              <a:t>127</a:t>
            </a:r>
            <a:r>
              <a:rPr lang="fr-CA" sz="1200" dirty="0">
                <a:solidFill>
                  <a:srgbClr val="37474F"/>
                </a:solidFill>
                <a:latin typeface="Roboto Mono"/>
              </a:rPr>
              <a:t>,</a:t>
            </a:r>
            <a:r>
              <a:rPr lang="fr-CA" sz="1200" dirty="0">
                <a:solidFill>
                  <a:srgbClr val="C53929"/>
                </a:solidFill>
                <a:latin typeface="Roboto Mono"/>
              </a:rPr>
              <a:t>255</a:t>
            </a:r>
            <a:r>
              <a:rPr lang="fr-CA" sz="1200" dirty="0">
                <a:solidFill>
                  <a:srgbClr val="37474F"/>
                </a:solidFill>
                <a:latin typeface="Roboto Mono"/>
              </a:rPr>
              <a:t>,</a:t>
            </a:r>
            <a:r>
              <a:rPr lang="fr-CA" sz="1200" dirty="0">
                <a:solidFill>
                  <a:srgbClr val="C53929"/>
                </a:solidFill>
                <a:latin typeface="Roboto Mono"/>
              </a:rPr>
              <a:t>0</a:t>
            </a:r>
            <a:r>
              <a:rPr lang="fr-CA" sz="1200" dirty="0">
                <a:solidFill>
                  <a:srgbClr val="37474F"/>
                </a:solidFill>
                <a:latin typeface="Roboto Mono"/>
              </a:rPr>
              <a:t>)</a:t>
            </a:r>
            <a:endParaRPr lang="fr-CA" sz="1200" dirty="0">
              <a:latin typeface="Roboto Mono"/>
            </a:endParaRPr>
          </a:p>
          <a:p>
            <a:r>
              <a:rPr lang="fr-CA" sz="1200" dirty="0">
                <a:solidFill>
                  <a:srgbClr val="37474F"/>
                </a:solidFill>
                <a:latin typeface="Roboto Mono"/>
              </a:rPr>
              <a:t>image, contours, </a:t>
            </a:r>
            <a:r>
              <a:rPr lang="fr-CA" sz="1200" dirty="0" err="1">
                <a:solidFill>
                  <a:srgbClr val="37474F"/>
                </a:solidFill>
                <a:latin typeface="Roboto Mono"/>
              </a:rPr>
              <a:t>hierarchy</a:t>
            </a:r>
            <a:r>
              <a:rPr lang="fr-CA" sz="1200" dirty="0">
                <a:solidFill>
                  <a:srgbClr val="37474F"/>
                </a:solidFill>
                <a:latin typeface="Roboto Mono"/>
              </a:rPr>
              <a:t> = cv2.findContours(thresh,cv2.RETR_TREE,cv2.CHAIN_APPROX_SIMPLE)</a:t>
            </a:r>
            <a:endParaRPr lang="fr-CA" sz="1200" dirty="0">
              <a:latin typeface="Roboto Mono"/>
            </a:endParaRPr>
          </a:p>
        </p:txBody>
      </p:sp>
      <p:sp>
        <p:nvSpPr>
          <p:cNvPr id="4" name="ZoneTexte 3">
            <a:extLst>
              <a:ext uri="{FF2B5EF4-FFF2-40B4-BE49-F238E27FC236}">
                <a16:creationId xmlns:a16="http://schemas.microsoft.com/office/drawing/2014/main" id="{CBBF16A9-49A9-4622-8987-04A9839B679D}"/>
              </a:ext>
            </a:extLst>
          </p:cNvPr>
          <p:cNvSpPr txBox="1"/>
          <p:nvPr/>
        </p:nvSpPr>
        <p:spPr>
          <a:xfrm>
            <a:off x="2719181" y="5508359"/>
            <a:ext cx="3425938" cy="369332"/>
          </a:xfrm>
          <a:prstGeom prst="rect">
            <a:avLst/>
          </a:prstGeom>
          <a:noFill/>
        </p:spPr>
        <p:txBody>
          <a:bodyPr wrap="none" rtlCol="0">
            <a:spAutoFit/>
          </a:bodyPr>
          <a:lstStyle/>
          <a:p>
            <a:r>
              <a:rPr lang="fr-CA" dirty="0">
                <a:hlinkClick r:id="rId2"/>
              </a:rPr>
              <a:t>Explication pour la </a:t>
            </a:r>
            <a:r>
              <a:rPr lang="fr-CA" dirty="0" err="1">
                <a:hlinkClick r:id="rId2"/>
              </a:rPr>
              <a:t>hierarchie</a:t>
            </a:r>
            <a:endParaRPr lang="fr-CA" dirty="0"/>
          </a:p>
        </p:txBody>
      </p:sp>
    </p:spTree>
    <p:extLst>
      <p:ext uri="{BB962C8B-B14F-4D97-AF65-F5344CB8AC3E}">
        <p14:creationId xmlns:p14="http://schemas.microsoft.com/office/powerpoint/2010/main" val="12631392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5D5356-CAE2-49EF-B0C8-F336A1940774}"/>
              </a:ext>
            </a:extLst>
          </p:cNvPr>
          <p:cNvSpPr>
            <a:spLocks noGrp="1"/>
          </p:cNvSpPr>
          <p:nvPr>
            <p:ph type="title"/>
          </p:nvPr>
        </p:nvSpPr>
        <p:spPr/>
        <p:txBody>
          <a:bodyPr/>
          <a:lstStyle/>
          <a:p>
            <a:r>
              <a:rPr lang="fr-CA" dirty="0"/>
              <a:t>Détection de contours</a:t>
            </a:r>
          </a:p>
        </p:txBody>
      </p:sp>
      <p:sp>
        <p:nvSpPr>
          <p:cNvPr id="3" name="Espace réservé du contenu 2">
            <a:extLst>
              <a:ext uri="{FF2B5EF4-FFF2-40B4-BE49-F238E27FC236}">
                <a16:creationId xmlns:a16="http://schemas.microsoft.com/office/drawing/2014/main" id="{610F9160-9F6F-4338-8A8F-D60CB747A7A9}"/>
              </a:ext>
            </a:extLst>
          </p:cNvPr>
          <p:cNvSpPr>
            <a:spLocks noGrp="1"/>
          </p:cNvSpPr>
          <p:nvPr>
            <p:ph idx="1"/>
          </p:nvPr>
        </p:nvSpPr>
        <p:spPr/>
        <p:txBody>
          <a:bodyPr>
            <a:normAutofit fontScale="92500"/>
          </a:bodyPr>
          <a:lstStyle/>
          <a:p>
            <a:r>
              <a:rPr lang="fr-CA" dirty="0"/>
              <a:t>La fonction </a:t>
            </a:r>
            <a:r>
              <a:rPr lang="fr-CA" b="1" dirty="0" err="1"/>
              <a:t>findContours</a:t>
            </a:r>
            <a:r>
              <a:rPr lang="fr-CA" dirty="0"/>
              <a:t> permet de retrouver les contours d’une image</a:t>
            </a:r>
          </a:p>
          <a:p>
            <a:r>
              <a:rPr lang="fr-CA" dirty="0"/>
              <a:t>Elle retourne l’image, la collection de contour et la méthode d’approximation</a:t>
            </a:r>
          </a:p>
          <a:p>
            <a:r>
              <a:rPr lang="fr-CA" dirty="0"/>
              <a:t>Mis à part l’image source, les paramètres sont</a:t>
            </a:r>
          </a:p>
          <a:p>
            <a:pPr lvl="1"/>
            <a:r>
              <a:rPr lang="fr-CA" dirty="0">
                <a:hlinkClick r:id="rId2"/>
              </a:rPr>
              <a:t>Mode de retour de la hiérarchie des contours</a:t>
            </a:r>
            <a:r>
              <a:rPr lang="fr-CA" dirty="0"/>
              <a:t> : RETR_LIST|RETR_EXTERNAL|</a:t>
            </a:r>
            <a:br>
              <a:rPr lang="fr-CA" dirty="0"/>
            </a:br>
            <a:r>
              <a:rPr lang="fr-CA" dirty="0"/>
              <a:t>RETR_CCOMP|RETR_TREE</a:t>
            </a:r>
          </a:p>
          <a:p>
            <a:pPr lvl="1"/>
            <a:r>
              <a:rPr lang="fr-CA" dirty="0"/>
              <a:t>Méthode d’approximation</a:t>
            </a:r>
          </a:p>
        </p:txBody>
      </p:sp>
    </p:spTree>
    <p:extLst>
      <p:ext uri="{BB962C8B-B14F-4D97-AF65-F5344CB8AC3E}">
        <p14:creationId xmlns:p14="http://schemas.microsoft.com/office/powerpoint/2010/main" val="1260225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63FEE0-44DC-4CDF-82F4-B58036F75093}"/>
              </a:ext>
            </a:extLst>
          </p:cNvPr>
          <p:cNvSpPr>
            <a:spLocks noGrp="1"/>
          </p:cNvSpPr>
          <p:nvPr>
            <p:ph type="title"/>
          </p:nvPr>
        </p:nvSpPr>
        <p:spPr/>
        <p:txBody>
          <a:bodyPr/>
          <a:lstStyle/>
          <a:p>
            <a:r>
              <a:rPr lang="fr-CA" dirty="0"/>
              <a:t>Détection de contours</a:t>
            </a:r>
          </a:p>
        </p:txBody>
      </p:sp>
      <p:sp>
        <p:nvSpPr>
          <p:cNvPr id="3" name="Espace réservé du contenu 2">
            <a:extLst>
              <a:ext uri="{FF2B5EF4-FFF2-40B4-BE49-F238E27FC236}">
                <a16:creationId xmlns:a16="http://schemas.microsoft.com/office/drawing/2014/main" id="{9D6BA346-D9C9-4C86-A571-C9525609820D}"/>
              </a:ext>
            </a:extLst>
          </p:cNvPr>
          <p:cNvSpPr>
            <a:spLocks noGrp="1"/>
          </p:cNvSpPr>
          <p:nvPr>
            <p:ph idx="1"/>
          </p:nvPr>
        </p:nvSpPr>
        <p:spPr/>
        <p:txBody>
          <a:bodyPr>
            <a:normAutofit fontScale="92500" lnSpcReduction="10000"/>
          </a:bodyPr>
          <a:lstStyle/>
          <a:p>
            <a:r>
              <a:rPr lang="fr-CA" dirty="0"/>
              <a:t>La méthode d’approximation permet d’indiquer la façon de sauvegarder les contours</a:t>
            </a:r>
          </a:p>
          <a:p>
            <a:r>
              <a:rPr lang="fr-CA" dirty="0"/>
              <a:t>cv2.CHAIN_APPROX_NONE sauvegarde tous les points d’un contour et demande beaucoup de mémoire</a:t>
            </a:r>
          </a:p>
          <a:p>
            <a:r>
              <a:rPr lang="fr-CA" dirty="0"/>
              <a:t>cv2.CHAIN_APPROX_SIMPLE ne sauvegarde que les sommets</a:t>
            </a:r>
          </a:p>
          <a:p>
            <a:pPr lvl="1"/>
            <a:r>
              <a:rPr lang="fr-CA" dirty="0"/>
              <a:t>Par exemple pour un carré, on ne sauvegarde que les coins</a:t>
            </a:r>
          </a:p>
        </p:txBody>
      </p:sp>
    </p:spTree>
    <p:extLst>
      <p:ext uri="{BB962C8B-B14F-4D97-AF65-F5344CB8AC3E}">
        <p14:creationId xmlns:p14="http://schemas.microsoft.com/office/powerpoint/2010/main" val="41114594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8EA382-7D2A-456C-8E4C-181F6D4E565B}"/>
              </a:ext>
            </a:extLst>
          </p:cNvPr>
          <p:cNvSpPr>
            <a:spLocks noGrp="1"/>
          </p:cNvSpPr>
          <p:nvPr>
            <p:ph type="title"/>
          </p:nvPr>
        </p:nvSpPr>
        <p:spPr/>
        <p:txBody>
          <a:bodyPr/>
          <a:lstStyle/>
          <a:p>
            <a:r>
              <a:rPr lang="fr-CA" dirty="0"/>
              <a:t>Contours fonctions utiles</a:t>
            </a:r>
          </a:p>
        </p:txBody>
      </p:sp>
      <p:sp>
        <p:nvSpPr>
          <p:cNvPr id="3" name="Espace réservé du contenu 2">
            <a:extLst>
              <a:ext uri="{FF2B5EF4-FFF2-40B4-BE49-F238E27FC236}">
                <a16:creationId xmlns:a16="http://schemas.microsoft.com/office/drawing/2014/main" id="{7BD6FAB5-5025-4AC1-B168-6B075761005C}"/>
              </a:ext>
            </a:extLst>
          </p:cNvPr>
          <p:cNvSpPr>
            <a:spLocks noGrp="1"/>
          </p:cNvSpPr>
          <p:nvPr>
            <p:ph idx="1"/>
          </p:nvPr>
        </p:nvSpPr>
        <p:spPr>
          <a:xfrm>
            <a:off x="1043492" y="2323653"/>
            <a:ext cx="6777317" cy="601292"/>
          </a:xfrm>
        </p:spPr>
        <p:txBody>
          <a:bodyPr/>
          <a:lstStyle/>
          <a:p>
            <a:r>
              <a:rPr lang="fr-CA"/>
              <a:t>Trouver le centroïde d’un contour</a:t>
            </a:r>
          </a:p>
          <a:p>
            <a:pPr marL="68580" indent="0">
              <a:buNone/>
            </a:pPr>
            <a:endParaRPr lang="fr-CA" dirty="0"/>
          </a:p>
        </p:txBody>
      </p:sp>
      <p:sp>
        <p:nvSpPr>
          <p:cNvPr id="4" name="Rectangle 3">
            <a:extLst>
              <a:ext uri="{FF2B5EF4-FFF2-40B4-BE49-F238E27FC236}">
                <a16:creationId xmlns:a16="http://schemas.microsoft.com/office/drawing/2014/main" id="{8868B217-1E94-4823-B36A-482B230CB1F1}"/>
              </a:ext>
            </a:extLst>
          </p:cNvPr>
          <p:cNvSpPr/>
          <p:nvPr/>
        </p:nvSpPr>
        <p:spPr>
          <a:xfrm>
            <a:off x="2146150" y="2941320"/>
            <a:ext cx="4572000" cy="2492990"/>
          </a:xfrm>
          <a:prstGeom prst="rect">
            <a:avLst/>
          </a:prstGeom>
        </p:spPr>
        <p:txBody>
          <a:bodyPr>
            <a:spAutoFit/>
          </a:bodyPr>
          <a:lstStyle/>
          <a:p>
            <a:r>
              <a:rPr lang="fr-CA" sz="1200" dirty="0">
                <a:solidFill>
                  <a:srgbClr val="3F51B5"/>
                </a:solidFill>
                <a:latin typeface="Roboto Mono"/>
              </a:rPr>
              <a:t>import</a:t>
            </a:r>
            <a:r>
              <a:rPr lang="fr-CA" sz="1200" dirty="0">
                <a:solidFill>
                  <a:srgbClr val="37474F"/>
                </a:solidFill>
                <a:latin typeface="Roboto Mono"/>
              </a:rPr>
              <a:t> cv2</a:t>
            </a:r>
            <a:endParaRPr lang="fr-CA" sz="1200" dirty="0">
              <a:latin typeface="Roboto Mono"/>
            </a:endParaRPr>
          </a:p>
          <a:p>
            <a:r>
              <a:rPr lang="fr-CA" sz="1200" dirty="0">
                <a:solidFill>
                  <a:srgbClr val="3F51B5"/>
                </a:solidFill>
                <a:latin typeface="Roboto Mono"/>
              </a:rPr>
              <a:t>import</a:t>
            </a:r>
            <a:r>
              <a:rPr lang="fr-CA" sz="1200" dirty="0">
                <a:solidFill>
                  <a:srgbClr val="37474F"/>
                </a:solidFill>
                <a:latin typeface="Roboto Mono"/>
              </a:rPr>
              <a:t> </a:t>
            </a:r>
            <a:r>
              <a:rPr lang="fr-CA" sz="1200" dirty="0" err="1">
                <a:solidFill>
                  <a:srgbClr val="37474F"/>
                </a:solidFill>
                <a:latin typeface="Roboto Mono"/>
              </a:rPr>
              <a:t>numpy</a:t>
            </a:r>
            <a:r>
              <a:rPr lang="fr-CA" sz="1200" dirty="0">
                <a:solidFill>
                  <a:srgbClr val="37474F"/>
                </a:solidFill>
                <a:latin typeface="Roboto Mono"/>
              </a:rPr>
              <a:t> </a:t>
            </a:r>
            <a:r>
              <a:rPr lang="fr-CA" sz="1200" dirty="0">
                <a:solidFill>
                  <a:srgbClr val="3F51B5"/>
                </a:solidFill>
                <a:latin typeface="Roboto Mono"/>
              </a:rPr>
              <a:t>as</a:t>
            </a:r>
            <a:r>
              <a:rPr lang="fr-CA" sz="1200" dirty="0">
                <a:solidFill>
                  <a:srgbClr val="37474F"/>
                </a:solidFill>
                <a:latin typeface="Roboto Mono"/>
              </a:rPr>
              <a:t> </a:t>
            </a:r>
            <a:r>
              <a:rPr lang="fr-CA" sz="1200" dirty="0" err="1">
                <a:solidFill>
                  <a:srgbClr val="37474F"/>
                </a:solidFill>
                <a:latin typeface="Roboto Mono"/>
              </a:rPr>
              <a:t>np</a:t>
            </a:r>
            <a:endParaRPr lang="fr-CA" sz="1200" dirty="0">
              <a:latin typeface="Roboto Mono"/>
            </a:endParaRPr>
          </a:p>
          <a:p>
            <a:br>
              <a:rPr lang="fr-CA" sz="1200" dirty="0">
                <a:latin typeface="Roboto Mono"/>
              </a:rPr>
            </a:br>
            <a:r>
              <a:rPr lang="fr-CA" sz="1200" dirty="0" err="1">
                <a:solidFill>
                  <a:srgbClr val="37474F"/>
                </a:solidFill>
                <a:latin typeface="Roboto Mono"/>
              </a:rPr>
              <a:t>img</a:t>
            </a:r>
            <a:r>
              <a:rPr lang="fr-CA" sz="1200" dirty="0">
                <a:solidFill>
                  <a:srgbClr val="37474F"/>
                </a:solidFill>
                <a:latin typeface="Roboto Mono"/>
              </a:rPr>
              <a:t> = cv2.imread(</a:t>
            </a:r>
            <a:r>
              <a:rPr lang="fr-CA" sz="1200" dirty="0">
                <a:solidFill>
                  <a:srgbClr val="388E3C"/>
                </a:solidFill>
                <a:latin typeface="Roboto Mono"/>
              </a:rPr>
              <a:t>'star.jpg'</a:t>
            </a:r>
            <a:r>
              <a:rPr lang="fr-CA" sz="1200" dirty="0">
                <a:solidFill>
                  <a:srgbClr val="37474F"/>
                </a:solidFill>
                <a:latin typeface="Roboto Mono"/>
              </a:rPr>
              <a:t>,</a:t>
            </a:r>
            <a:r>
              <a:rPr lang="fr-CA" sz="1200" dirty="0">
                <a:solidFill>
                  <a:srgbClr val="C53929"/>
                </a:solidFill>
                <a:latin typeface="Roboto Mono"/>
              </a:rPr>
              <a:t>0</a:t>
            </a:r>
            <a:r>
              <a:rPr lang="fr-CA" sz="1200" dirty="0">
                <a:solidFill>
                  <a:srgbClr val="37474F"/>
                </a:solidFill>
                <a:latin typeface="Roboto Mono"/>
              </a:rPr>
              <a:t>)</a:t>
            </a:r>
            <a:endParaRPr lang="fr-CA" sz="1200" dirty="0">
              <a:latin typeface="Roboto Mono"/>
            </a:endParaRPr>
          </a:p>
          <a:p>
            <a:r>
              <a:rPr lang="fr-CA" sz="1200" dirty="0" err="1">
                <a:solidFill>
                  <a:srgbClr val="37474F"/>
                </a:solidFill>
                <a:latin typeface="Roboto Mono"/>
              </a:rPr>
              <a:t>ret,thresh</a:t>
            </a:r>
            <a:r>
              <a:rPr lang="fr-CA" sz="1200" dirty="0">
                <a:solidFill>
                  <a:srgbClr val="37474F"/>
                </a:solidFill>
                <a:latin typeface="Roboto Mono"/>
              </a:rPr>
              <a:t> = cv2.threshold(img,</a:t>
            </a:r>
            <a:r>
              <a:rPr lang="fr-CA" sz="1200" dirty="0">
                <a:solidFill>
                  <a:srgbClr val="C53929"/>
                </a:solidFill>
                <a:latin typeface="Roboto Mono"/>
              </a:rPr>
              <a:t>127</a:t>
            </a:r>
            <a:r>
              <a:rPr lang="fr-CA" sz="1200" dirty="0">
                <a:solidFill>
                  <a:srgbClr val="37474F"/>
                </a:solidFill>
                <a:latin typeface="Roboto Mono"/>
              </a:rPr>
              <a:t>,</a:t>
            </a:r>
            <a:r>
              <a:rPr lang="fr-CA" sz="1200" dirty="0">
                <a:solidFill>
                  <a:srgbClr val="C53929"/>
                </a:solidFill>
                <a:latin typeface="Roboto Mono"/>
              </a:rPr>
              <a:t>255</a:t>
            </a:r>
            <a:r>
              <a:rPr lang="fr-CA" sz="1200" dirty="0">
                <a:solidFill>
                  <a:srgbClr val="37474F"/>
                </a:solidFill>
                <a:latin typeface="Roboto Mono"/>
              </a:rPr>
              <a:t>,</a:t>
            </a:r>
            <a:r>
              <a:rPr lang="fr-CA" sz="1200" dirty="0">
                <a:solidFill>
                  <a:srgbClr val="C53929"/>
                </a:solidFill>
                <a:latin typeface="Roboto Mono"/>
              </a:rPr>
              <a:t>0</a:t>
            </a:r>
            <a:r>
              <a:rPr lang="fr-CA" sz="1200" dirty="0">
                <a:solidFill>
                  <a:srgbClr val="37474F"/>
                </a:solidFill>
                <a:latin typeface="Roboto Mono"/>
              </a:rPr>
              <a:t>)</a:t>
            </a:r>
            <a:endParaRPr lang="fr-CA" sz="1200" dirty="0">
              <a:latin typeface="Roboto Mono"/>
            </a:endParaRPr>
          </a:p>
          <a:p>
            <a:r>
              <a:rPr lang="fr-CA" sz="1200" dirty="0" err="1">
                <a:solidFill>
                  <a:srgbClr val="37474F"/>
                </a:solidFill>
                <a:latin typeface="Roboto Mono"/>
              </a:rPr>
              <a:t>contours,hierarchy</a:t>
            </a:r>
            <a:r>
              <a:rPr lang="fr-CA" sz="1200" dirty="0">
                <a:solidFill>
                  <a:srgbClr val="37474F"/>
                </a:solidFill>
                <a:latin typeface="Roboto Mono"/>
              </a:rPr>
              <a:t> = cv2.findContours(</a:t>
            </a:r>
            <a:r>
              <a:rPr lang="fr-CA" sz="1200" dirty="0" err="1">
                <a:solidFill>
                  <a:srgbClr val="37474F"/>
                </a:solidFill>
                <a:latin typeface="Roboto Mono"/>
              </a:rPr>
              <a:t>thresh</a:t>
            </a:r>
            <a:r>
              <a:rPr lang="fr-CA" sz="1200" dirty="0">
                <a:solidFill>
                  <a:srgbClr val="37474F"/>
                </a:solidFill>
                <a:latin typeface="Roboto Mono"/>
              </a:rPr>
              <a:t>, </a:t>
            </a:r>
            <a:r>
              <a:rPr lang="fr-CA" sz="1200" dirty="0">
                <a:solidFill>
                  <a:srgbClr val="C53929"/>
                </a:solidFill>
                <a:latin typeface="Roboto Mono"/>
              </a:rPr>
              <a:t>1</a:t>
            </a:r>
            <a:r>
              <a:rPr lang="fr-CA" sz="1200" dirty="0">
                <a:solidFill>
                  <a:srgbClr val="37474F"/>
                </a:solidFill>
                <a:latin typeface="Roboto Mono"/>
              </a:rPr>
              <a:t>, </a:t>
            </a:r>
            <a:r>
              <a:rPr lang="fr-CA" sz="1200" dirty="0">
                <a:solidFill>
                  <a:srgbClr val="C53929"/>
                </a:solidFill>
                <a:latin typeface="Roboto Mono"/>
              </a:rPr>
              <a:t>2</a:t>
            </a:r>
            <a:r>
              <a:rPr lang="fr-CA" sz="1200" dirty="0">
                <a:solidFill>
                  <a:srgbClr val="37474F"/>
                </a:solidFill>
                <a:latin typeface="Roboto Mono"/>
              </a:rPr>
              <a:t>)</a:t>
            </a:r>
            <a:endParaRPr lang="fr-CA" sz="1200" dirty="0">
              <a:latin typeface="Roboto Mono"/>
            </a:endParaRPr>
          </a:p>
          <a:p>
            <a:br>
              <a:rPr lang="fr-CA" sz="1200" dirty="0">
                <a:latin typeface="Roboto Mono"/>
              </a:rPr>
            </a:br>
            <a:r>
              <a:rPr lang="fr-CA" sz="1200" dirty="0" err="1">
                <a:solidFill>
                  <a:srgbClr val="37474F"/>
                </a:solidFill>
                <a:latin typeface="Roboto Mono"/>
              </a:rPr>
              <a:t>cnt</a:t>
            </a:r>
            <a:r>
              <a:rPr lang="fr-CA" sz="1200" dirty="0">
                <a:solidFill>
                  <a:srgbClr val="37474F"/>
                </a:solidFill>
                <a:latin typeface="Roboto Mono"/>
              </a:rPr>
              <a:t> = contours[</a:t>
            </a:r>
            <a:r>
              <a:rPr lang="fr-CA" sz="1200" dirty="0">
                <a:solidFill>
                  <a:srgbClr val="C53929"/>
                </a:solidFill>
                <a:latin typeface="Roboto Mono"/>
              </a:rPr>
              <a:t>0</a:t>
            </a:r>
            <a:r>
              <a:rPr lang="fr-CA" sz="1200" dirty="0">
                <a:solidFill>
                  <a:srgbClr val="37474F"/>
                </a:solidFill>
                <a:latin typeface="Roboto Mono"/>
              </a:rPr>
              <a:t>]</a:t>
            </a:r>
            <a:endParaRPr lang="fr-CA" sz="1200" dirty="0">
              <a:latin typeface="Roboto Mono"/>
            </a:endParaRPr>
          </a:p>
          <a:p>
            <a:r>
              <a:rPr lang="fr-CA" sz="1200" dirty="0">
                <a:solidFill>
                  <a:srgbClr val="37474F"/>
                </a:solidFill>
                <a:latin typeface="Roboto Mono"/>
              </a:rPr>
              <a:t>M = cv2.moments(</a:t>
            </a:r>
            <a:r>
              <a:rPr lang="fr-CA" sz="1200" dirty="0" err="1">
                <a:solidFill>
                  <a:srgbClr val="37474F"/>
                </a:solidFill>
                <a:latin typeface="Roboto Mono"/>
              </a:rPr>
              <a:t>cnt</a:t>
            </a:r>
            <a:r>
              <a:rPr lang="fr-CA" sz="1200" dirty="0">
                <a:solidFill>
                  <a:srgbClr val="37474F"/>
                </a:solidFill>
                <a:latin typeface="Roboto Mono"/>
              </a:rPr>
              <a:t>)</a:t>
            </a:r>
            <a:endParaRPr lang="fr-CA" sz="1200" dirty="0">
              <a:latin typeface="Roboto Mono"/>
            </a:endParaRPr>
          </a:p>
          <a:p>
            <a:r>
              <a:rPr lang="fr-CA" sz="1200" dirty="0" err="1">
                <a:solidFill>
                  <a:srgbClr val="3F51B5"/>
                </a:solidFill>
                <a:latin typeface="Roboto Mono"/>
              </a:rPr>
              <a:t>print</a:t>
            </a:r>
            <a:r>
              <a:rPr lang="fr-CA" sz="1200" dirty="0">
                <a:solidFill>
                  <a:srgbClr val="37474F"/>
                </a:solidFill>
                <a:latin typeface="Roboto Mono"/>
              </a:rPr>
              <a:t> M</a:t>
            </a:r>
            <a:endParaRPr lang="fr-CA" sz="1200" dirty="0">
              <a:latin typeface="Roboto Mono"/>
            </a:endParaRPr>
          </a:p>
          <a:p>
            <a:br>
              <a:rPr lang="fr-CA" sz="1200" dirty="0">
                <a:latin typeface="Roboto Mono"/>
              </a:rPr>
            </a:br>
            <a:r>
              <a:rPr lang="fr-CA" sz="1200" dirty="0">
                <a:solidFill>
                  <a:srgbClr val="37474F"/>
                </a:solidFill>
                <a:latin typeface="Roboto Mono"/>
              </a:rPr>
              <a:t>cx = </a:t>
            </a:r>
            <a:r>
              <a:rPr lang="fr-CA" sz="1200" dirty="0" err="1">
                <a:solidFill>
                  <a:srgbClr val="37474F"/>
                </a:solidFill>
                <a:latin typeface="Roboto Mono"/>
              </a:rPr>
              <a:t>int</a:t>
            </a:r>
            <a:r>
              <a:rPr lang="fr-CA" sz="1200" dirty="0">
                <a:solidFill>
                  <a:srgbClr val="37474F"/>
                </a:solidFill>
                <a:latin typeface="Roboto Mono"/>
              </a:rPr>
              <a:t>(M[</a:t>
            </a:r>
            <a:r>
              <a:rPr lang="fr-CA" sz="1200" dirty="0">
                <a:solidFill>
                  <a:srgbClr val="388E3C"/>
                </a:solidFill>
                <a:latin typeface="Roboto Mono"/>
              </a:rPr>
              <a:t>'m10'</a:t>
            </a:r>
            <a:r>
              <a:rPr lang="fr-CA" sz="1200" dirty="0">
                <a:solidFill>
                  <a:srgbClr val="37474F"/>
                </a:solidFill>
                <a:latin typeface="Roboto Mono"/>
              </a:rPr>
              <a:t>]/M[</a:t>
            </a:r>
            <a:r>
              <a:rPr lang="fr-CA" sz="1200" dirty="0">
                <a:solidFill>
                  <a:srgbClr val="388E3C"/>
                </a:solidFill>
                <a:latin typeface="Roboto Mono"/>
              </a:rPr>
              <a:t>'m00'</a:t>
            </a:r>
            <a:r>
              <a:rPr lang="fr-CA" sz="1200" dirty="0">
                <a:solidFill>
                  <a:srgbClr val="37474F"/>
                </a:solidFill>
                <a:latin typeface="Roboto Mono"/>
              </a:rPr>
              <a:t>])</a:t>
            </a:r>
            <a:endParaRPr lang="fr-CA" sz="1200" dirty="0">
              <a:latin typeface="Roboto Mono"/>
            </a:endParaRPr>
          </a:p>
          <a:p>
            <a:r>
              <a:rPr lang="fr-CA" sz="1200" dirty="0" err="1">
                <a:solidFill>
                  <a:srgbClr val="37474F"/>
                </a:solidFill>
                <a:latin typeface="Roboto Mono"/>
              </a:rPr>
              <a:t>cy</a:t>
            </a:r>
            <a:r>
              <a:rPr lang="fr-CA" sz="1200" dirty="0">
                <a:solidFill>
                  <a:srgbClr val="37474F"/>
                </a:solidFill>
                <a:latin typeface="Roboto Mono"/>
              </a:rPr>
              <a:t> = </a:t>
            </a:r>
            <a:r>
              <a:rPr lang="fr-CA" sz="1200" dirty="0" err="1">
                <a:solidFill>
                  <a:srgbClr val="37474F"/>
                </a:solidFill>
                <a:latin typeface="Roboto Mono"/>
              </a:rPr>
              <a:t>int</a:t>
            </a:r>
            <a:r>
              <a:rPr lang="fr-CA" sz="1200" dirty="0">
                <a:solidFill>
                  <a:srgbClr val="37474F"/>
                </a:solidFill>
                <a:latin typeface="Roboto Mono"/>
              </a:rPr>
              <a:t>(M[</a:t>
            </a:r>
            <a:r>
              <a:rPr lang="fr-CA" sz="1200" dirty="0">
                <a:solidFill>
                  <a:srgbClr val="388E3C"/>
                </a:solidFill>
                <a:latin typeface="Roboto Mono"/>
              </a:rPr>
              <a:t>'m01'</a:t>
            </a:r>
            <a:r>
              <a:rPr lang="fr-CA" sz="1200" dirty="0">
                <a:solidFill>
                  <a:srgbClr val="37474F"/>
                </a:solidFill>
                <a:latin typeface="Roboto Mono"/>
              </a:rPr>
              <a:t>]/M[</a:t>
            </a:r>
            <a:r>
              <a:rPr lang="fr-CA" sz="1200" dirty="0">
                <a:solidFill>
                  <a:srgbClr val="388E3C"/>
                </a:solidFill>
                <a:latin typeface="Roboto Mono"/>
              </a:rPr>
              <a:t>'m00'</a:t>
            </a:r>
            <a:r>
              <a:rPr lang="fr-CA" sz="1200" dirty="0">
                <a:solidFill>
                  <a:srgbClr val="37474F"/>
                </a:solidFill>
                <a:latin typeface="Roboto Mono"/>
              </a:rPr>
              <a:t>])</a:t>
            </a:r>
            <a:endParaRPr lang="fr-CA" sz="1200" dirty="0">
              <a:latin typeface="Roboto Mono"/>
            </a:endParaRPr>
          </a:p>
        </p:txBody>
      </p:sp>
    </p:spTree>
    <p:extLst>
      <p:ext uri="{BB962C8B-B14F-4D97-AF65-F5344CB8AC3E}">
        <p14:creationId xmlns:p14="http://schemas.microsoft.com/office/powerpoint/2010/main" val="15918666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D8DB84-F012-471F-B947-3ECD068168AA}"/>
              </a:ext>
            </a:extLst>
          </p:cNvPr>
          <p:cNvSpPr>
            <a:spLocks noGrp="1"/>
          </p:cNvSpPr>
          <p:nvPr>
            <p:ph type="title"/>
          </p:nvPr>
        </p:nvSpPr>
        <p:spPr/>
        <p:txBody>
          <a:bodyPr/>
          <a:lstStyle/>
          <a:p>
            <a:r>
              <a:rPr lang="fr-CA" dirty="0"/>
              <a:t>Contours fonctions utiles</a:t>
            </a:r>
          </a:p>
        </p:txBody>
      </p:sp>
      <p:sp>
        <p:nvSpPr>
          <p:cNvPr id="3" name="Espace réservé du contenu 2">
            <a:extLst>
              <a:ext uri="{FF2B5EF4-FFF2-40B4-BE49-F238E27FC236}">
                <a16:creationId xmlns:a16="http://schemas.microsoft.com/office/drawing/2014/main" id="{FC0910BB-0AA0-4405-8808-7CF4955FC487}"/>
              </a:ext>
            </a:extLst>
          </p:cNvPr>
          <p:cNvSpPr>
            <a:spLocks noGrp="1"/>
          </p:cNvSpPr>
          <p:nvPr>
            <p:ph idx="1"/>
          </p:nvPr>
        </p:nvSpPr>
        <p:spPr/>
        <p:txBody>
          <a:bodyPr/>
          <a:lstStyle/>
          <a:p>
            <a:r>
              <a:rPr lang="fr-CA" dirty="0"/>
              <a:t>Aire d’un contour</a:t>
            </a:r>
          </a:p>
          <a:p>
            <a:pPr lvl="1"/>
            <a:r>
              <a:rPr lang="fr-CA" dirty="0"/>
              <a:t>area = cv2.contourArea(contours)</a:t>
            </a:r>
          </a:p>
          <a:p>
            <a:pPr lvl="1"/>
            <a:r>
              <a:rPr lang="fr-CA" dirty="0"/>
              <a:t>M[‘m00’] </a:t>
            </a:r>
            <a:r>
              <a:rPr lang="fr-CA" dirty="0">
                <a:sym typeface="Wingdings" panose="05000000000000000000" pitchFamily="2" charset="2"/>
              </a:rPr>
              <a:t># Si le moment a été calculé</a:t>
            </a:r>
          </a:p>
          <a:p>
            <a:r>
              <a:rPr lang="fr-CA" dirty="0">
                <a:sym typeface="Wingdings" panose="05000000000000000000" pitchFamily="2" charset="2"/>
              </a:rPr>
              <a:t>Périmètre d’un contour</a:t>
            </a:r>
          </a:p>
          <a:p>
            <a:pPr lvl="1"/>
            <a:r>
              <a:rPr lang="fr-CA" dirty="0" err="1"/>
              <a:t>perimeter</a:t>
            </a:r>
            <a:r>
              <a:rPr lang="fr-CA" dirty="0"/>
              <a:t> = cv2.arcLength(</a:t>
            </a:r>
            <a:r>
              <a:rPr lang="fr-CA" dirty="0" err="1"/>
              <a:t>cnt,True</a:t>
            </a:r>
            <a:r>
              <a:rPr lang="fr-CA" dirty="0"/>
              <a:t>)</a:t>
            </a:r>
          </a:p>
          <a:p>
            <a:pPr lvl="1"/>
            <a:r>
              <a:rPr lang="fr-CA" dirty="0"/>
              <a:t>2</a:t>
            </a:r>
            <a:r>
              <a:rPr lang="fr-CA" baseline="30000" dirty="0"/>
              <a:t>e</a:t>
            </a:r>
            <a:r>
              <a:rPr lang="fr-CA" dirty="0"/>
              <a:t> paramètre indique si le contour est fermé</a:t>
            </a:r>
          </a:p>
        </p:txBody>
      </p:sp>
    </p:spTree>
    <p:extLst>
      <p:ext uri="{BB962C8B-B14F-4D97-AF65-F5344CB8AC3E}">
        <p14:creationId xmlns:p14="http://schemas.microsoft.com/office/powerpoint/2010/main" val="27321516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C135C3-E4BD-4CA1-9FBA-0F35D1FDDAB9}"/>
              </a:ext>
            </a:extLst>
          </p:cNvPr>
          <p:cNvSpPr>
            <a:spLocks noGrp="1"/>
          </p:cNvSpPr>
          <p:nvPr>
            <p:ph type="title"/>
          </p:nvPr>
        </p:nvSpPr>
        <p:spPr/>
        <p:txBody>
          <a:bodyPr/>
          <a:lstStyle/>
          <a:p>
            <a:r>
              <a:rPr lang="fr-CA" dirty="0"/>
              <a:t>Contours fonctions utiles</a:t>
            </a:r>
          </a:p>
        </p:txBody>
      </p:sp>
      <p:sp>
        <p:nvSpPr>
          <p:cNvPr id="3" name="Espace réservé du contenu 2">
            <a:extLst>
              <a:ext uri="{FF2B5EF4-FFF2-40B4-BE49-F238E27FC236}">
                <a16:creationId xmlns:a16="http://schemas.microsoft.com/office/drawing/2014/main" id="{1E593074-4DAE-4DC7-8081-FD9CF764212F}"/>
              </a:ext>
            </a:extLst>
          </p:cNvPr>
          <p:cNvSpPr>
            <a:spLocks noGrp="1"/>
          </p:cNvSpPr>
          <p:nvPr>
            <p:ph idx="1"/>
          </p:nvPr>
        </p:nvSpPr>
        <p:spPr/>
        <p:txBody>
          <a:bodyPr/>
          <a:lstStyle/>
          <a:p>
            <a:r>
              <a:rPr lang="fr-CA" dirty="0"/>
              <a:t>Dessiner le contour approximatif</a:t>
            </a:r>
          </a:p>
          <a:p>
            <a:pPr lvl="1"/>
            <a:r>
              <a:rPr lang="fr-CA" sz="1800" dirty="0">
                <a:latin typeface="Roboto Mono"/>
              </a:rPr>
              <a:t>epsilon = 0.1*cv2.arcLength(</a:t>
            </a:r>
            <a:r>
              <a:rPr lang="fr-CA" sz="1800" dirty="0" err="1">
                <a:latin typeface="Roboto Mono"/>
              </a:rPr>
              <a:t>cnt,True</a:t>
            </a:r>
            <a:r>
              <a:rPr lang="fr-CA" sz="1800" dirty="0">
                <a:latin typeface="Roboto Mono"/>
              </a:rPr>
              <a:t>)</a:t>
            </a:r>
          </a:p>
          <a:p>
            <a:pPr lvl="1"/>
            <a:r>
              <a:rPr lang="fr-CA" sz="1800" dirty="0">
                <a:latin typeface="Roboto Mono"/>
              </a:rPr>
              <a:t>approx = cv2.approxPolyDP(</a:t>
            </a:r>
            <a:r>
              <a:rPr lang="fr-CA" sz="1800" dirty="0" err="1">
                <a:latin typeface="Roboto Mono"/>
              </a:rPr>
              <a:t>cnt,epsilon,True</a:t>
            </a:r>
            <a:r>
              <a:rPr lang="fr-CA" sz="1800" dirty="0">
                <a:latin typeface="Roboto Mono"/>
              </a:rPr>
              <a:t>)</a:t>
            </a:r>
          </a:p>
          <a:p>
            <a:pPr lvl="1"/>
            <a:r>
              <a:rPr lang="fr-CA" sz="1800" dirty="0">
                <a:latin typeface="Roboto Mono"/>
              </a:rPr>
              <a:t>#epsilon est un paramètre de précision plus petit qu’il est plus précis que ce sera</a:t>
            </a:r>
          </a:p>
        </p:txBody>
      </p:sp>
      <p:pic>
        <p:nvPicPr>
          <p:cNvPr id="6" name="Image 5" descr="Une image contenant objet, horloge&#10;&#10;Description générée automatiquement">
            <a:extLst>
              <a:ext uri="{FF2B5EF4-FFF2-40B4-BE49-F238E27FC236}">
                <a16:creationId xmlns:a16="http://schemas.microsoft.com/office/drawing/2014/main" id="{13E340C4-1A42-4B2A-A971-52370702D9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1312" y="4221088"/>
            <a:ext cx="5781675" cy="1409700"/>
          </a:xfrm>
          <a:prstGeom prst="rect">
            <a:avLst/>
          </a:prstGeom>
        </p:spPr>
      </p:pic>
      <p:sp>
        <p:nvSpPr>
          <p:cNvPr id="7" name="ZoneTexte 6">
            <a:extLst>
              <a:ext uri="{FF2B5EF4-FFF2-40B4-BE49-F238E27FC236}">
                <a16:creationId xmlns:a16="http://schemas.microsoft.com/office/drawing/2014/main" id="{3A5317D1-32C8-4B75-9255-09603F06D5BC}"/>
              </a:ext>
            </a:extLst>
          </p:cNvPr>
          <p:cNvSpPr txBox="1"/>
          <p:nvPr/>
        </p:nvSpPr>
        <p:spPr>
          <a:xfrm>
            <a:off x="1898724" y="5744953"/>
            <a:ext cx="5314275" cy="369332"/>
          </a:xfrm>
          <a:prstGeom prst="rect">
            <a:avLst/>
          </a:prstGeom>
          <a:noFill/>
        </p:spPr>
        <p:txBody>
          <a:bodyPr wrap="none" rtlCol="0">
            <a:spAutoFit/>
          </a:bodyPr>
          <a:lstStyle/>
          <a:p>
            <a:r>
              <a:rPr lang="fr-CA" dirty="0">
                <a:latin typeface="Roboto Mono"/>
              </a:rPr>
              <a:t>Image 2 epsilon de 10% et image 3 epsilon de 1%</a:t>
            </a:r>
          </a:p>
        </p:txBody>
      </p:sp>
    </p:spTree>
    <p:extLst>
      <p:ext uri="{BB962C8B-B14F-4D97-AF65-F5344CB8AC3E}">
        <p14:creationId xmlns:p14="http://schemas.microsoft.com/office/powerpoint/2010/main" val="565162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dirty="0"/>
              <a:t>Opérations arithmétiques</a:t>
            </a:r>
          </a:p>
        </p:txBody>
      </p:sp>
      <p:sp>
        <p:nvSpPr>
          <p:cNvPr id="3" name="Espace réservé du contenu 2"/>
          <p:cNvSpPr>
            <a:spLocks noGrp="1"/>
          </p:cNvSpPr>
          <p:nvPr>
            <p:ph idx="1"/>
          </p:nvPr>
        </p:nvSpPr>
        <p:spPr/>
        <p:txBody>
          <a:bodyPr>
            <a:normAutofit fontScale="92500" lnSpcReduction="20000"/>
          </a:bodyPr>
          <a:lstStyle/>
          <a:p>
            <a:r>
              <a:rPr lang="fr-CA" dirty="0"/>
              <a:t>Telles les équations mathématiques, il y a l’équivalent au niveau des images</a:t>
            </a:r>
          </a:p>
          <a:p>
            <a:r>
              <a:rPr lang="fr-CA" dirty="0"/>
              <a:t>cv::</a:t>
            </a:r>
            <a:r>
              <a:rPr lang="fr-CA" dirty="0" err="1"/>
              <a:t>add</a:t>
            </a:r>
            <a:r>
              <a:rPr lang="fr-CA" dirty="0"/>
              <a:t>, cv::</a:t>
            </a:r>
            <a:r>
              <a:rPr lang="fr-CA" dirty="0" err="1"/>
              <a:t>sub</a:t>
            </a:r>
            <a:r>
              <a:rPr lang="fr-CA" dirty="0"/>
              <a:t>, cv::</a:t>
            </a:r>
            <a:r>
              <a:rPr lang="fr-CA" dirty="0" err="1"/>
              <a:t>multiply</a:t>
            </a:r>
            <a:r>
              <a:rPr lang="fr-CA" dirty="0"/>
              <a:t>, cv::</a:t>
            </a:r>
            <a:r>
              <a:rPr lang="fr-CA" dirty="0" err="1"/>
              <a:t>sum</a:t>
            </a:r>
            <a:r>
              <a:rPr lang="fr-CA" dirty="0"/>
              <a:t>, etc.</a:t>
            </a:r>
          </a:p>
          <a:p>
            <a:pPr lvl="1"/>
            <a:r>
              <a:rPr lang="fr-CA" dirty="0"/>
              <a:t>Certains opérateurs tels que « + », « - » et « * » fonctionnent (Langage C)</a:t>
            </a:r>
          </a:p>
          <a:p>
            <a:r>
              <a:rPr lang="fr-CA" dirty="0"/>
              <a:t>Exemple faire le tracer du mouvement en faisant une somme pondérée de la différence des contours</a:t>
            </a:r>
          </a:p>
          <a:p>
            <a:pPr lvl="1"/>
            <a:r>
              <a:rPr lang="fr-CA" dirty="0"/>
              <a:t>Projet</a:t>
            </a:r>
          </a:p>
          <a:p>
            <a:pPr lvl="2"/>
            <a:r>
              <a:rPr lang="fr-CA" dirty="0" err="1"/>
              <a:t>ocv_difference</a:t>
            </a:r>
            <a:r>
              <a:rPr lang="fr-CA" dirty="0"/>
              <a:t> (C++)</a:t>
            </a:r>
          </a:p>
          <a:p>
            <a:pPr lvl="2"/>
            <a:r>
              <a:rPr lang="fr-CA" dirty="0"/>
              <a:t>ocv_A19S13a_operators.py</a:t>
            </a:r>
          </a:p>
        </p:txBody>
      </p:sp>
    </p:spTree>
    <p:extLst>
      <p:ext uri="{BB962C8B-B14F-4D97-AF65-F5344CB8AC3E}">
        <p14:creationId xmlns:p14="http://schemas.microsoft.com/office/powerpoint/2010/main" val="31947258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7A73F9-6F71-429F-AFC2-F1CB9863570D}"/>
              </a:ext>
            </a:extLst>
          </p:cNvPr>
          <p:cNvSpPr>
            <a:spLocks noGrp="1"/>
          </p:cNvSpPr>
          <p:nvPr>
            <p:ph type="title"/>
          </p:nvPr>
        </p:nvSpPr>
        <p:spPr/>
        <p:txBody>
          <a:bodyPr/>
          <a:lstStyle/>
          <a:p>
            <a:r>
              <a:rPr lang="fr-CA" dirty="0" err="1"/>
              <a:t>Convex</a:t>
            </a:r>
            <a:r>
              <a:rPr lang="fr-CA" dirty="0"/>
              <a:t> </a:t>
            </a:r>
            <a:r>
              <a:rPr lang="fr-CA" dirty="0" err="1"/>
              <a:t>hull</a:t>
            </a:r>
            <a:endParaRPr lang="fr-CA" dirty="0"/>
          </a:p>
        </p:txBody>
      </p:sp>
      <p:sp>
        <p:nvSpPr>
          <p:cNvPr id="3" name="Espace réservé du contenu 2">
            <a:extLst>
              <a:ext uri="{FF2B5EF4-FFF2-40B4-BE49-F238E27FC236}">
                <a16:creationId xmlns:a16="http://schemas.microsoft.com/office/drawing/2014/main" id="{A78407AC-282D-4717-AC41-F8788A868B35}"/>
              </a:ext>
            </a:extLst>
          </p:cNvPr>
          <p:cNvSpPr>
            <a:spLocks noGrp="1"/>
          </p:cNvSpPr>
          <p:nvPr>
            <p:ph idx="1"/>
          </p:nvPr>
        </p:nvSpPr>
        <p:spPr/>
        <p:txBody>
          <a:bodyPr/>
          <a:lstStyle/>
          <a:p>
            <a:r>
              <a:rPr lang="fr-CA" i="1" dirty="0" err="1"/>
              <a:t>Convex</a:t>
            </a:r>
            <a:r>
              <a:rPr lang="fr-CA" i="1" dirty="0"/>
              <a:t> </a:t>
            </a:r>
            <a:r>
              <a:rPr lang="fr-CA" i="1" dirty="0" err="1"/>
              <a:t>hull</a:t>
            </a:r>
            <a:r>
              <a:rPr lang="fr-CA" dirty="0"/>
              <a:t> est la coquille convexe qui englobe un ensemble de points</a:t>
            </a:r>
          </a:p>
          <a:p>
            <a:pPr lvl="1"/>
            <a:r>
              <a:rPr lang="fr-CA" dirty="0" err="1">
                <a:latin typeface="Roboto Mono"/>
              </a:rPr>
              <a:t>hull</a:t>
            </a:r>
            <a:r>
              <a:rPr lang="fr-CA" dirty="0">
                <a:latin typeface="Roboto Mono"/>
              </a:rPr>
              <a:t> = cv2.convexHull(</a:t>
            </a:r>
            <a:r>
              <a:rPr lang="fr-CA" dirty="0" err="1">
                <a:latin typeface="Roboto Mono"/>
              </a:rPr>
              <a:t>cnt</a:t>
            </a:r>
            <a:r>
              <a:rPr lang="fr-CA" dirty="0">
                <a:latin typeface="Roboto Mono"/>
              </a:rPr>
              <a:t>)</a:t>
            </a:r>
          </a:p>
          <a:p>
            <a:r>
              <a:rPr lang="fr-CA" dirty="0"/>
              <a:t>Vérifier si un contour est convexe</a:t>
            </a:r>
          </a:p>
          <a:p>
            <a:pPr lvl="1"/>
            <a:r>
              <a:rPr lang="fr-CA" dirty="0">
                <a:latin typeface="Roboto Mono"/>
              </a:rPr>
              <a:t>k = cv2.isContourConvex(</a:t>
            </a:r>
            <a:r>
              <a:rPr lang="fr-CA" dirty="0" err="1">
                <a:latin typeface="Roboto Mono"/>
              </a:rPr>
              <a:t>cnt</a:t>
            </a:r>
            <a:r>
              <a:rPr lang="fr-CA" dirty="0">
                <a:latin typeface="Roboto Mono"/>
              </a:rPr>
              <a:t>)</a:t>
            </a:r>
          </a:p>
        </p:txBody>
      </p:sp>
    </p:spTree>
    <p:extLst>
      <p:ext uri="{BB962C8B-B14F-4D97-AF65-F5344CB8AC3E}">
        <p14:creationId xmlns:p14="http://schemas.microsoft.com/office/powerpoint/2010/main" val="28777256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493C44-B100-4806-B305-71501C612DF4}"/>
              </a:ext>
            </a:extLst>
          </p:cNvPr>
          <p:cNvSpPr>
            <a:spLocks noGrp="1"/>
          </p:cNvSpPr>
          <p:nvPr>
            <p:ph type="title"/>
          </p:nvPr>
        </p:nvSpPr>
        <p:spPr/>
        <p:txBody>
          <a:bodyPr/>
          <a:lstStyle/>
          <a:p>
            <a:r>
              <a:rPr lang="fr-CA" dirty="0"/>
              <a:t>Rectangle encapsulant</a:t>
            </a:r>
          </a:p>
        </p:txBody>
      </p:sp>
      <p:sp>
        <p:nvSpPr>
          <p:cNvPr id="3" name="Espace réservé du contenu 2">
            <a:extLst>
              <a:ext uri="{FF2B5EF4-FFF2-40B4-BE49-F238E27FC236}">
                <a16:creationId xmlns:a16="http://schemas.microsoft.com/office/drawing/2014/main" id="{09EFC7F7-FE05-4A93-B99A-5171F47AD5D4}"/>
              </a:ext>
            </a:extLst>
          </p:cNvPr>
          <p:cNvSpPr>
            <a:spLocks noGrp="1"/>
          </p:cNvSpPr>
          <p:nvPr>
            <p:ph idx="1"/>
          </p:nvPr>
        </p:nvSpPr>
        <p:spPr/>
        <p:txBody>
          <a:bodyPr/>
          <a:lstStyle/>
          <a:p>
            <a:r>
              <a:rPr lang="fr-CA" dirty="0"/>
              <a:t>Tracer le rectangle encapsulant droit</a:t>
            </a:r>
          </a:p>
          <a:p>
            <a:pPr lvl="1"/>
            <a:r>
              <a:rPr lang="en-US" sz="1800" dirty="0" err="1">
                <a:latin typeface="Roboto Mono"/>
              </a:rPr>
              <a:t>x,y,w,h</a:t>
            </a:r>
            <a:r>
              <a:rPr lang="en-US" sz="1800" dirty="0">
                <a:latin typeface="Roboto Mono"/>
              </a:rPr>
              <a:t> = cv2.boundingRect(</a:t>
            </a:r>
            <a:r>
              <a:rPr lang="en-US" sz="1800" dirty="0" err="1">
                <a:latin typeface="Roboto Mono"/>
              </a:rPr>
              <a:t>cnt</a:t>
            </a:r>
            <a:r>
              <a:rPr lang="en-US" sz="1800" dirty="0">
                <a:latin typeface="Roboto Mono"/>
              </a:rPr>
              <a:t>)</a:t>
            </a:r>
          </a:p>
          <a:p>
            <a:pPr lvl="1"/>
            <a:r>
              <a:rPr lang="en-US" sz="1800" dirty="0" err="1">
                <a:latin typeface="Roboto Mono"/>
              </a:rPr>
              <a:t>img</a:t>
            </a:r>
            <a:r>
              <a:rPr lang="en-US" sz="1800" dirty="0">
                <a:latin typeface="Roboto Mono"/>
              </a:rPr>
              <a:t> = cv2.rectangle(</a:t>
            </a:r>
            <a:r>
              <a:rPr lang="en-US" sz="1800" dirty="0" err="1">
                <a:latin typeface="Roboto Mono"/>
              </a:rPr>
              <a:t>img</a:t>
            </a:r>
            <a:r>
              <a:rPr lang="en-US" sz="1800" dirty="0">
                <a:latin typeface="Roboto Mono"/>
              </a:rPr>
              <a:t>,(</a:t>
            </a:r>
            <a:r>
              <a:rPr lang="en-US" sz="1800" dirty="0" err="1">
                <a:latin typeface="Roboto Mono"/>
              </a:rPr>
              <a:t>x,y</a:t>
            </a:r>
            <a:r>
              <a:rPr lang="en-US" sz="1800" dirty="0">
                <a:latin typeface="Roboto Mono"/>
              </a:rPr>
              <a:t>),(</a:t>
            </a:r>
            <a:r>
              <a:rPr lang="en-US" sz="1800" dirty="0" err="1">
                <a:latin typeface="Roboto Mono"/>
              </a:rPr>
              <a:t>x+w,y+h</a:t>
            </a:r>
            <a:r>
              <a:rPr lang="en-US" sz="1800" dirty="0">
                <a:latin typeface="Roboto Mono"/>
              </a:rPr>
              <a:t>),(0,255,0),2)</a:t>
            </a:r>
          </a:p>
          <a:p>
            <a:r>
              <a:rPr lang="fr-CA" dirty="0"/>
              <a:t>Pivoté</a:t>
            </a:r>
          </a:p>
          <a:p>
            <a:pPr lvl="1"/>
            <a:r>
              <a:rPr lang="fr-CA" sz="1800" dirty="0" err="1">
                <a:latin typeface="Roboto Mono"/>
              </a:rPr>
              <a:t>rect</a:t>
            </a:r>
            <a:r>
              <a:rPr lang="fr-CA" sz="1800" dirty="0">
                <a:latin typeface="Roboto Mono"/>
              </a:rPr>
              <a:t> = cv2.minAreaRect(</a:t>
            </a:r>
            <a:r>
              <a:rPr lang="fr-CA" sz="1800" dirty="0" err="1">
                <a:latin typeface="Roboto Mono"/>
              </a:rPr>
              <a:t>cnt</a:t>
            </a:r>
            <a:r>
              <a:rPr lang="fr-CA" sz="1800" dirty="0">
                <a:latin typeface="Roboto Mono"/>
              </a:rPr>
              <a:t>)</a:t>
            </a:r>
          </a:p>
          <a:p>
            <a:pPr lvl="1"/>
            <a:r>
              <a:rPr lang="fr-CA" sz="1800" dirty="0">
                <a:latin typeface="Roboto Mono"/>
              </a:rPr>
              <a:t>box = cv2.boxPoints(</a:t>
            </a:r>
            <a:r>
              <a:rPr lang="fr-CA" sz="1800" dirty="0" err="1">
                <a:latin typeface="Roboto Mono"/>
              </a:rPr>
              <a:t>rect</a:t>
            </a:r>
            <a:r>
              <a:rPr lang="fr-CA" sz="1800" dirty="0">
                <a:latin typeface="Roboto Mono"/>
              </a:rPr>
              <a:t>)</a:t>
            </a:r>
          </a:p>
          <a:p>
            <a:pPr lvl="1"/>
            <a:r>
              <a:rPr lang="fr-CA" sz="1800" dirty="0">
                <a:latin typeface="Roboto Mono"/>
              </a:rPr>
              <a:t>box = np.int0(box)</a:t>
            </a:r>
          </a:p>
          <a:p>
            <a:pPr lvl="1"/>
            <a:r>
              <a:rPr lang="fr-CA" sz="1800" dirty="0" err="1">
                <a:latin typeface="Roboto Mono"/>
              </a:rPr>
              <a:t>im</a:t>
            </a:r>
            <a:r>
              <a:rPr lang="fr-CA" sz="1800" dirty="0">
                <a:latin typeface="Roboto Mono"/>
              </a:rPr>
              <a:t> = cv2.drawContours(</a:t>
            </a:r>
            <a:r>
              <a:rPr lang="fr-CA" sz="1800" dirty="0" err="1">
                <a:latin typeface="Roboto Mono"/>
              </a:rPr>
              <a:t>im</a:t>
            </a:r>
            <a:r>
              <a:rPr lang="fr-CA" sz="1800" dirty="0">
                <a:latin typeface="Roboto Mono"/>
              </a:rPr>
              <a:t>,[box],0,(0,0,255),2)</a:t>
            </a:r>
          </a:p>
        </p:txBody>
      </p:sp>
    </p:spTree>
    <p:extLst>
      <p:ext uri="{BB962C8B-B14F-4D97-AF65-F5344CB8AC3E}">
        <p14:creationId xmlns:p14="http://schemas.microsoft.com/office/powerpoint/2010/main" val="20504311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7E3CC7-6A15-44A0-A77E-EAAF887A3908}"/>
              </a:ext>
            </a:extLst>
          </p:cNvPr>
          <p:cNvSpPr>
            <a:spLocks noGrp="1"/>
          </p:cNvSpPr>
          <p:nvPr>
            <p:ph type="title"/>
          </p:nvPr>
        </p:nvSpPr>
        <p:spPr/>
        <p:txBody>
          <a:bodyPr/>
          <a:lstStyle/>
          <a:p>
            <a:r>
              <a:rPr lang="fr-CA" dirty="0"/>
              <a:t>Cercle circonscrit</a:t>
            </a:r>
          </a:p>
        </p:txBody>
      </p:sp>
      <p:sp>
        <p:nvSpPr>
          <p:cNvPr id="4" name="Rectangle 3">
            <a:extLst>
              <a:ext uri="{FF2B5EF4-FFF2-40B4-BE49-F238E27FC236}">
                <a16:creationId xmlns:a16="http://schemas.microsoft.com/office/drawing/2014/main" id="{FCC5B3C8-4C38-4ABD-ABF0-463126F8767D}"/>
              </a:ext>
            </a:extLst>
          </p:cNvPr>
          <p:cNvSpPr/>
          <p:nvPr/>
        </p:nvSpPr>
        <p:spPr>
          <a:xfrm>
            <a:off x="1331640" y="2420888"/>
            <a:ext cx="5688632" cy="1754326"/>
          </a:xfrm>
          <a:prstGeom prst="rect">
            <a:avLst/>
          </a:prstGeom>
        </p:spPr>
        <p:txBody>
          <a:bodyPr wrap="square">
            <a:spAutoFit/>
          </a:bodyPr>
          <a:lstStyle/>
          <a:p>
            <a:r>
              <a:rPr lang="fr-CA" dirty="0">
                <a:solidFill>
                  <a:srgbClr val="37474F"/>
                </a:solidFill>
                <a:latin typeface="Roboto Mono"/>
              </a:rPr>
              <a:t>(</a:t>
            </a:r>
            <a:r>
              <a:rPr lang="fr-CA" dirty="0" err="1">
                <a:solidFill>
                  <a:srgbClr val="37474F"/>
                </a:solidFill>
                <a:latin typeface="Roboto Mono"/>
              </a:rPr>
              <a:t>x,y</a:t>
            </a:r>
            <a:r>
              <a:rPr lang="fr-CA" dirty="0">
                <a:solidFill>
                  <a:srgbClr val="37474F"/>
                </a:solidFill>
                <a:latin typeface="Roboto Mono"/>
              </a:rPr>
              <a:t>),radius = cv2.minEnclosingCircle(</a:t>
            </a:r>
            <a:r>
              <a:rPr lang="fr-CA" dirty="0" err="1">
                <a:solidFill>
                  <a:srgbClr val="37474F"/>
                </a:solidFill>
                <a:latin typeface="Roboto Mono"/>
              </a:rPr>
              <a:t>cnt</a:t>
            </a:r>
            <a:r>
              <a:rPr lang="fr-CA" dirty="0">
                <a:solidFill>
                  <a:srgbClr val="37474F"/>
                </a:solidFill>
                <a:latin typeface="Roboto Mono"/>
              </a:rPr>
              <a:t>)</a:t>
            </a:r>
            <a:endParaRPr lang="fr-CA" dirty="0">
              <a:latin typeface="Roboto Mono"/>
            </a:endParaRPr>
          </a:p>
          <a:p>
            <a:r>
              <a:rPr lang="fr-CA" dirty="0">
                <a:solidFill>
                  <a:srgbClr val="37474F"/>
                </a:solidFill>
                <a:latin typeface="Roboto Mono"/>
              </a:rPr>
              <a:t>center = (</a:t>
            </a:r>
            <a:r>
              <a:rPr lang="fr-CA" dirty="0" err="1">
                <a:solidFill>
                  <a:srgbClr val="37474F"/>
                </a:solidFill>
                <a:latin typeface="Roboto Mono"/>
              </a:rPr>
              <a:t>int</a:t>
            </a:r>
            <a:r>
              <a:rPr lang="fr-CA" dirty="0">
                <a:solidFill>
                  <a:srgbClr val="37474F"/>
                </a:solidFill>
                <a:latin typeface="Roboto Mono"/>
              </a:rPr>
              <a:t>(x),</a:t>
            </a:r>
            <a:r>
              <a:rPr lang="fr-CA" dirty="0" err="1">
                <a:solidFill>
                  <a:srgbClr val="37474F"/>
                </a:solidFill>
                <a:latin typeface="Roboto Mono"/>
              </a:rPr>
              <a:t>int</a:t>
            </a:r>
            <a:r>
              <a:rPr lang="fr-CA" dirty="0">
                <a:solidFill>
                  <a:srgbClr val="37474F"/>
                </a:solidFill>
                <a:latin typeface="Roboto Mono"/>
              </a:rPr>
              <a:t>(y))</a:t>
            </a:r>
            <a:endParaRPr lang="fr-CA" dirty="0">
              <a:latin typeface="Roboto Mono"/>
            </a:endParaRPr>
          </a:p>
          <a:p>
            <a:r>
              <a:rPr lang="fr-CA" dirty="0">
                <a:solidFill>
                  <a:srgbClr val="37474F"/>
                </a:solidFill>
                <a:latin typeface="Roboto Mono"/>
              </a:rPr>
              <a:t>radius = </a:t>
            </a:r>
            <a:r>
              <a:rPr lang="fr-CA" dirty="0" err="1">
                <a:solidFill>
                  <a:srgbClr val="37474F"/>
                </a:solidFill>
                <a:latin typeface="Roboto Mono"/>
              </a:rPr>
              <a:t>int</a:t>
            </a:r>
            <a:r>
              <a:rPr lang="fr-CA" dirty="0">
                <a:solidFill>
                  <a:srgbClr val="37474F"/>
                </a:solidFill>
                <a:latin typeface="Roboto Mono"/>
              </a:rPr>
              <a:t>(radius)</a:t>
            </a:r>
            <a:endParaRPr lang="fr-CA" dirty="0">
              <a:latin typeface="Roboto Mono"/>
            </a:endParaRPr>
          </a:p>
          <a:p>
            <a:r>
              <a:rPr lang="fr-CA" dirty="0" err="1">
                <a:solidFill>
                  <a:srgbClr val="37474F"/>
                </a:solidFill>
                <a:latin typeface="Roboto Mono"/>
              </a:rPr>
              <a:t>img</a:t>
            </a:r>
            <a:r>
              <a:rPr lang="fr-CA" dirty="0">
                <a:solidFill>
                  <a:srgbClr val="37474F"/>
                </a:solidFill>
                <a:latin typeface="Roboto Mono"/>
              </a:rPr>
              <a:t> = cv2.circle(</a:t>
            </a:r>
            <a:r>
              <a:rPr lang="fr-CA" dirty="0" err="1">
                <a:solidFill>
                  <a:srgbClr val="37474F"/>
                </a:solidFill>
                <a:latin typeface="Roboto Mono"/>
              </a:rPr>
              <a:t>img,center,radius</a:t>
            </a:r>
            <a:r>
              <a:rPr lang="fr-CA" dirty="0">
                <a:solidFill>
                  <a:srgbClr val="37474F"/>
                </a:solidFill>
                <a:latin typeface="Roboto Mono"/>
              </a:rPr>
              <a:t>,(</a:t>
            </a:r>
            <a:r>
              <a:rPr lang="fr-CA" dirty="0">
                <a:solidFill>
                  <a:srgbClr val="C53929"/>
                </a:solidFill>
                <a:latin typeface="Roboto Mono"/>
              </a:rPr>
              <a:t>0</a:t>
            </a:r>
            <a:r>
              <a:rPr lang="fr-CA" dirty="0">
                <a:solidFill>
                  <a:srgbClr val="37474F"/>
                </a:solidFill>
                <a:latin typeface="Roboto Mono"/>
              </a:rPr>
              <a:t>,</a:t>
            </a:r>
            <a:r>
              <a:rPr lang="fr-CA" dirty="0">
                <a:solidFill>
                  <a:srgbClr val="C53929"/>
                </a:solidFill>
                <a:latin typeface="Roboto Mono"/>
              </a:rPr>
              <a:t>255</a:t>
            </a:r>
            <a:r>
              <a:rPr lang="fr-CA" dirty="0">
                <a:solidFill>
                  <a:srgbClr val="37474F"/>
                </a:solidFill>
                <a:latin typeface="Roboto Mono"/>
              </a:rPr>
              <a:t>,</a:t>
            </a:r>
            <a:r>
              <a:rPr lang="fr-CA" dirty="0">
                <a:solidFill>
                  <a:srgbClr val="C53929"/>
                </a:solidFill>
                <a:latin typeface="Roboto Mono"/>
              </a:rPr>
              <a:t>0</a:t>
            </a:r>
            <a:r>
              <a:rPr lang="fr-CA" dirty="0">
                <a:solidFill>
                  <a:srgbClr val="37474F"/>
                </a:solidFill>
                <a:latin typeface="Roboto Mono"/>
              </a:rPr>
              <a:t>),</a:t>
            </a:r>
            <a:r>
              <a:rPr lang="fr-CA" dirty="0">
                <a:solidFill>
                  <a:srgbClr val="C53929"/>
                </a:solidFill>
                <a:latin typeface="Roboto Mono"/>
              </a:rPr>
              <a:t>2</a:t>
            </a:r>
            <a:r>
              <a:rPr lang="fr-CA" dirty="0">
                <a:solidFill>
                  <a:srgbClr val="37474F"/>
                </a:solidFill>
                <a:latin typeface="Roboto Mono"/>
              </a:rPr>
              <a:t>)</a:t>
            </a:r>
            <a:endParaRPr lang="fr-CA" dirty="0">
              <a:latin typeface="Roboto Mono"/>
            </a:endParaRPr>
          </a:p>
          <a:p>
            <a:br>
              <a:rPr lang="fr-CA" dirty="0">
                <a:latin typeface="Roboto Mono"/>
              </a:rPr>
            </a:br>
            <a:endParaRPr lang="fr-CA" dirty="0">
              <a:latin typeface="Roboto Mono"/>
            </a:endParaRPr>
          </a:p>
        </p:txBody>
      </p:sp>
      <p:pic>
        <p:nvPicPr>
          <p:cNvPr id="6" name="Image 5">
            <a:extLst>
              <a:ext uri="{FF2B5EF4-FFF2-40B4-BE49-F238E27FC236}">
                <a16:creationId xmlns:a16="http://schemas.microsoft.com/office/drawing/2014/main" id="{FDFE1DB0-64EB-4FB6-BAD1-3CCF0BD516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7112" y="3645024"/>
            <a:ext cx="2857500" cy="2857500"/>
          </a:xfrm>
          <a:prstGeom prst="rect">
            <a:avLst/>
          </a:prstGeom>
        </p:spPr>
      </p:pic>
    </p:spTree>
    <p:extLst>
      <p:ext uri="{BB962C8B-B14F-4D97-AF65-F5344CB8AC3E}">
        <p14:creationId xmlns:p14="http://schemas.microsoft.com/office/powerpoint/2010/main" val="34733108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9943C3-1C7D-473B-9345-4657ADF99B49}"/>
              </a:ext>
            </a:extLst>
          </p:cNvPr>
          <p:cNvSpPr>
            <a:spLocks noGrp="1"/>
          </p:cNvSpPr>
          <p:nvPr>
            <p:ph type="title"/>
          </p:nvPr>
        </p:nvSpPr>
        <p:spPr/>
        <p:txBody>
          <a:bodyPr/>
          <a:lstStyle/>
          <a:p>
            <a:r>
              <a:rPr lang="fr-CA" dirty="0" err="1"/>
              <a:t>Fitting</a:t>
            </a:r>
            <a:r>
              <a:rPr lang="fr-CA" dirty="0"/>
              <a:t> ellipse and line</a:t>
            </a:r>
          </a:p>
        </p:txBody>
      </p:sp>
      <p:sp>
        <p:nvSpPr>
          <p:cNvPr id="4" name="Rectangle 3">
            <a:extLst>
              <a:ext uri="{FF2B5EF4-FFF2-40B4-BE49-F238E27FC236}">
                <a16:creationId xmlns:a16="http://schemas.microsoft.com/office/drawing/2014/main" id="{8DF0F047-93C0-4E27-9DB1-AF1D8F60A422}"/>
              </a:ext>
            </a:extLst>
          </p:cNvPr>
          <p:cNvSpPr/>
          <p:nvPr/>
        </p:nvSpPr>
        <p:spPr>
          <a:xfrm>
            <a:off x="1037210" y="2348880"/>
            <a:ext cx="7024744" cy="3416320"/>
          </a:xfrm>
          <a:prstGeom prst="rect">
            <a:avLst/>
          </a:prstGeom>
        </p:spPr>
        <p:txBody>
          <a:bodyPr wrap="square">
            <a:spAutoFit/>
          </a:bodyPr>
          <a:lstStyle/>
          <a:p>
            <a:r>
              <a:rPr lang="fr-CA" dirty="0">
                <a:solidFill>
                  <a:srgbClr val="D81B60"/>
                </a:solidFill>
                <a:latin typeface="Roboto Mono"/>
              </a:rPr>
              <a:t>#Ellipse</a:t>
            </a:r>
            <a:endParaRPr lang="fr-CA" dirty="0">
              <a:latin typeface="Roboto Mono"/>
            </a:endParaRPr>
          </a:p>
          <a:p>
            <a:r>
              <a:rPr lang="fr-CA" dirty="0">
                <a:solidFill>
                  <a:srgbClr val="37474F"/>
                </a:solidFill>
                <a:latin typeface="Roboto Mono"/>
              </a:rPr>
              <a:t>ellipse = cv2.fitEllipse(</a:t>
            </a:r>
            <a:r>
              <a:rPr lang="fr-CA" dirty="0" err="1">
                <a:solidFill>
                  <a:srgbClr val="37474F"/>
                </a:solidFill>
                <a:latin typeface="Roboto Mono"/>
              </a:rPr>
              <a:t>cnt</a:t>
            </a:r>
            <a:r>
              <a:rPr lang="fr-CA" dirty="0">
                <a:solidFill>
                  <a:srgbClr val="37474F"/>
                </a:solidFill>
                <a:latin typeface="Roboto Mono"/>
              </a:rPr>
              <a:t>)</a:t>
            </a:r>
            <a:endParaRPr lang="fr-CA" dirty="0">
              <a:latin typeface="Roboto Mono"/>
            </a:endParaRPr>
          </a:p>
          <a:p>
            <a:r>
              <a:rPr lang="fr-CA" dirty="0" err="1">
                <a:solidFill>
                  <a:srgbClr val="37474F"/>
                </a:solidFill>
                <a:latin typeface="Roboto Mono"/>
              </a:rPr>
              <a:t>im</a:t>
            </a:r>
            <a:r>
              <a:rPr lang="fr-CA" dirty="0">
                <a:solidFill>
                  <a:srgbClr val="37474F"/>
                </a:solidFill>
                <a:latin typeface="Roboto Mono"/>
              </a:rPr>
              <a:t> = cv2.ellipse(</a:t>
            </a:r>
            <a:r>
              <a:rPr lang="fr-CA" dirty="0" err="1">
                <a:solidFill>
                  <a:srgbClr val="37474F"/>
                </a:solidFill>
                <a:latin typeface="Roboto Mono"/>
              </a:rPr>
              <a:t>im,ellipse</a:t>
            </a:r>
            <a:r>
              <a:rPr lang="fr-CA" dirty="0">
                <a:solidFill>
                  <a:srgbClr val="37474F"/>
                </a:solidFill>
                <a:latin typeface="Roboto Mono"/>
              </a:rPr>
              <a:t>,(</a:t>
            </a:r>
            <a:r>
              <a:rPr lang="fr-CA" dirty="0">
                <a:solidFill>
                  <a:srgbClr val="C53929"/>
                </a:solidFill>
                <a:latin typeface="Roboto Mono"/>
              </a:rPr>
              <a:t>0</a:t>
            </a:r>
            <a:r>
              <a:rPr lang="fr-CA" dirty="0">
                <a:solidFill>
                  <a:srgbClr val="37474F"/>
                </a:solidFill>
                <a:latin typeface="Roboto Mono"/>
              </a:rPr>
              <a:t>,</a:t>
            </a:r>
            <a:r>
              <a:rPr lang="fr-CA" dirty="0">
                <a:solidFill>
                  <a:srgbClr val="C53929"/>
                </a:solidFill>
                <a:latin typeface="Roboto Mono"/>
              </a:rPr>
              <a:t>255</a:t>
            </a:r>
            <a:r>
              <a:rPr lang="fr-CA" dirty="0">
                <a:solidFill>
                  <a:srgbClr val="37474F"/>
                </a:solidFill>
                <a:latin typeface="Roboto Mono"/>
              </a:rPr>
              <a:t>,</a:t>
            </a:r>
            <a:r>
              <a:rPr lang="fr-CA" dirty="0">
                <a:solidFill>
                  <a:srgbClr val="C53929"/>
                </a:solidFill>
                <a:latin typeface="Roboto Mono"/>
              </a:rPr>
              <a:t>0</a:t>
            </a:r>
            <a:r>
              <a:rPr lang="fr-CA" dirty="0">
                <a:solidFill>
                  <a:srgbClr val="37474F"/>
                </a:solidFill>
                <a:latin typeface="Roboto Mono"/>
              </a:rPr>
              <a:t>),</a:t>
            </a:r>
            <a:r>
              <a:rPr lang="fr-CA" dirty="0">
                <a:solidFill>
                  <a:srgbClr val="C53929"/>
                </a:solidFill>
                <a:latin typeface="Roboto Mono"/>
              </a:rPr>
              <a:t>2</a:t>
            </a:r>
            <a:r>
              <a:rPr lang="fr-CA" dirty="0">
                <a:solidFill>
                  <a:srgbClr val="37474F"/>
                </a:solidFill>
                <a:latin typeface="Roboto Mono"/>
              </a:rPr>
              <a:t>)</a:t>
            </a:r>
            <a:endParaRPr lang="fr-CA" dirty="0">
              <a:latin typeface="Roboto Mono"/>
            </a:endParaRPr>
          </a:p>
          <a:p>
            <a:br>
              <a:rPr lang="fr-CA" dirty="0">
                <a:latin typeface="Roboto Mono"/>
              </a:rPr>
            </a:br>
            <a:r>
              <a:rPr lang="fr-CA" dirty="0">
                <a:solidFill>
                  <a:srgbClr val="D81B60"/>
                </a:solidFill>
                <a:latin typeface="Roboto Mono"/>
              </a:rPr>
              <a:t>#Ligne</a:t>
            </a:r>
            <a:endParaRPr lang="fr-CA" dirty="0">
              <a:latin typeface="Roboto Mono"/>
            </a:endParaRPr>
          </a:p>
          <a:p>
            <a:r>
              <a:rPr lang="fr-CA" dirty="0" err="1">
                <a:solidFill>
                  <a:srgbClr val="37474F"/>
                </a:solidFill>
                <a:latin typeface="Roboto Mono"/>
              </a:rPr>
              <a:t>rows,cols</a:t>
            </a:r>
            <a:r>
              <a:rPr lang="fr-CA" dirty="0">
                <a:solidFill>
                  <a:srgbClr val="37474F"/>
                </a:solidFill>
                <a:latin typeface="Roboto Mono"/>
              </a:rPr>
              <a:t> = </a:t>
            </a:r>
            <a:r>
              <a:rPr lang="fr-CA" dirty="0" err="1">
                <a:solidFill>
                  <a:srgbClr val="37474F"/>
                </a:solidFill>
                <a:latin typeface="Roboto Mono"/>
              </a:rPr>
              <a:t>img.shape</a:t>
            </a:r>
            <a:r>
              <a:rPr lang="fr-CA" dirty="0">
                <a:solidFill>
                  <a:srgbClr val="37474F"/>
                </a:solidFill>
                <a:latin typeface="Roboto Mono"/>
              </a:rPr>
              <a:t>[:</a:t>
            </a:r>
            <a:r>
              <a:rPr lang="fr-CA" dirty="0">
                <a:solidFill>
                  <a:srgbClr val="C53929"/>
                </a:solidFill>
                <a:latin typeface="Roboto Mono"/>
              </a:rPr>
              <a:t>2</a:t>
            </a:r>
            <a:r>
              <a:rPr lang="fr-CA" dirty="0">
                <a:solidFill>
                  <a:srgbClr val="37474F"/>
                </a:solidFill>
                <a:latin typeface="Roboto Mono"/>
              </a:rPr>
              <a:t>]</a:t>
            </a:r>
            <a:endParaRPr lang="fr-CA" dirty="0">
              <a:latin typeface="Roboto Mono"/>
            </a:endParaRPr>
          </a:p>
          <a:p>
            <a:r>
              <a:rPr lang="fr-CA" dirty="0">
                <a:solidFill>
                  <a:srgbClr val="37474F"/>
                </a:solidFill>
                <a:latin typeface="Roboto Mono"/>
              </a:rPr>
              <a:t>[</a:t>
            </a:r>
            <a:r>
              <a:rPr lang="fr-CA" dirty="0" err="1">
                <a:solidFill>
                  <a:srgbClr val="37474F"/>
                </a:solidFill>
                <a:latin typeface="Roboto Mono"/>
              </a:rPr>
              <a:t>vx,vy,x,y</a:t>
            </a:r>
            <a:r>
              <a:rPr lang="fr-CA" dirty="0">
                <a:solidFill>
                  <a:srgbClr val="37474F"/>
                </a:solidFill>
                <a:latin typeface="Roboto Mono"/>
              </a:rPr>
              <a:t>] = cv2.fitLine(</a:t>
            </a:r>
            <a:r>
              <a:rPr lang="fr-CA" dirty="0" err="1">
                <a:solidFill>
                  <a:srgbClr val="37474F"/>
                </a:solidFill>
                <a:latin typeface="Roboto Mono"/>
              </a:rPr>
              <a:t>cnt</a:t>
            </a:r>
            <a:r>
              <a:rPr lang="fr-CA" dirty="0">
                <a:solidFill>
                  <a:srgbClr val="37474F"/>
                </a:solidFill>
                <a:latin typeface="Roboto Mono"/>
              </a:rPr>
              <a:t>, cv2.DIST_L2,</a:t>
            </a:r>
            <a:r>
              <a:rPr lang="fr-CA" dirty="0">
                <a:solidFill>
                  <a:srgbClr val="C53929"/>
                </a:solidFill>
                <a:latin typeface="Roboto Mono"/>
              </a:rPr>
              <a:t>0</a:t>
            </a:r>
            <a:r>
              <a:rPr lang="fr-CA" dirty="0">
                <a:solidFill>
                  <a:srgbClr val="37474F"/>
                </a:solidFill>
                <a:latin typeface="Roboto Mono"/>
              </a:rPr>
              <a:t>,</a:t>
            </a:r>
            <a:r>
              <a:rPr lang="fr-CA" dirty="0">
                <a:solidFill>
                  <a:srgbClr val="C53929"/>
                </a:solidFill>
                <a:latin typeface="Roboto Mono"/>
              </a:rPr>
              <a:t>0.01</a:t>
            </a:r>
            <a:r>
              <a:rPr lang="fr-CA" dirty="0">
                <a:solidFill>
                  <a:srgbClr val="37474F"/>
                </a:solidFill>
                <a:latin typeface="Roboto Mono"/>
              </a:rPr>
              <a:t>,</a:t>
            </a:r>
            <a:r>
              <a:rPr lang="fr-CA" dirty="0">
                <a:solidFill>
                  <a:srgbClr val="C53929"/>
                </a:solidFill>
                <a:latin typeface="Roboto Mono"/>
              </a:rPr>
              <a:t>0.01</a:t>
            </a:r>
            <a:r>
              <a:rPr lang="fr-CA" dirty="0">
                <a:solidFill>
                  <a:srgbClr val="37474F"/>
                </a:solidFill>
                <a:latin typeface="Roboto Mono"/>
              </a:rPr>
              <a:t>)</a:t>
            </a:r>
            <a:endParaRPr lang="fr-CA" dirty="0">
              <a:latin typeface="Roboto Mono"/>
            </a:endParaRPr>
          </a:p>
          <a:p>
            <a:r>
              <a:rPr lang="fr-CA" dirty="0" err="1">
                <a:solidFill>
                  <a:srgbClr val="37474F"/>
                </a:solidFill>
                <a:latin typeface="Roboto Mono"/>
              </a:rPr>
              <a:t>lefty</a:t>
            </a:r>
            <a:r>
              <a:rPr lang="fr-CA" dirty="0">
                <a:solidFill>
                  <a:srgbClr val="37474F"/>
                </a:solidFill>
                <a:latin typeface="Roboto Mono"/>
              </a:rPr>
              <a:t> = </a:t>
            </a:r>
            <a:r>
              <a:rPr lang="fr-CA" dirty="0" err="1">
                <a:solidFill>
                  <a:srgbClr val="37474F"/>
                </a:solidFill>
                <a:latin typeface="Roboto Mono"/>
              </a:rPr>
              <a:t>int</a:t>
            </a:r>
            <a:r>
              <a:rPr lang="fr-CA" dirty="0">
                <a:solidFill>
                  <a:srgbClr val="37474F"/>
                </a:solidFill>
                <a:latin typeface="Roboto Mono"/>
              </a:rPr>
              <a:t>((-x*vy/vx) + y)</a:t>
            </a:r>
            <a:endParaRPr lang="fr-CA" dirty="0">
              <a:latin typeface="Roboto Mono"/>
            </a:endParaRPr>
          </a:p>
          <a:p>
            <a:r>
              <a:rPr lang="fr-CA" dirty="0" err="1">
                <a:solidFill>
                  <a:srgbClr val="37474F"/>
                </a:solidFill>
                <a:latin typeface="Roboto Mono"/>
              </a:rPr>
              <a:t>righty</a:t>
            </a:r>
            <a:r>
              <a:rPr lang="fr-CA" dirty="0">
                <a:solidFill>
                  <a:srgbClr val="37474F"/>
                </a:solidFill>
                <a:latin typeface="Roboto Mono"/>
              </a:rPr>
              <a:t> = </a:t>
            </a:r>
            <a:r>
              <a:rPr lang="fr-CA" dirty="0" err="1">
                <a:solidFill>
                  <a:srgbClr val="37474F"/>
                </a:solidFill>
                <a:latin typeface="Roboto Mono"/>
              </a:rPr>
              <a:t>int</a:t>
            </a:r>
            <a:r>
              <a:rPr lang="fr-CA" dirty="0">
                <a:solidFill>
                  <a:srgbClr val="37474F"/>
                </a:solidFill>
                <a:latin typeface="Roboto Mono"/>
              </a:rPr>
              <a:t>(((cols-x)*vy/vx)+y)</a:t>
            </a:r>
            <a:endParaRPr lang="fr-CA" dirty="0">
              <a:latin typeface="Roboto Mono"/>
            </a:endParaRPr>
          </a:p>
          <a:p>
            <a:r>
              <a:rPr lang="fr-CA" dirty="0" err="1">
                <a:solidFill>
                  <a:srgbClr val="37474F"/>
                </a:solidFill>
                <a:latin typeface="Roboto Mono"/>
              </a:rPr>
              <a:t>img</a:t>
            </a:r>
            <a:r>
              <a:rPr lang="fr-CA" dirty="0">
                <a:solidFill>
                  <a:srgbClr val="37474F"/>
                </a:solidFill>
                <a:latin typeface="Roboto Mono"/>
              </a:rPr>
              <a:t> = cv2.line(</a:t>
            </a:r>
            <a:r>
              <a:rPr lang="fr-CA" dirty="0" err="1">
                <a:solidFill>
                  <a:srgbClr val="37474F"/>
                </a:solidFill>
                <a:latin typeface="Roboto Mono"/>
              </a:rPr>
              <a:t>img</a:t>
            </a:r>
            <a:r>
              <a:rPr lang="fr-CA" dirty="0">
                <a:solidFill>
                  <a:srgbClr val="37474F"/>
                </a:solidFill>
                <a:latin typeface="Roboto Mono"/>
              </a:rPr>
              <a:t>,(cols-</a:t>
            </a:r>
            <a:r>
              <a:rPr lang="fr-CA" dirty="0">
                <a:solidFill>
                  <a:srgbClr val="C53929"/>
                </a:solidFill>
                <a:latin typeface="Roboto Mono"/>
              </a:rPr>
              <a:t>1</a:t>
            </a:r>
            <a:r>
              <a:rPr lang="fr-CA" dirty="0">
                <a:solidFill>
                  <a:srgbClr val="37474F"/>
                </a:solidFill>
                <a:latin typeface="Roboto Mono"/>
              </a:rPr>
              <a:t>,righty),(</a:t>
            </a:r>
            <a:r>
              <a:rPr lang="fr-CA" dirty="0">
                <a:solidFill>
                  <a:srgbClr val="C53929"/>
                </a:solidFill>
                <a:latin typeface="Roboto Mono"/>
              </a:rPr>
              <a:t>0</a:t>
            </a:r>
            <a:r>
              <a:rPr lang="fr-CA" dirty="0">
                <a:solidFill>
                  <a:srgbClr val="37474F"/>
                </a:solidFill>
                <a:latin typeface="Roboto Mono"/>
              </a:rPr>
              <a:t>,lefty),(</a:t>
            </a:r>
            <a:r>
              <a:rPr lang="fr-CA" dirty="0">
                <a:solidFill>
                  <a:srgbClr val="C53929"/>
                </a:solidFill>
                <a:latin typeface="Roboto Mono"/>
              </a:rPr>
              <a:t>0</a:t>
            </a:r>
            <a:r>
              <a:rPr lang="fr-CA" dirty="0">
                <a:solidFill>
                  <a:srgbClr val="37474F"/>
                </a:solidFill>
                <a:latin typeface="Roboto Mono"/>
              </a:rPr>
              <a:t>,</a:t>
            </a:r>
            <a:r>
              <a:rPr lang="fr-CA" dirty="0">
                <a:solidFill>
                  <a:srgbClr val="C53929"/>
                </a:solidFill>
                <a:latin typeface="Roboto Mono"/>
              </a:rPr>
              <a:t>255</a:t>
            </a:r>
            <a:r>
              <a:rPr lang="fr-CA" dirty="0">
                <a:solidFill>
                  <a:srgbClr val="37474F"/>
                </a:solidFill>
                <a:latin typeface="Roboto Mono"/>
              </a:rPr>
              <a:t>,</a:t>
            </a:r>
            <a:r>
              <a:rPr lang="fr-CA" dirty="0">
                <a:solidFill>
                  <a:srgbClr val="C53929"/>
                </a:solidFill>
                <a:latin typeface="Roboto Mono"/>
              </a:rPr>
              <a:t>0</a:t>
            </a:r>
            <a:r>
              <a:rPr lang="fr-CA" dirty="0">
                <a:solidFill>
                  <a:srgbClr val="37474F"/>
                </a:solidFill>
                <a:latin typeface="Roboto Mono"/>
              </a:rPr>
              <a:t>),</a:t>
            </a:r>
            <a:r>
              <a:rPr lang="fr-CA" dirty="0">
                <a:solidFill>
                  <a:srgbClr val="C53929"/>
                </a:solidFill>
                <a:latin typeface="Roboto Mono"/>
              </a:rPr>
              <a:t>2</a:t>
            </a:r>
            <a:r>
              <a:rPr lang="fr-CA" dirty="0">
                <a:solidFill>
                  <a:srgbClr val="37474F"/>
                </a:solidFill>
                <a:latin typeface="Roboto Mono"/>
              </a:rPr>
              <a:t>)</a:t>
            </a:r>
            <a:endParaRPr lang="fr-CA" dirty="0">
              <a:latin typeface="Roboto Mono"/>
            </a:endParaRPr>
          </a:p>
          <a:p>
            <a:br>
              <a:rPr lang="fr-CA" dirty="0">
                <a:latin typeface="Roboto Mono"/>
              </a:rPr>
            </a:br>
            <a:endParaRPr lang="fr-CA" dirty="0">
              <a:latin typeface="Roboto Mono"/>
            </a:endParaRPr>
          </a:p>
        </p:txBody>
      </p:sp>
    </p:spTree>
    <p:extLst>
      <p:ext uri="{BB962C8B-B14F-4D97-AF65-F5344CB8AC3E}">
        <p14:creationId xmlns:p14="http://schemas.microsoft.com/office/powerpoint/2010/main" val="872080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Exercice</a:t>
            </a:r>
          </a:p>
        </p:txBody>
      </p:sp>
      <p:sp>
        <p:nvSpPr>
          <p:cNvPr id="3" name="Espace réservé du contenu 2"/>
          <p:cNvSpPr>
            <a:spLocks noGrp="1"/>
          </p:cNvSpPr>
          <p:nvPr>
            <p:ph idx="1"/>
          </p:nvPr>
        </p:nvSpPr>
        <p:spPr/>
        <p:txBody>
          <a:bodyPr>
            <a:normAutofit fontScale="92500"/>
          </a:bodyPr>
          <a:lstStyle/>
          <a:p>
            <a:r>
              <a:rPr lang="fr-CA" dirty="0"/>
              <a:t>La méthode de seuillage Otsu retourne le seuil optimal dans une image à deux classes, i.e. qu’il y a deux objets par exemple une main et un arrière-plan sombre</a:t>
            </a:r>
          </a:p>
          <a:p>
            <a:r>
              <a:rPr lang="fr-CA" dirty="0"/>
              <a:t>Ce seuil est calculé à partir de l’histogramme de l’image</a:t>
            </a:r>
          </a:p>
          <a:p>
            <a:r>
              <a:rPr lang="fr-CA" dirty="0"/>
              <a:t>La syntaxe est la suivante :</a:t>
            </a:r>
          </a:p>
          <a:p>
            <a:pPr marL="68580" indent="0">
              <a:buNone/>
            </a:pPr>
            <a:r>
              <a:rPr lang="fr-CA" dirty="0"/>
              <a:t>double </a:t>
            </a:r>
            <a:r>
              <a:rPr lang="fr-CA" dirty="0" err="1"/>
              <a:t>threshold</a:t>
            </a:r>
            <a:r>
              <a:rPr lang="fr-CA" dirty="0"/>
              <a:t>(Mat </a:t>
            </a:r>
            <a:r>
              <a:rPr lang="fr-CA" dirty="0" err="1"/>
              <a:t>src</a:t>
            </a:r>
            <a:r>
              <a:rPr lang="fr-CA" dirty="0"/>
              <a:t>, Mat dst, double seuil, double </a:t>
            </a:r>
            <a:r>
              <a:rPr lang="fr-CA" dirty="0" err="1"/>
              <a:t>maxVal</a:t>
            </a:r>
            <a:r>
              <a:rPr lang="fr-CA" dirty="0"/>
              <a:t>, type </a:t>
            </a:r>
            <a:r>
              <a:rPr lang="fr-CA" b="1" dirty="0"/>
              <a:t>+ THRESH_OTSU</a:t>
            </a:r>
            <a:r>
              <a:rPr lang="fr-CA" dirty="0"/>
              <a:t>)</a:t>
            </a:r>
          </a:p>
        </p:txBody>
      </p:sp>
    </p:spTree>
    <p:extLst>
      <p:ext uri="{BB962C8B-B14F-4D97-AF65-F5344CB8AC3E}">
        <p14:creationId xmlns:p14="http://schemas.microsoft.com/office/powerpoint/2010/main" val="25454509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Exercice</a:t>
            </a:r>
          </a:p>
        </p:txBody>
      </p:sp>
      <p:sp>
        <p:nvSpPr>
          <p:cNvPr id="3" name="Espace réservé du contenu 2"/>
          <p:cNvSpPr>
            <a:spLocks noGrp="1"/>
          </p:cNvSpPr>
          <p:nvPr>
            <p:ph idx="1"/>
          </p:nvPr>
        </p:nvSpPr>
        <p:spPr/>
        <p:txBody>
          <a:bodyPr/>
          <a:lstStyle/>
          <a:p>
            <a:r>
              <a:rPr lang="fr-CA" dirty="0"/>
              <a:t>Seuiller une image et Afficher le seuil sur l’histogramme de celle-ci ainsi que l’image résultante</a:t>
            </a:r>
          </a:p>
          <a:p>
            <a:r>
              <a:rPr lang="fr-CA" dirty="0"/>
              <a:t>Filtrer les trous possibles avec les principes de morphologie</a:t>
            </a:r>
          </a:p>
          <a:p>
            <a:r>
              <a:rPr lang="fr-CA" dirty="0"/>
              <a:t>Utiliser l’image « Labo03.jpg »</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7864" y="4581128"/>
            <a:ext cx="2304256" cy="1800200"/>
          </a:xfrm>
          <a:prstGeom prst="rect">
            <a:avLst/>
          </a:prstGeom>
          <a:ln>
            <a:noFill/>
          </a:ln>
          <a:effectLst>
            <a:outerShdw blurRad="292100" dist="139700" dir="2700000" algn="tl" rotWithShape="0">
              <a:srgbClr val="333333">
                <a:alpha val="65000"/>
              </a:srgbClr>
            </a:outerShdw>
          </a:effectLst>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4612298"/>
            <a:ext cx="2304256" cy="1761451"/>
          </a:xfrm>
          <a:prstGeom prst="rect">
            <a:avLst/>
          </a:prstGeom>
          <a:ln>
            <a:noFill/>
          </a:ln>
          <a:effectLst>
            <a:outerShdw blurRad="292100" dist="139700" dir="2700000" algn="tl" rotWithShape="0">
              <a:srgbClr val="333333">
                <a:alpha val="65000"/>
              </a:srgbClr>
            </a:outerShdw>
          </a:effectLst>
        </p:spPr>
      </p:pic>
      <p:pic>
        <p:nvPicPr>
          <p:cNvPr id="6" name="Imag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12160" y="4612298"/>
            <a:ext cx="2304255" cy="176145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181277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Exercices</a:t>
            </a:r>
          </a:p>
        </p:txBody>
      </p:sp>
      <p:sp>
        <p:nvSpPr>
          <p:cNvPr id="3" name="Espace réservé du contenu 2"/>
          <p:cNvSpPr>
            <a:spLocks noGrp="1"/>
          </p:cNvSpPr>
          <p:nvPr>
            <p:ph idx="1"/>
          </p:nvPr>
        </p:nvSpPr>
        <p:spPr/>
        <p:txBody>
          <a:bodyPr>
            <a:normAutofit fontScale="92500" lnSpcReduction="20000"/>
          </a:bodyPr>
          <a:lstStyle/>
          <a:p>
            <a:r>
              <a:rPr lang="fr-CA" dirty="0"/>
              <a:t>À l’aide d’une caméra vidéo</a:t>
            </a:r>
          </a:p>
          <a:p>
            <a:r>
              <a:rPr lang="fr-CA" dirty="0"/>
              <a:t>Afficher plusieurs fenêtres avec chacun des filtres suivants</a:t>
            </a:r>
          </a:p>
          <a:p>
            <a:pPr lvl="1"/>
            <a:r>
              <a:rPr lang="fr-CA" dirty="0"/>
              <a:t>Vidéo originale</a:t>
            </a:r>
          </a:p>
          <a:p>
            <a:pPr lvl="1"/>
            <a:r>
              <a:rPr lang="fr-CA" dirty="0"/>
              <a:t>Vidéo avec une détection de contour avec gradient morphologique</a:t>
            </a:r>
          </a:p>
          <a:p>
            <a:pPr lvl="2"/>
            <a:r>
              <a:rPr lang="fr-CA" dirty="0"/>
              <a:t>Possibilité de désactiver ce filtre en appuyant sur espace</a:t>
            </a:r>
          </a:p>
          <a:p>
            <a:pPr lvl="1"/>
            <a:r>
              <a:rPr lang="fr-CA" dirty="0"/>
              <a:t>Vidéo avec filtre de détection de contour </a:t>
            </a:r>
            <a:r>
              <a:rPr lang="fr-CA" dirty="0" err="1"/>
              <a:t>Sobel</a:t>
            </a:r>
            <a:endParaRPr lang="fr-CA" dirty="0"/>
          </a:p>
          <a:p>
            <a:pPr lvl="1"/>
            <a:r>
              <a:rPr lang="fr-CA" dirty="0"/>
              <a:t>La touche d’échappement doit servir à quitter la boucle du flux de vidéo</a:t>
            </a:r>
          </a:p>
        </p:txBody>
      </p:sp>
    </p:spTree>
    <p:extLst>
      <p:ext uri="{BB962C8B-B14F-4D97-AF65-F5344CB8AC3E}">
        <p14:creationId xmlns:p14="http://schemas.microsoft.com/office/powerpoint/2010/main" val="20302511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Référence</a:t>
            </a:r>
          </a:p>
        </p:txBody>
      </p:sp>
      <p:sp>
        <p:nvSpPr>
          <p:cNvPr id="3" name="Espace réservé du contenu 2"/>
          <p:cNvSpPr>
            <a:spLocks noGrp="1"/>
          </p:cNvSpPr>
          <p:nvPr>
            <p:ph idx="1"/>
          </p:nvPr>
        </p:nvSpPr>
        <p:spPr/>
        <p:txBody>
          <a:bodyPr>
            <a:normAutofit/>
          </a:bodyPr>
          <a:lstStyle/>
          <a:p>
            <a:r>
              <a:rPr lang="fr-CA" dirty="0">
                <a:hlinkClick r:id="rId2"/>
              </a:rPr>
              <a:t>Super site</a:t>
            </a:r>
            <a:r>
              <a:rPr lang="fr-CA" dirty="0"/>
              <a:t> avec plusieurs tutoriaux sur Python</a:t>
            </a:r>
          </a:p>
          <a:p>
            <a:r>
              <a:rPr lang="fr-CA" dirty="0"/>
              <a:t>Articles sur la morphologie</a:t>
            </a:r>
          </a:p>
          <a:p>
            <a:pPr lvl="1"/>
            <a:r>
              <a:rPr lang="fr-CA" dirty="0">
                <a:hlinkClick r:id="rId3"/>
              </a:rPr>
              <a:t>Université d’Auckland</a:t>
            </a:r>
            <a:endParaRPr lang="fr-CA" dirty="0"/>
          </a:p>
          <a:p>
            <a:pPr lvl="1"/>
            <a:r>
              <a:rPr lang="fr-CA" dirty="0" err="1">
                <a:hlinkClick r:id="rId4"/>
              </a:rPr>
              <a:t>Erosion</a:t>
            </a:r>
            <a:r>
              <a:rPr lang="fr-CA" dirty="0">
                <a:hlinkClick r:id="rId4"/>
              </a:rPr>
              <a:t> (Wikipédia)</a:t>
            </a:r>
            <a:endParaRPr lang="fr-CA" dirty="0"/>
          </a:p>
          <a:p>
            <a:pPr lvl="1"/>
            <a:r>
              <a:rPr lang="fr-CA" dirty="0" err="1">
                <a:hlinkClick r:id="rId5"/>
              </a:rPr>
              <a:t>MathWorks</a:t>
            </a:r>
            <a:endParaRPr lang="fr-CA" dirty="0"/>
          </a:p>
          <a:p>
            <a:r>
              <a:rPr lang="fr-CA" dirty="0">
                <a:hlinkClick r:id="rId6"/>
              </a:rPr>
              <a:t>Détection de la peau</a:t>
            </a:r>
            <a:endParaRPr lang="fr-CA" dirty="0"/>
          </a:p>
        </p:txBody>
      </p:sp>
    </p:spTree>
    <p:extLst>
      <p:ext uri="{BB962C8B-B14F-4D97-AF65-F5344CB8AC3E}">
        <p14:creationId xmlns:p14="http://schemas.microsoft.com/office/powerpoint/2010/main" val="37589180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Références</a:t>
            </a:r>
          </a:p>
        </p:txBody>
      </p:sp>
      <p:sp>
        <p:nvSpPr>
          <p:cNvPr id="3" name="Espace réservé du contenu 2"/>
          <p:cNvSpPr>
            <a:spLocks noGrp="1"/>
          </p:cNvSpPr>
          <p:nvPr>
            <p:ph idx="1"/>
          </p:nvPr>
        </p:nvSpPr>
        <p:spPr/>
        <p:txBody>
          <a:bodyPr>
            <a:normAutofit/>
          </a:bodyPr>
          <a:lstStyle/>
          <a:p>
            <a:r>
              <a:rPr lang="fr-FR" dirty="0"/>
              <a:t>Histogrammes</a:t>
            </a:r>
          </a:p>
          <a:p>
            <a:pPr lvl="1"/>
            <a:r>
              <a:rPr lang="fr-FR" dirty="0">
                <a:hlinkClick r:id="rId2"/>
              </a:rPr>
              <a:t>Tutoriaux Python</a:t>
            </a:r>
            <a:endParaRPr lang="fr-FR" dirty="0"/>
          </a:p>
          <a:p>
            <a:pPr lvl="1"/>
            <a:r>
              <a:rPr lang="fr-FR" dirty="0">
                <a:hlinkClick r:id="rId3"/>
              </a:rPr>
              <a:t>Tutoriaux C</a:t>
            </a:r>
            <a:endParaRPr lang="fr-FR" dirty="0"/>
          </a:p>
          <a:p>
            <a:r>
              <a:rPr lang="fr-FR" dirty="0"/>
              <a:t>Contours</a:t>
            </a:r>
          </a:p>
          <a:p>
            <a:pPr lvl="1"/>
            <a:r>
              <a:rPr lang="fr-CA" dirty="0"/>
              <a:t>Pour plus de références sur les contours, voici un </a:t>
            </a:r>
            <a:r>
              <a:rPr lang="fr-CA" dirty="0">
                <a:hlinkClick r:id="rId4"/>
              </a:rPr>
              <a:t>lien utile</a:t>
            </a:r>
            <a:endParaRPr lang="fr-CA" dirty="0"/>
          </a:p>
          <a:p>
            <a:pPr lvl="1"/>
            <a:r>
              <a:rPr lang="fr-CA" dirty="0"/>
              <a:t>Tous mes exemples proviennent de ce site</a:t>
            </a:r>
          </a:p>
          <a:p>
            <a:r>
              <a:rPr lang="fr-FR" dirty="0">
                <a:hlinkClick r:id="rId5"/>
              </a:rPr>
              <a:t>Livre</a:t>
            </a:r>
            <a:r>
              <a:rPr lang="fr-FR" dirty="0"/>
              <a:t> sur le traitement de signaux</a:t>
            </a:r>
          </a:p>
          <a:p>
            <a:endParaRPr lang="fr-CA" dirty="0"/>
          </a:p>
          <a:p>
            <a:pPr lvl="1"/>
            <a:endParaRPr lang="fr-FR" dirty="0"/>
          </a:p>
        </p:txBody>
      </p:sp>
    </p:spTree>
    <p:extLst>
      <p:ext uri="{BB962C8B-B14F-4D97-AF65-F5344CB8AC3E}">
        <p14:creationId xmlns:p14="http://schemas.microsoft.com/office/powerpoint/2010/main" val="1430554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Opérateurs logiques</a:t>
            </a:r>
          </a:p>
        </p:txBody>
      </p:sp>
      <p:sp>
        <p:nvSpPr>
          <p:cNvPr id="3" name="Espace réservé du contenu 2"/>
          <p:cNvSpPr>
            <a:spLocks noGrp="1"/>
          </p:cNvSpPr>
          <p:nvPr>
            <p:ph idx="1"/>
          </p:nvPr>
        </p:nvSpPr>
        <p:spPr/>
        <p:txBody>
          <a:bodyPr>
            <a:normAutofit fontScale="92500" lnSpcReduction="10000"/>
          </a:bodyPr>
          <a:lstStyle/>
          <a:p>
            <a:r>
              <a:rPr lang="fr-CA" dirty="0"/>
              <a:t>cv::</a:t>
            </a:r>
            <a:r>
              <a:rPr lang="fr-CA" dirty="0" err="1"/>
              <a:t>bitwise_</a:t>
            </a:r>
            <a:r>
              <a:rPr lang="fr-CA" i="1" dirty="0" err="1"/>
              <a:t>operateur</a:t>
            </a:r>
            <a:endParaRPr lang="fr-CA" dirty="0"/>
          </a:p>
          <a:p>
            <a:pPr lvl="1"/>
            <a:r>
              <a:rPr lang="fr-CA" dirty="0" err="1"/>
              <a:t>bitwise_and</a:t>
            </a:r>
            <a:endParaRPr lang="fr-CA" dirty="0"/>
          </a:p>
          <a:p>
            <a:pPr lvl="1"/>
            <a:r>
              <a:rPr lang="fr-CA" dirty="0" err="1"/>
              <a:t>bitwise_or</a:t>
            </a:r>
            <a:endParaRPr lang="fr-CA" dirty="0"/>
          </a:p>
          <a:p>
            <a:pPr lvl="1"/>
            <a:r>
              <a:rPr lang="fr-CA" dirty="0" err="1"/>
              <a:t>bitwise_xor</a:t>
            </a:r>
            <a:endParaRPr lang="fr-CA" dirty="0"/>
          </a:p>
          <a:p>
            <a:pPr lvl="1"/>
            <a:r>
              <a:rPr lang="fr-CA" dirty="0" err="1"/>
              <a:t>bitwise_not</a:t>
            </a:r>
            <a:endParaRPr lang="fr-CA" dirty="0"/>
          </a:p>
          <a:p>
            <a:r>
              <a:rPr lang="fr-CA" dirty="0"/>
              <a:t>Ces opérateurs agissent de la même façon que sur les valeurs numériques sauf qu’ils s’appliquent aux valeurs des pixels</a:t>
            </a:r>
          </a:p>
          <a:p>
            <a:r>
              <a:rPr lang="fr-CA" dirty="0"/>
              <a:t>On peut les utiliser entres autres pour faire des masques</a:t>
            </a:r>
          </a:p>
          <a:p>
            <a:pPr lvl="2"/>
            <a:endParaRPr lang="fr-CA" dirty="0"/>
          </a:p>
        </p:txBody>
      </p:sp>
    </p:spTree>
    <p:extLst>
      <p:ext uri="{BB962C8B-B14F-4D97-AF65-F5344CB8AC3E}">
        <p14:creationId xmlns:p14="http://schemas.microsoft.com/office/powerpoint/2010/main" val="28961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Morphologie</a:t>
            </a:r>
          </a:p>
        </p:txBody>
      </p:sp>
      <p:sp>
        <p:nvSpPr>
          <p:cNvPr id="3" name="Espace réservé du texte 2"/>
          <p:cNvSpPr>
            <a:spLocks noGrp="1"/>
          </p:cNvSpPr>
          <p:nvPr>
            <p:ph type="body" idx="1"/>
          </p:nvPr>
        </p:nvSpPr>
        <p:spPr/>
        <p:txBody>
          <a:bodyPr/>
          <a:lstStyle/>
          <a:p>
            <a:endParaRPr lang="fr-CA" dirty="0"/>
          </a:p>
        </p:txBody>
      </p:sp>
    </p:spTree>
    <p:extLst>
      <p:ext uri="{BB962C8B-B14F-4D97-AF65-F5344CB8AC3E}">
        <p14:creationId xmlns:p14="http://schemas.microsoft.com/office/powerpoint/2010/main" val="2379980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Morphologie</a:t>
            </a:r>
          </a:p>
        </p:txBody>
      </p:sp>
      <p:sp>
        <p:nvSpPr>
          <p:cNvPr id="3" name="Espace réservé du contenu 2"/>
          <p:cNvSpPr>
            <a:spLocks noGrp="1"/>
          </p:cNvSpPr>
          <p:nvPr>
            <p:ph idx="1"/>
          </p:nvPr>
        </p:nvSpPr>
        <p:spPr/>
        <p:txBody>
          <a:bodyPr/>
          <a:lstStyle/>
          <a:p>
            <a:r>
              <a:rPr lang="fr-CA" dirty="0"/>
              <a:t>L’idée de base est de convoluer un élément structurant (opérateur) sur une image binaire pour mettre en évidence des éléments visuels ou encore d’éliminer des structures qui ne respectent pas certains critères</a:t>
            </a:r>
          </a:p>
          <a:p>
            <a:r>
              <a:rPr lang="fr-CA" dirty="0"/>
              <a:t>Exemples d’opérateur</a:t>
            </a:r>
          </a:p>
          <a:p>
            <a:endParaRPr lang="fr-CA" dirty="0"/>
          </a:p>
        </p:txBody>
      </p:sp>
      <p:graphicFrame>
        <p:nvGraphicFramePr>
          <p:cNvPr id="4" name="Tableau 3"/>
          <p:cNvGraphicFramePr>
            <a:graphicFrameLocks noGrp="1"/>
          </p:cNvGraphicFramePr>
          <p:nvPr>
            <p:extLst>
              <p:ext uri="{D42A27DB-BD31-4B8C-83A1-F6EECF244321}">
                <p14:modId xmlns:p14="http://schemas.microsoft.com/office/powerpoint/2010/main" val="522775871"/>
              </p:ext>
            </p:extLst>
          </p:nvPr>
        </p:nvGraphicFramePr>
        <p:xfrm>
          <a:off x="5004048" y="4653137"/>
          <a:ext cx="1152129" cy="1097280"/>
        </p:xfrm>
        <a:graphic>
          <a:graphicData uri="http://schemas.openxmlformats.org/drawingml/2006/table">
            <a:tbl>
              <a:tblPr firstRow="1" bandRow="1">
                <a:tableStyleId>{5940675A-B579-460E-94D1-54222C63F5DA}</a:tableStyleId>
              </a:tblPr>
              <a:tblGrid>
                <a:gridCol w="384043">
                  <a:extLst>
                    <a:ext uri="{9D8B030D-6E8A-4147-A177-3AD203B41FA5}">
                      <a16:colId xmlns:a16="http://schemas.microsoft.com/office/drawing/2014/main" val="20000"/>
                    </a:ext>
                  </a:extLst>
                </a:gridCol>
                <a:gridCol w="384043">
                  <a:extLst>
                    <a:ext uri="{9D8B030D-6E8A-4147-A177-3AD203B41FA5}">
                      <a16:colId xmlns:a16="http://schemas.microsoft.com/office/drawing/2014/main" val="20001"/>
                    </a:ext>
                  </a:extLst>
                </a:gridCol>
                <a:gridCol w="384043">
                  <a:extLst>
                    <a:ext uri="{9D8B030D-6E8A-4147-A177-3AD203B41FA5}">
                      <a16:colId xmlns:a16="http://schemas.microsoft.com/office/drawing/2014/main" val="20002"/>
                    </a:ext>
                  </a:extLst>
                </a:gridCol>
              </a:tblGrid>
              <a:tr h="360040">
                <a:tc>
                  <a:txBody>
                    <a:bodyPr/>
                    <a:lstStyle/>
                    <a:p>
                      <a:endParaRPr lang="fr-CA" dirty="0"/>
                    </a:p>
                  </a:txBody>
                  <a:tcPr/>
                </a:tc>
                <a:tc>
                  <a:txBody>
                    <a:bodyPr/>
                    <a:lstStyle/>
                    <a:p>
                      <a:endParaRPr lang="fr-CA" dirty="0"/>
                    </a:p>
                  </a:txBody>
                  <a:tcPr>
                    <a:solidFill>
                      <a:schemeClr val="tx2"/>
                    </a:solidFill>
                  </a:tcPr>
                </a:tc>
                <a:tc>
                  <a:txBody>
                    <a:bodyPr/>
                    <a:lstStyle/>
                    <a:p>
                      <a:endParaRPr lang="fr-CA" dirty="0"/>
                    </a:p>
                  </a:txBody>
                  <a:tcPr/>
                </a:tc>
                <a:extLst>
                  <a:ext uri="{0D108BD9-81ED-4DB2-BD59-A6C34878D82A}">
                    <a16:rowId xmlns:a16="http://schemas.microsoft.com/office/drawing/2014/main" val="10000"/>
                  </a:ext>
                </a:extLst>
              </a:tr>
              <a:tr h="360040">
                <a:tc>
                  <a:txBody>
                    <a:bodyPr/>
                    <a:lstStyle/>
                    <a:p>
                      <a:endParaRPr lang="fr-CA" dirty="0"/>
                    </a:p>
                  </a:txBody>
                  <a:tcPr>
                    <a:solidFill>
                      <a:schemeClr val="tx2"/>
                    </a:solidFill>
                  </a:tcPr>
                </a:tc>
                <a:tc>
                  <a:txBody>
                    <a:bodyPr/>
                    <a:lstStyle/>
                    <a:p>
                      <a:endParaRPr lang="fr-CA" dirty="0"/>
                    </a:p>
                  </a:txBody>
                  <a:tcPr>
                    <a:solidFill>
                      <a:schemeClr val="tx2"/>
                    </a:solidFill>
                  </a:tcPr>
                </a:tc>
                <a:tc>
                  <a:txBody>
                    <a:bodyPr/>
                    <a:lstStyle/>
                    <a:p>
                      <a:endParaRPr lang="fr-CA" dirty="0"/>
                    </a:p>
                  </a:txBody>
                  <a:tcPr>
                    <a:solidFill>
                      <a:schemeClr val="tx2"/>
                    </a:solidFill>
                  </a:tcPr>
                </a:tc>
                <a:extLst>
                  <a:ext uri="{0D108BD9-81ED-4DB2-BD59-A6C34878D82A}">
                    <a16:rowId xmlns:a16="http://schemas.microsoft.com/office/drawing/2014/main" val="10001"/>
                  </a:ext>
                </a:extLst>
              </a:tr>
              <a:tr h="360040">
                <a:tc>
                  <a:txBody>
                    <a:bodyPr/>
                    <a:lstStyle/>
                    <a:p>
                      <a:endParaRPr lang="fr-CA"/>
                    </a:p>
                  </a:txBody>
                  <a:tcPr/>
                </a:tc>
                <a:tc>
                  <a:txBody>
                    <a:bodyPr/>
                    <a:lstStyle/>
                    <a:p>
                      <a:endParaRPr lang="fr-CA" dirty="0"/>
                    </a:p>
                  </a:txBody>
                  <a:tcPr>
                    <a:solidFill>
                      <a:schemeClr val="tx2"/>
                    </a:solidFill>
                  </a:tcPr>
                </a:tc>
                <a:tc>
                  <a:txBody>
                    <a:bodyPr/>
                    <a:lstStyle/>
                    <a:p>
                      <a:endParaRPr lang="fr-CA" dirty="0"/>
                    </a:p>
                  </a:txBody>
                  <a:tcPr/>
                </a:tc>
                <a:extLst>
                  <a:ext uri="{0D108BD9-81ED-4DB2-BD59-A6C34878D82A}">
                    <a16:rowId xmlns:a16="http://schemas.microsoft.com/office/drawing/2014/main" val="10002"/>
                  </a:ext>
                </a:extLst>
              </a:tr>
            </a:tbl>
          </a:graphicData>
        </a:graphic>
      </p:graphicFrame>
      <p:graphicFrame>
        <p:nvGraphicFramePr>
          <p:cNvPr id="5" name="Tableau 4">
            <a:extLst>
              <a:ext uri="{FF2B5EF4-FFF2-40B4-BE49-F238E27FC236}">
                <a16:creationId xmlns:a16="http://schemas.microsoft.com/office/drawing/2014/main" id="{053F2ED0-5F41-4765-9A72-9A989B3C06ED}"/>
              </a:ext>
            </a:extLst>
          </p:cNvPr>
          <p:cNvGraphicFramePr>
            <a:graphicFrameLocks noGrp="1"/>
          </p:cNvGraphicFramePr>
          <p:nvPr>
            <p:extLst>
              <p:ext uri="{D42A27DB-BD31-4B8C-83A1-F6EECF244321}">
                <p14:modId xmlns:p14="http://schemas.microsoft.com/office/powerpoint/2010/main" val="422359740"/>
              </p:ext>
            </p:extLst>
          </p:nvPr>
        </p:nvGraphicFramePr>
        <p:xfrm>
          <a:off x="6668680" y="4653137"/>
          <a:ext cx="1152129" cy="1097280"/>
        </p:xfrm>
        <a:graphic>
          <a:graphicData uri="http://schemas.openxmlformats.org/drawingml/2006/table">
            <a:tbl>
              <a:tblPr firstRow="1" bandRow="1">
                <a:tableStyleId>{5940675A-B579-460E-94D1-54222C63F5DA}</a:tableStyleId>
              </a:tblPr>
              <a:tblGrid>
                <a:gridCol w="384043">
                  <a:extLst>
                    <a:ext uri="{9D8B030D-6E8A-4147-A177-3AD203B41FA5}">
                      <a16:colId xmlns:a16="http://schemas.microsoft.com/office/drawing/2014/main" val="20000"/>
                    </a:ext>
                  </a:extLst>
                </a:gridCol>
                <a:gridCol w="384043">
                  <a:extLst>
                    <a:ext uri="{9D8B030D-6E8A-4147-A177-3AD203B41FA5}">
                      <a16:colId xmlns:a16="http://schemas.microsoft.com/office/drawing/2014/main" val="20001"/>
                    </a:ext>
                  </a:extLst>
                </a:gridCol>
                <a:gridCol w="384043">
                  <a:extLst>
                    <a:ext uri="{9D8B030D-6E8A-4147-A177-3AD203B41FA5}">
                      <a16:colId xmlns:a16="http://schemas.microsoft.com/office/drawing/2014/main" val="20002"/>
                    </a:ext>
                  </a:extLst>
                </a:gridCol>
              </a:tblGrid>
              <a:tr h="360040">
                <a:tc>
                  <a:txBody>
                    <a:bodyPr/>
                    <a:lstStyle/>
                    <a:p>
                      <a:pPr marL="0" algn="l" defTabSz="914400" rtl="0" eaLnBrk="1" latinLnBrk="0" hangingPunct="1"/>
                      <a:endParaRPr lang="fr-CA" sz="1800" kern="1200" dirty="0">
                        <a:solidFill>
                          <a:schemeClr val="tx1"/>
                        </a:solidFill>
                        <a:latin typeface="+mn-lt"/>
                        <a:ea typeface="+mn-ea"/>
                        <a:cs typeface="+mn-cs"/>
                      </a:endParaRPr>
                    </a:p>
                  </a:txBody>
                  <a:tcPr>
                    <a:solidFill>
                      <a:schemeClr val="tx1">
                        <a:lumMod val="65000"/>
                        <a:lumOff val="35000"/>
                      </a:schemeClr>
                    </a:solidFill>
                  </a:tcPr>
                </a:tc>
                <a:tc>
                  <a:txBody>
                    <a:bodyPr/>
                    <a:lstStyle/>
                    <a:p>
                      <a:pPr marL="0" algn="l" defTabSz="914400" rtl="0" eaLnBrk="1" latinLnBrk="0" hangingPunct="1"/>
                      <a:endParaRPr lang="fr-CA" sz="1800" kern="1200" dirty="0">
                        <a:solidFill>
                          <a:schemeClr val="tx1"/>
                        </a:solidFill>
                        <a:latin typeface="+mn-lt"/>
                        <a:ea typeface="+mn-ea"/>
                        <a:cs typeface="+mn-cs"/>
                      </a:endParaRPr>
                    </a:p>
                  </a:txBody>
                  <a:tcPr>
                    <a:solidFill>
                      <a:schemeClr val="tx1">
                        <a:lumMod val="65000"/>
                        <a:lumOff val="35000"/>
                      </a:schemeClr>
                    </a:solidFill>
                  </a:tcPr>
                </a:tc>
                <a:tc>
                  <a:txBody>
                    <a:bodyPr/>
                    <a:lstStyle/>
                    <a:p>
                      <a:pPr marL="0" algn="l" defTabSz="914400" rtl="0" eaLnBrk="1" latinLnBrk="0" hangingPunct="1"/>
                      <a:endParaRPr lang="fr-CA" sz="1800" kern="1200" dirty="0">
                        <a:solidFill>
                          <a:schemeClr val="tx1"/>
                        </a:solidFill>
                        <a:latin typeface="+mn-lt"/>
                        <a:ea typeface="+mn-ea"/>
                        <a:cs typeface="+mn-cs"/>
                      </a:endParaRPr>
                    </a:p>
                  </a:txBody>
                  <a:tcPr>
                    <a:solidFill>
                      <a:schemeClr val="tx1">
                        <a:lumMod val="65000"/>
                        <a:lumOff val="35000"/>
                      </a:schemeClr>
                    </a:solidFill>
                  </a:tcPr>
                </a:tc>
                <a:extLst>
                  <a:ext uri="{0D108BD9-81ED-4DB2-BD59-A6C34878D82A}">
                    <a16:rowId xmlns:a16="http://schemas.microsoft.com/office/drawing/2014/main" val="10000"/>
                  </a:ext>
                </a:extLst>
              </a:tr>
              <a:tr h="360040">
                <a:tc>
                  <a:txBody>
                    <a:bodyPr/>
                    <a:lstStyle/>
                    <a:p>
                      <a:pPr marL="0" algn="l" defTabSz="914400" rtl="0" eaLnBrk="1" latinLnBrk="0" hangingPunct="1"/>
                      <a:endParaRPr lang="fr-CA" sz="1800" kern="1200" dirty="0">
                        <a:solidFill>
                          <a:schemeClr val="tx1"/>
                        </a:solidFill>
                        <a:latin typeface="+mn-lt"/>
                        <a:ea typeface="+mn-ea"/>
                        <a:cs typeface="+mn-cs"/>
                      </a:endParaRPr>
                    </a:p>
                  </a:txBody>
                  <a:tcPr>
                    <a:solidFill>
                      <a:schemeClr val="tx1">
                        <a:lumMod val="65000"/>
                        <a:lumOff val="35000"/>
                      </a:schemeClr>
                    </a:solidFill>
                  </a:tcPr>
                </a:tc>
                <a:tc>
                  <a:txBody>
                    <a:bodyPr/>
                    <a:lstStyle/>
                    <a:p>
                      <a:pPr marL="0" algn="l" defTabSz="914400" rtl="0" eaLnBrk="1" latinLnBrk="0" hangingPunct="1"/>
                      <a:endParaRPr lang="fr-CA" sz="1800" kern="1200" dirty="0">
                        <a:solidFill>
                          <a:schemeClr val="tx1"/>
                        </a:solidFill>
                        <a:latin typeface="+mn-lt"/>
                        <a:ea typeface="+mn-ea"/>
                        <a:cs typeface="+mn-cs"/>
                      </a:endParaRPr>
                    </a:p>
                  </a:txBody>
                  <a:tcPr>
                    <a:solidFill>
                      <a:schemeClr val="tx1">
                        <a:lumMod val="65000"/>
                        <a:lumOff val="35000"/>
                      </a:schemeClr>
                    </a:solidFill>
                  </a:tcPr>
                </a:tc>
                <a:tc>
                  <a:txBody>
                    <a:bodyPr/>
                    <a:lstStyle/>
                    <a:p>
                      <a:pPr marL="0" algn="l" defTabSz="914400" rtl="0" eaLnBrk="1" latinLnBrk="0" hangingPunct="1"/>
                      <a:endParaRPr lang="fr-CA" sz="1800" kern="1200" dirty="0">
                        <a:solidFill>
                          <a:schemeClr val="tx1"/>
                        </a:solidFill>
                        <a:latin typeface="+mn-lt"/>
                        <a:ea typeface="+mn-ea"/>
                        <a:cs typeface="+mn-cs"/>
                      </a:endParaRPr>
                    </a:p>
                  </a:txBody>
                  <a:tcPr>
                    <a:solidFill>
                      <a:schemeClr val="tx1">
                        <a:lumMod val="65000"/>
                        <a:lumOff val="35000"/>
                      </a:schemeClr>
                    </a:solidFill>
                  </a:tcPr>
                </a:tc>
                <a:extLst>
                  <a:ext uri="{0D108BD9-81ED-4DB2-BD59-A6C34878D82A}">
                    <a16:rowId xmlns:a16="http://schemas.microsoft.com/office/drawing/2014/main" val="10001"/>
                  </a:ext>
                </a:extLst>
              </a:tr>
              <a:tr h="360040">
                <a:tc>
                  <a:txBody>
                    <a:bodyPr/>
                    <a:lstStyle/>
                    <a:p>
                      <a:pPr marL="0" algn="l" defTabSz="914400" rtl="0" eaLnBrk="1" latinLnBrk="0" hangingPunct="1"/>
                      <a:endParaRPr lang="fr-CA" sz="1800" kern="1200">
                        <a:solidFill>
                          <a:schemeClr val="tx1"/>
                        </a:solidFill>
                        <a:latin typeface="+mn-lt"/>
                        <a:ea typeface="+mn-ea"/>
                        <a:cs typeface="+mn-cs"/>
                      </a:endParaRPr>
                    </a:p>
                  </a:txBody>
                  <a:tcPr>
                    <a:solidFill>
                      <a:schemeClr val="tx1">
                        <a:lumMod val="65000"/>
                        <a:lumOff val="35000"/>
                      </a:schemeClr>
                    </a:solidFill>
                  </a:tcPr>
                </a:tc>
                <a:tc>
                  <a:txBody>
                    <a:bodyPr/>
                    <a:lstStyle/>
                    <a:p>
                      <a:pPr marL="0" algn="l" defTabSz="914400" rtl="0" eaLnBrk="1" latinLnBrk="0" hangingPunct="1"/>
                      <a:endParaRPr lang="fr-CA" sz="1800" kern="1200" dirty="0">
                        <a:solidFill>
                          <a:schemeClr val="tx1"/>
                        </a:solidFill>
                        <a:latin typeface="+mn-lt"/>
                        <a:ea typeface="+mn-ea"/>
                        <a:cs typeface="+mn-cs"/>
                      </a:endParaRPr>
                    </a:p>
                  </a:txBody>
                  <a:tcPr>
                    <a:solidFill>
                      <a:schemeClr val="tx1">
                        <a:lumMod val="65000"/>
                        <a:lumOff val="35000"/>
                      </a:schemeClr>
                    </a:solidFill>
                  </a:tcPr>
                </a:tc>
                <a:tc>
                  <a:txBody>
                    <a:bodyPr/>
                    <a:lstStyle/>
                    <a:p>
                      <a:pPr marL="0" algn="l" defTabSz="914400" rtl="0" eaLnBrk="1" latinLnBrk="0" hangingPunct="1"/>
                      <a:endParaRPr lang="fr-CA" sz="1800" kern="1200" dirty="0">
                        <a:solidFill>
                          <a:schemeClr val="tx1"/>
                        </a:solidFill>
                        <a:latin typeface="+mn-lt"/>
                        <a:ea typeface="+mn-ea"/>
                        <a:cs typeface="+mn-cs"/>
                      </a:endParaRPr>
                    </a:p>
                  </a:txBody>
                  <a:tcPr>
                    <a:solidFill>
                      <a:schemeClr val="tx1">
                        <a:lumMod val="65000"/>
                        <a:lumOff val="35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39969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Érosion</a:t>
            </a:r>
          </a:p>
        </p:txBody>
      </p:sp>
      <p:sp>
        <p:nvSpPr>
          <p:cNvPr id="3" name="Espace réservé du contenu 2"/>
          <p:cNvSpPr>
            <a:spLocks noGrp="1"/>
          </p:cNvSpPr>
          <p:nvPr>
            <p:ph idx="1"/>
          </p:nvPr>
        </p:nvSpPr>
        <p:spPr/>
        <p:txBody>
          <a:bodyPr/>
          <a:lstStyle/>
          <a:p>
            <a:r>
              <a:rPr lang="fr-CA" dirty="0"/>
              <a:t>L’érosion consiste à passer un opérateur qui « érode » l’image</a:t>
            </a:r>
          </a:p>
          <a:p>
            <a:r>
              <a:rPr lang="fr-CA" dirty="0"/>
              <a:t>ET binaire sur l’ensemble de l’opérateur à partir du point d’ancrage</a:t>
            </a:r>
          </a:p>
          <a:p>
            <a:endParaRPr lang="fr-CA" dirty="0"/>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584" y="4365104"/>
            <a:ext cx="5057775" cy="2066925"/>
          </a:xfrm>
          <a:prstGeom prst="rect">
            <a:avLst/>
          </a:prstGeom>
        </p:spPr>
      </p:pic>
      <p:sp>
        <p:nvSpPr>
          <p:cNvPr id="8" name="ZoneTexte 7"/>
          <p:cNvSpPr txBox="1"/>
          <p:nvPr/>
        </p:nvSpPr>
        <p:spPr>
          <a:xfrm>
            <a:off x="6228184" y="5075400"/>
            <a:ext cx="2348720" cy="6463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defPPr>
              <a:defRPr lang="fr-FR"/>
            </a:defPPr>
          </a:lstStyle>
          <a:p>
            <a:r>
              <a:rPr lang="fr-CA" dirty="0"/>
              <a:t>Élément structurant</a:t>
            </a:r>
          </a:p>
          <a:p>
            <a:r>
              <a:rPr lang="fr-CA" dirty="0"/>
              <a:t>carré de 3x3</a:t>
            </a:r>
          </a:p>
        </p:txBody>
      </p:sp>
      <p:sp>
        <p:nvSpPr>
          <p:cNvPr id="4" name="ZoneTexte 3"/>
          <p:cNvSpPr txBox="1"/>
          <p:nvPr/>
        </p:nvSpPr>
        <p:spPr>
          <a:xfrm>
            <a:off x="6366843" y="1539586"/>
            <a:ext cx="2071401"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defPPr>
              <a:defRPr lang="fr-FR"/>
            </a:defPPr>
            <a:lvl1pP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fr-CA" dirty="0"/>
              <a:t>Exemple : centre</a:t>
            </a:r>
          </a:p>
        </p:txBody>
      </p:sp>
      <p:cxnSp>
        <p:nvCxnSpPr>
          <p:cNvPr id="6" name="Connecteur en arc 5"/>
          <p:cNvCxnSpPr>
            <a:cxnSpLocks/>
            <a:stCxn id="4" idx="2"/>
          </p:cNvCxnSpPr>
          <p:nvPr/>
        </p:nvCxnSpPr>
        <p:spPr>
          <a:xfrm rot="5400000">
            <a:off x="5496826" y="1848186"/>
            <a:ext cx="1844987" cy="1966450"/>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1034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Dilatation</a:t>
            </a:r>
          </a:p>
        </p:txBody>
      </p:sp>
      <p:sp>
        <p:nvSpPr>
          <p:cNvPr id="3" name="Espace réservé du contenu 2"/>
          <p:cNvSpPr>
            <a:spLocks noGrp="1"/>
          </p:cNvSpPr>
          <p:nvPr>
            <p:ph idx="1"/>
          </p:nvPr>
        </p:nvSpPr>
        <p:spPr>
          <a:xfrm>
            <a:off x="1043492" y="2323653"/>
            <a:ext cx="6777317" cy="1753420"/>
          </a:xfrm>
        </p:spPr>
        <p:txBody>
          <a:bodyPr/>
          <a:lstStyle/>
          <a:p>
            <a:r>
              <a:rPr lang="fr-CA" dirty="0"/>
              <a:t>La dilatation consiste à passer un opérateur qui « dilate » les valeurs intenses</a:t>
            </a:r>
          </a:p>
          <a:p>
            <a:r>
              <a:rPr lang="fr-CA" dirty="0"/>
              <a:t>OU binaire sur l’ensemble de l’opérateur à partir du </a:t>
            </a:r>
            <a:r>
              <a:rPr lang="fr-CA" b="1" dirty="0"/>
              <a:t>point d’ancrage</a:t>
            </a: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00" y="4365365"/>
            <a:ext cx="5141746" cy="2066400"/>
          </a:xfrm>
          <a:prstGeom prst="rect">
            <a:avLst/>
          </a:prstGeom>
        </p:spPr>
      </p:pic>
      <p:sp>
        <p:nvSpPr>
          <p:cNvPr id="7" name="ZoneTexte 6"/>
          <p:cNvSpPr txBox="1"/>
          <p:nvPr/>
        </p:nvSpPr>
        <p:spPr>
          <a:xfrm>
            <a:off x="6228184" y="5075400"/>
            <a:ext cx="2348720" cy="6463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lang="fr-CA" dirty="0"/>
              <a:t>Élément structurant</a:t>
            </a:r>
          </a:p>
          <a:p>
            <a:r>
              <a:rPr lang="fr-CA" dirty="0"/>
              <a:t>carré de 3x3</a:t>
            </a:r>
          </a:p>
        </p:txBody>
      </p:sp>
    </p:spTree>
    <p:extLst>
      <p:ext uri="{BB962C8B-B14F-4D97-AF65-F5344CB8AC3E}">
        <p14:creationId xmlns:p14="http://schemas.microsoft.com/office/powerpoint/2010/main" val="3775620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Morphologie</a:t>
            </a:r>
          </a:p>
        </p:txBody>
      </p:sp>
      <p:sp>
        <p:nvSpPr>
          <p:cNvPr id="3" name="Espace réservé du contenu 2"/>
          <p:cNvSpPr>
            <a:spLocks noGrp="1"/>
          </p:cNvSpPr>
          <p:nvPr>
            <p:ph idx="1"/>
          </p:nvPr>
        </p:nvSpPr>
        <p:spPr/>
        <p:txBody>
          <a:bodyPr/>
          <a:lstStyle/>
          <a:p>
            <a:r>
              <a:rPr lang="fr-CA" dirty="0"/>
              <a:t>Voici un exemple de l’effet de la dilatation et l’érosion avec un carré de 3x3</a:t>
            </a:r>
          </a:p>
        </p:txBody>
      </p:sp>
      <p:grpSp>
        <p:nvGrpSpPr>
          <p:cNvPr id="6" name="Groupe 5"/>
          <p:cNvGrpSpPr/>
          <p:nvPr/>
        </p:nvGrpSpPr>
        <p:grpSpPr>
          <a:xfrm>
            <a:off x="1043608" y="3645024"/>
            <a:ext cx="6785052" cy="1899868"/>
            <a:chOff x="1043608" y="3861048"/>
            <a:chExt cx="6785052" cy="1899868"/>
          </a:xfrm>
        </p:grpSpPr>
        <p:grpSp>
          <p:nvGrpSpPr>
            <p:cNvPr id="4" name="Groupe 3"/>
            <p:cNvGrpSpPr/>
            <p:nvPr/>
          </p:nvGrpSpPr>
          <p:grpSpPr>
            <a:xfrm>
              <a:off x="1043608" y="4293096"/>
              <a:ext cx="6785052" cy="1467820"/>
              <a:chOff x="1043608" y="4365104"/>
              <a:chExt cx="6785052" cy="1467820"/>
            </a:xfrm>
          </p:grpSpPr>
          <p:pic>
            <p:nvPicPr>
              <p:cNvPr id="1026" name="Picture 2" descr="E:\_data\Documents\_images_rsc\Illustration_dilatatio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4365104"/>
                <a:ext cx="1803584" cy="1461740"/>
              </a:xfrm>
              <a:prstGeom prst="rect">
                <a:avLst/>
              </a:prstGeom>
              <a:noFill/>
              <a:extLst>
                <a:ext uri="{909E8E84-426E-40dd-AFC4-6F175D3DCCD1}">
                  <a14:hiddenFill xmlns="" xmlns:a14="http://schemas.microsoft.com/office/drawing/2010/main">
                    <a:solidFill>
                      <a:srgbClr val="FFFFFF"/>
                    </a:solidFill>
                  </a14:hiddenFill>
                </a:ext>
              </a:extLst>
            </p:spPr>
          </p:pic>
          <p:pic>
            <p:nvPicPr>
              <p:cNvPr id="1027" name="Picture 3" descr="E:\_data\Documents\_images_rsc\Illustration_erosion.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25076" y="4365104"/>
                <a:ext cx="1803584" cy="1461740"/>
              </a:xfrm>
              <a:prstGeom prst="rect">
                <a:avLst/>
              </a:prstGeom>
              <a:noFill/>
              <a:extLst>
                <a:ext uri="{909E8E84-426E-40dd-AFC4-6F175D3DCCD1}">
                  <a14:hiddenFill xmlns="" xmlns:a14="http://schemas.microsoft.com/office/drawing/2010/main">
                    <a:solidFill>
                      <a:srgbClr val="FFFFFF"/>
                    </a:solidFill>
                  </a14:hiddenFill>
                </a:ext>
              </a:extLst>
            </p:spPr>
          </p:pic>
          <p:pic>
            <p:nvPicPr>
              <p:cNvPr id="1029" name="Picture 5" descr="E:\_data\Documents\_images_rsc\Illustration_morpho.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3608" y="4365104"/>
                <a:ext cx="1811085" cy="1467820"/>
              </a:xfrm>
              <a:prstGeom prst="rect">
                <a:avLst/>
              </a:prstGeom>
              <a:noFill/>
              <a:extLst>
                <a:ext uri="{909E8E84-426E-40dd-AFC4-6F175D3DCCD1}">
                  <a14:hiddenFill xmlns="" xmlns:a14="http://schemas.microsoft.com/office/drawing/2010/main">
                    <a:solidFill>
                      <a:srgbClr val="FFFFFF"/>
                    </a:solidFill>
                  </a14:hiddenFill>
                </a:ext>
              </a:extLst>
            </p:spPr>
          </p:pic>
        </p:grpSp>
        <p:sp>
          <p:nvSpPr>
            <p:cNvPr id="5" name="ZoneTexte 4"/>
            <p:cNvSpPr txBox="1"/>
            <p:nvPr/>
          </p:nvSpPr>
          <p:spPr>
            <a:xfrm>
              <a:off x="1425609" y="3861048"/>
              <a:ext cx="1047082" cy="369332"/>
            </a:xfrm>
            <a:prstGeom prst="rect">
              <a:avLst/>
            </a:prstGeom>
            <a:noFill/>
          </p:spPr>
          <p:txBody>
            <a:bodyPr wrap="none" rtlCol="0">
              <a:spAutoFit/>
            </a:bodyPr>
            <a:lstStyle/>
            <a:p>
              <a:pPr algn="ctr"/>
              <a:r>
                <a:rPr lang="fr-CA" dirty="0"/>
                <a:t>Original</a:t>
              </a:r>
            </a:p>
          </p:txBody>
        </p:sp>
        <p:sp>
          <p:nvSpPr>
            <p:cNvPr id="9" name="ZoneTexte 8"/>
            <p:cNvSpPr txBox="1"/>
            <p:nvPr/>
          </p:nvSpPr>
          <p:spPr>
            <a:xfrm>
              <a:off x="3741090" y="3861048"/>
              <a:ext cx="1305165" cy="369332"/>
            </a:xfrm>
            <a:prstGeom prst="rect">
              <a:avLst/>
            </a:prstGeom>
            <a:noFill/>
          </p:spPr>
          <p:txBody>
            <a:bodyPr wrap="none" rtlCol="0">
              <a:spAutoFit/>
            </a:bodyPr>
            <a:lstStyle/>
            <a:p>
              <a:pPr algn="ctr"/>
              <a:r>
                <a:rPr lang="fr-CA" dirty="0"/>
                <a:t>Dilatation</a:t>
              </a:r>
            </a:p>
          </p:txBody>
        </p:sp>
        <p:sp>
          <p:nvSpPr>
            <p:cNvPr id="10" name="ZoneTexte 9"/>
            <p:cNvSpPr txBox="1"/>
            <p:nvPr/>
          </p:nvSpPr>
          <p:spPr>
            <a:xfrm>
              <a:off x="6449013" y="3861048"/>
              <a:ext cx="955711" cy="369332"/>
            </a:xfrm>
            <a:prstGeom prst="rect">
              <a:avLst/>
            </a:prstGeom>
            <a:noFill/>
          </p:spPr>
          <p:txBody>
            <a:bodyPr wrap="none" rtlCol="0">
              <a:spAutoFit/>
            </a:bodyPr>
            <a:lstStyle/>
            <a:p>
              <a:pPr algn="ctr"/>
              <a:r>
                <a:rPr lang="fr-CA" dirty="0"/>
                <a:t>Érosion</a:t>
              </a:r>
            </a:p>
          </p:txBody>
        </p:sp>
      </p:grpSp>
      <p:sp>
        <p:nvSpPr>
          <p:cNvPr id="7" name="ZoneTexte 6"/>
          <p:cNvSpPr txBox="1"/>
          <p:nvPr/>
        </p:nvSpPr>
        <p:spPr>
          <a:xfrm>
            <a:off x="1323767" y="5920764"/>
            <a:ext cx="6216766" cy="369332"/>
          </a:xfrm>
          <a:prstGeom prst="rect">
            <a:avLst/>
          </a:prstGeom>
          <a:noFill/>
        </p:spPr>
        <p:txBody>
          <a:bodyPr wrap="none" rtlCol="0">
            <a:spAutoFit/>
          </a:bodyPr>
          <a:lstStyle/>
          <a:p>
            <a:r>
              <a:rPr lang="fr-CA" dirty="0"/>
              <a:t>Dans cet exemple, ce sont les pixels à 0 qui réagissent</a:t>
            </a:r>
            <a:endParaRPr lang="fr-FR" dirty="0"/>
          </a:p>
        </p:txBody>
      </p:sp>
    </p:spTree>
    <p:extLst>
      <p:ext uri="{BB962C8B-B14F-4D97-AF65-F5344CB8AC3E}">
        <p14:creationId xmlns:p14="http://schemas.microsoft.com/office/powerpoint/2010/main" val="8646458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1825</TotalTime>
  <Words>1656</Words>
  <Application>Microsoft Office PowerPoint</Application>
  <PresentationFormat>Affichage à l'écran (4:3)</PresentationFormat>
  <Paragraphs>229</Paragraphs>
  <Slides>38</Slides>
  <Notes>3</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38</vt:i4>
      </vt:variant>
    </vt:vector>
  </HeadingPairs>
  <TitlesOfParts>
    <vt:vector size="45" baseType="lpstr">
      <vt:lpstr>Arial</vt:lpstr>
      <vt:lpstr>Calibri</vt:lpstr>
      <vt:lpstr>Cambria Math</vt:lpstr>
      <vt:lpstr>Century Gothic</vt:lpstr>
      <vt:lpstr>Roboto Mono</vt:lpstr>
      <vt:lpstr>Wingdings 2</vt:lpstr>
      <vt:lpstr>Austin</vt:lpstr>
      <vt:lpstr>Traitement d’images</vt:lpstr>
      <vt:lpstr>Plan de leçon</vt:lpstr>
      <vt:lpstr>Opérations arithmétiques</vt:lpstr>
      <vt:lpstr>Opérateurs logiques</vt:lpstr>
      <vt:lpstr>Morphologie</vt:lpstr>
      <vt:lpstr>Morphologie</vt:lpstr>
      <vt:lpstr>Érosion</vt:lpstr>
      <vt:lpstr>Dilatation</vt:lpstr>
      <vt:lpstr>Morphologie</vt:lpstr>
      <vt:lpstr>Ouverture</vt:lpstr>
      <vt:lpstr>Fermeture</vt:lpstr>
      <vt:lpstr>Gradient morphologique</vt:lpstr>
      <vt:lpstr>Utilisation</vt:lpstr>
      <vt:lpstr>Histogramme</vt:lpstr>
      <vt:lpstr>Plan de section</vt:lpstr>
      <vt:lpstr>Histogramme : définition</vt:lpstr>
      <vt:lpstr>Histogramme : utilité</vt:lpstr>
      <vt:lpstr>Histogramme : OpenCV</vt:lpstr>
      <vt:lpstr>calcHist : paramètres</vt:lpstr>
      <vt:lpstr>calcHist : paramètres</vt:lpstr>
      <vt:lpstr>Histogramme : égalisation</vt:lpstr>
      <vt:lpstr>equalizeHist : paramètres</vt:lpstr>
      <vt:lpstr>Détection de contours</vt:lpstr>
      <vt:lpstr>Détection de contours</vt:lpstr>
      <vt:lpstr>Détection de contours</vt:lpstr>
      <vt:lpstr>Détection de contours</vt:lpstr>
      <vt:lpstr>Contours fonctions utiles</vt:lpstr>
      <vt:lpstr>Contours fonctions utiles</vt:lpstr>
      <vt:lpstr>Contours fonctions utiles</vt:lpstr>
      <vt:lpstr>Convex hull</vt:lpstr>
      <vt:lpstr>Rectangle encapsulant</vt:lpstr>
      <vt:lpstr>Cercle circonscrit</vt:lpstr>
      <vt:lpstr>Fitting ellipse and line</vt:lpstr>
      <vt:lpstr>Exercice</vt:lpstr>
      <vt:lpstr>Exercice</vt:lpstr>
      <vt:lpstr>Exercices</vt:lpstr>
      <vt:lpstr>Référence</vt:lpstr>
      <vt:lpstr>Références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Nicolas Bourré</dc:creator>
  <cp:lastModifiedBy>Nick B</cp:lastModifiedBy>
  <cp:revision>70</cp:revision>
  <dcterms:created xsi:type="dcterms:W3CDTF">2012-09-25T13:03:33Z</dcterms:created>
  <dcterms:modified xsi:type="dcterms:W3CDTF">2019-11-28T16:43:47Z</dcterms:modified>
</cp:coreProperties>
</file>