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257" r:id="rId3"/>
    <p:sldId id="276" r:id="rId4"/>
    <p:sldId id="262" r:id="rId5"/>
    <p:sldId id="263" r:id="rId6"/>
    <p:sldId id="264" r:id="rId7"/>
    <p:sldId id="26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1" r:id="rId20"/>
    <p:sldId id="272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323" r:id="rId31"/>
    <p:sldId id="297" r:id="rId32"/>
    <p:sldId id="321" r:id="rId33"/>
    <p:sldId id="328" r:id="rId34"/>
    <p:sldId id="324" r:id="rId35"/>
    <p:sldId id="322" r:id="rId36"/>
    <p:sldId id="326" r:id="rId37"/>
    <p:sldId id="327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25" r:id="rId55"/>
    <p:sldId id="329" r:id="rId56"/>
    <p:sldId id="316" r:id="rId57"/>
    <p:sldId id="317" r:id="rId58"/>
    <p:sldId id="318" r:id="rId59"/>
    <p:sldId id="319" r:id="rId60"/>
    <p:sldId id="268" r:id="rId61"/>
    <p:sldId id="269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6234" autoAdjust="0"/>
  </p:normalViewPr>
  <p:slideViewPr>
    <p:cSldViewPr>
      <p:cViewPr varScale="1">
        <p:scale>
          <a:sx n="98" d="100"/>
          <a:sy n="98" d="100"/>
        </p:scale>
        <p:origin x="19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data\Documents\_college\_cours\_A13\420-D78-SW%20-%20Traitement%20d'images\D78%20-%20Semaine%2008%20-%20Exemple%20Sob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data\Documents\_college\_cours\_A13\420-D78-SW%20-%20Traitement%20d'images\D78%20-%20Semaine%2008%20-%20Exemple%20Sob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data\Documents\_college\_cours\_A13\420-D78-SW%20-%20Traitement%20d'images\D78%20-%20Semaine%2008%20-%20Exemple%20Sob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data\Documents\_college\_cours\_A13\420-D78-SW%20-%20Traitement%20d'images\D78%20-%20Semaine%2008%20-%20Exemple%20Sob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data\Documents\_college\_cours\_A13\420-D78-SW%20-%20Traitement%20d'images\D78%20-%20Semaine%2008%20-%20Exemple%20Sob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data\Documents\_college\_cours\_A13\420-D78-SW%20-%20Traitement%20d'images\D78%20-%20Semaine%2008%20-%20Exemple%20Sob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Intensité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Feuil1!$B$2:$B$74</c:f>
              <c:numCache>
                <c:formatCode>General</c:formatCode>
                <c:ptCount val="73"/>
                <c:pt idx="0">
                  <c:v>101</c:v>
                </c:pt>
                <c:pt idx="1">
                  <c:v>99</c:v>
                </c:pt>
                <c:pt idx="2">
                  <c:v>101</c:v>
                </c:pt>
                <c:pt idx="3">
                  <c:v>101</c:v>
                </c:pt>
                <c:pt idx="4">
                  <c:v>99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101</c:v>
                </c:pt>
                <c:pt idx="13">
                  <c:v>101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101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220</c:v>
                </c:pt>
                <c:pt idx="24">
                  <c:v>221</c:v>
                </c:pt>
                <c:pt idx="25">
                  <c:v>220</c:v>
                </c:pt>
                <c:pt idx="26">
                  <c:v>221</c:v>
                </c:pt>
                <c:pt idx="27">
                  <c:v>221</c:v>
                </c:pt>
                <c:pt idx="28">
                  <c:v>221</c:v>
                </c:pt>
                <c:pt idx="29">
                  <c:v>220</c:v>
                </c:pt>
                <c:pt idx="30">
                  <c:v>218</c:v>
                </c:pt>
                <c:pt idx="31">
                  <c:v>218</c:v>
                </c:pt>
                <c:pt idx="32">
                  <c:v>218</c:v>
                </c:pt>
                <c:pt idx="33">
                  <c:v>221</c:v>
                </c:pt>
                <c:pt idx="34">
                  <c:v>218</c:v>
                </c:pt>
                <c:pt idx="35">
                  <c:v>219</c:v>
                </c:pt>
                <c:pt idx="36">
                  <c:v>220</c:v>
                </c:pt>
                <c:pt idx="37">
                  <c:v>218</c:v>
                </c:pt>
                <c:pt idx="38">
                  <c:v>221</c:v>
                </c:pt>
                <c:pt idx="39">
                  <c:v>221</c:v>
                </c:pt>
                <c:pt idx="40">
                  <c:v>221</c:v>
                </c:pt>
                <c:pt idx="41">
                  <c:v>219</c:v>
                </c:pt>
                <c:pt idx="42">
                  <c:v>221</c:v>
                </c:pt>
                <c:pt idx="43">
                  <c:v>219</c:v>
                </c:pt>
                <c:pt idx="44">
                  <c:v>221</c:v>
                </c:pt>
                <c:pt idx="45">
                  <c:v>180</c:v>
                </c:pt>
                <c:pt idx="46">
                  <c:v>160</c:v>
                </c:pt>
                <c:pt idx="47">
                  <c:v>140</c:v>
                </c:pt>
                <c:pt idx="48">
                  <c:v>120</c:v>
                </c:pt>
                <c:pt idx="49">
                  <c:v>111</c:v>
                </c:pt>
                <c:pt idx="50">
                  <c:v>110</c:v>
                </c:pt>
                <c:pt idx="51">
                  <c:v>109</c:v>
                </c:pt>
                <c:pt idx="52">
                  <c:v>111</c:v>
                </c:pt>
                <c:pt idx="53">
                  <c:v>110</c:v>
                </c:pt>
                <c:pt idx="54">
                  <c:v>111</c:v>
                </c:pt>
                <c:pt idx="55">
                  <c:v>109</c:v>
                </c:pt>
                <c:pt idx="56">
                  <c:v>111</c:v>
                </c:pt>
                <c:pt idx="57">
                  <c:v>110</c:v>
                </c:pt>
                <c:pt idx="58">
                  <c:v>109</c:v>
                </c:pt>
                <c:pt idx="59">
                  <c:v>110</c:v>
                </c:pt>
                <c:pt idx="60">
                  <c:v>110</c:v>
                </c:pt>
                <c:pt idx="61">
                  <c:v>111</c:v>
                </c:pt>
                <c:pt idx="62">
                  <c:v>111</c:v>
                </c:pt>
                <c:pt idx="63">
                  <c:v>109</c:v>
                </c:pt>
                <c:pt idx="64">
                  <c:v>111</c:v>
                </c:pt>
                <c:pt idx="65">
                  <c:v>109</c:v>
                </c:pt>
                <c:pt idx="66">
                  <c:v>110</c:v>
                </c:pt>
                <c:pt idx="67">
                  <c:v>110</c:v>
                </c:pt>
                <c:pt idx="68">
                  <c:v>110</c:v>
                </c:pt>
                <c:pt idx="69">
                  <c:v>111</c:v>
                </c:pt>
                <c:pt idx="70">
                  <c:v>109</c:v>
                </c:pt>
                <c:pt idx="7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CC-40FA-94A1-B7E36DD4F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0447536"/>
        <c:axId val="2102324752"/>
      </c:lineChart>
      <c:catAx>
        <c:axId val="2110447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232475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102324752"/>
        <c:scaling>
          <c:orientation val="minMax"/>
          <c:max val="255"/>
          <c:min val="-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044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Intensité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Feuil1!$B$2:$B$74</c:f>
              <c:numCache>
                <c:formatCode>General</c:formatCode>
                <c:ptCount val="73"/>
                <c:pt idx="0">
                  <c:v>101</c:v>
                </c:pt>
                <c:pt idx="1">
                  <c:v>99</c:v>
                </c:pt>
                <c:pt idx="2">
                  <c:v>101</c:v>
                </c:pt>
                <c:pt idx="3">
                  <c:v>101</c:v>
                </c:pt>
                <c:pt idx="4">
                  <c:v>99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101</c:v>
                </c:pt>
                <c:pt idx="13">
                  <c:v>101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101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220</c:v>
                </c:pt>
                <c:pt idx="24">
                  <c:v>221</c:v>
                </c:pt>
                <c:pt idx="25">
                  <c:v>220</c:v>
                </c:pt>
                <c:pt idx="26">
                  <c:v>221</c:v>
                </c:pt>
                <c:pt idx="27">
                  <c:v>221</c:v>
                </c:pt>
                <c:pt idx="28">
                  <c:v>221</c:v>
                </c:pt>
                <c:pt idx="29">
                  <c:v>220</c:v>
                </c:pt>
                <c:pt idx="30">
                  <c:v>218</c:v>
                </c:pt>
                <c:pt idx="31">
                  <c:v>218</c:v>
                </c:pt>
                <c:pt idx="32">
                  <c:v>218</c:v>
                </c:pt>
                <c:pt idx="33">
                  <c:v>221</c:v>
                </c:pt>
                <c:pt idx="34">
                  <c:v>218</c:v>
                </c:pt>
                <c:pt idx="35">
                  <c:v>219</c:v>
                </c:pt>
                <c:pt idx="36">
                  <c:v>220</c:v>
                </c:pt>
                <c:pt idx="37">
                  <c:v>218</c:v>
                </c:pt>
                <c:pt idx="38">
                  <c:v>221</c:v>
                </c:pt>
                <c:pt idx="39">
                  <c:v>221</c:v>
                </c:pt>
                <c:pt idx="40">
                  <c:v>221</c:v>
                </c:pt>
                <c:pt idx="41">
                  <c:v>219</c:v>
                </c:pt>
                <c:pt idx="42">
                  <c:v>221</c:v>
                </c:pt>
                <c:pt idx="43">
                  <c:v>219</c:v>
                </c:pt>
                <c:pt idx="44">
                  <c:v>221</c:v>
                </c:pt>
                <c:pt idx="45">
                  <c:v>180</c:v>
                </c:pt>
                <c:pt idx="46">
                  <c:v>160</c:v>
                </c:pt>
                <c:pt idx="47">
                  <c:v>140</c:v>
                </c:pt>
                <c:pt idx="48">
                  <c:v>120</c:v>
                </c:pt>
                <c:pt idx="49">
                  <c:v>111</c:v>
                </c:pt>
                <c:pt idx="50">
                  <c:v>110</c:v>
                </c:pt>
                <c:pt idx="51">
                  <c:v>109</c:v>
                </c:pt>
                <c:pt idx="52">
                  <c:v>111</c:v>
                </c:pt>
                <c:pt idx="53">
                  <c:v>110</c:v>
                </c:pt>
                <c:pt idx="54">
                  <c:v>111</c:v>
                </c:pt>
                <c:pt idx="55">
                  <c:v>109</c:v>
                </c:pt>
                <c:pt idx="56">
                  <c:v>111</c:v>
                </c:pt>
                <c:pt idx="57">
                  <c:v>110</c:v>
                </c:pt>
                <c:pt idx="58">
                  <c:v>109</c:v>
                </c:pt>
                <c:pt idx="59">
                  <c:v>110</c:v>
                </c:pt>
                <c:pt idx="60">
                  <c:v>110</c:v>
                </c:pt>
                <c:pt idx="61">
                  <c:v>111</c:v>
                </c:pt>
                <c:pt idx="62">
                  <c:v>111</c:v>
                </c:pt>
                <c:pt idx="63">
                  <c:v>109</c:v>
                </c:pt>
                <c:pt idx="64">
                  <c:v>111</c:v>
                </c:pt>
                <c:pt idx="65">
                  <c:v>109</c:v>
                </c:pt>
                <c:pt idx="66">
                  <c:v>110</c:v>
                </c:pt>
                <c:pt idx="67">
                  <c:v>110</c:v>
                </c:pt>
                <c:pt idx="68">
                  <c:v>110</c:v>
                </c:pt>
                <c:pt idx="69">
                  <c:v>111</c:v>
                </c:pt>
                <c:pt idx="70">
                  <c:v>109</c:v>
                </c:pt>
                <c:pt idx="7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0-4E7D-80E3-A7D8127129F7}"/>
            </c:ext>
          </c:extLst>
        </c:ser>
        <c:ser>
          <c:idx val="3"/>
          <c:order val="1"/>
          <c:tx>
            <c:strRef>
              <c:f>Feuil1!$C$1</c:f>
              <c:strCache>
                <c:ptCount val="1"/>
                <c:pt idx="0">
                  <c:v>Lissage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Feuil1!$C$3:$C$72</c:f>
              <c:numCache>
                <c:formatCode>General</c:formatCode>
                <c:ptCount val="70"/>
                <c:pt idx="0">
                  <c:v>100.3333333333333</c:v>
                </c:pt>
                <c:pt idx="1">
                  <c:v>100.3333333333333</c:v>
                </c:pt>
                <c:pt idx="2">
                  <c:v>100.3333333333333</c:v>
                </c:pt>
                <c:pt idx="3">
                  <c:v>99.666666666666671</c:v>
                </c:pt>
                <c:pt idx="4">
                  <c:v>99.3333333333333</c:v>
                </c:pt>
                <c:pt idx="5">
                  <c:v>100</c:v>
                </c:pt>
                <c:pt idx="6">
                  <c:v>100.3333333333333</c:v>
                </c:pt>
                <c:pt idx="7">
                  <c:v>100.3333333333333</c:v>
                </c:pt>
                <c:pt idx="8">
                  <c:v>100</c:v>
                </c:pt>
                <c:pt idx="9">
                  <c:v>100</c:v>
                </c:pt>
                <c:pt idx="10">
                  <c:v>100.3333333333333</c:v>
                </c:pt>
                <c:pt idx="11">
                  <c:v>100.6666666666667</c:v>
                </c:pt>
                <c:pt idx="12">
                  <c:v>100.6666666666667</c:v>
                </c:pt>
                <c:pt idx="13">
                  <c:v>100.3333333333333</c:v>
                </c:pt>
                <c:pt idx="14">
                  <c:v>100</c:v>
                </c:pt>
                <c:pt idx="15">
                  <c:v>100.3333333333333</c:v>
                </c:pt>
                <c:pt idx="16">
                  <c:v>100.3333333333333</c:v>
                </c:pt>
                <c:pt idx="17">
                  <c:v>107</c:v>
                </c:pt>
                <c:pt idx="18">
                  <c:v>123.3333333333333</c:v>
                </c:pt>
                <c:pt idx="19">
                  <c:v>143.3333333333334</c:v>
                </c:pt>
                <c:pt idx="20">
                  <c:v>160</c:v>
                </c:pt>
                <c:pt idx="21">
                  <c:v>183.3333333333334</c:v>
                </c:pt>
                <c:pt idx="22">
                  <c:v>203.6666666666666</c:v>
                </c:pt>
                <c:pt idx="23">
                  <c:v>220.3333333333334</c:v>
                </c:pt>
                <c:pt idx="24">
                  <c:v>220.6666666666666</c:v>
                </c:pt>
                <c:pt idx="25">
                  <c:v>220.6666666666666</c:v>
                </c:pt>
                <c:pt idx="26">
                  <c:v>221</c:v>
                </c:pt>
                <c:pt idx="27">
                  <c:v>220.6666666666666</c:v>
                </c:pt>
                <c:pt idx="28">
                  <c:v>219.6666666666666</c:v>
                </c:pt>
                <c:pt idx="29">
                  <c:v>218.6666666666666</c:v>
                </c:pt>
                <c:pt idx="30">
                  <c:v>218</c:v>
                </c:pt>
                <c:pt idx="31">
                  <c:v>219</c:v>
                </c:pt>
                <c:pt idx="32">
                  <c:v>219</c:v>
                </c:pt>
                <c:pt idx="33">
                  <c:v>219.3333333333334</c:v>
                </c:pt>
                <c:pt idx="34">
                  <c:v>219</c:v>
                </c:pt>
                <c:pt idx="35">
                  <c:v>219</c:v>
                </c:pt>
                <c:pt idx="36">
                  <c:v>219.6666666666666</c:v>
                </c:pt>
                <c:pt idx="37">
                  <c:v>220</c:v>
                </c:pt>
                <c:pt idx="38">
                  <c:v>221</c:v>
                </c:pt>
                <c:pt idx="39">
                  <c:v>220.3333333333334</c:v>
                </c:pt>
                <c:pt idx="40">
                  <c:v>220.3333333333334</c:v>
                </c:pt>
                <c:pt idx="41">
                  <c:v>219.6666666666666</c:v>
                </c:pt>
                <c:pt idx="42">
                  <c:v>220.3333333333334</c:v>
                </c:pt>
                <c:pt idx="43">
                  <c:v>206.6666666666666</c:v>
                </c:pt>
                <c:pt idx="44">
                  <c:v>187</c:v>
                </c:pt>
                <c:pt idx="45">
                  <c:v>160</c:v>
                </c:pt>
                <c:pt idx="46">
                  <c:v>140</c:v>
                </c:pt>
                <c:pt idx="47">
                  <c:v>123.6666666666667</c:v>
                </c:pt>
                <c:pt idx="48">
                  <c:v>113.6666666666667</c:v>
                </c:pt>
                <c:pt idx="49">
                  <c:v>110</c:v>
                </c:pt>
                <c:pt idx="50">
                  <c:v>110</c:v>
                </c:pt>
                <c:pt idx="51">
                  <c:v>110</c:v>
                </c:pt>
                <c:pt idx="52">
                  <c:v>110.6666666666667</c:v>
                </c:pt>
                <c:pt idx="53">
                  <c:v>110</c:v>
                </c:pt>
                <c:pt idx="54">
                  <c:v>110.3333333333333</c:v>
                </c:pt>
                <c:pt idx="55">
                  <c:v>110</c:v>
                </c:pt>
                <c:pt idx="56">
                  <c:v>110</c:v>
                </c:pt>
                <c:pt idx="57">
                  <c:v>109.6666666666667</c:v>
                </c:pt>
                <c:pt idx="58">
                  <c:v>109.6666666666667</c:v>
                </c:pt>
                <c:pt idx="59">
                  <c:v>110.3333333333333</c:v>
                </c:pt>
                <c:pt idx="60">
                  <c:v>110.6666666666667</c:v>
                </c:pt>
                <c:pt idx="61">
                  <c:v>110.3333333333333</c:v>
                </c:pt>
                <c:pt idx="62">
                  <c:v>110.3333333333333</c:v>
                </c:pt>
                <c:pt idx="63">
                  <c:v>109.6666666666667</c:v>
                </c:pt>
                <c:pt idx="64">
                  <c:v>110</c:v>
                </c:pt>
                <c:pt idx="65">
                  <c:v>109.6666666666667</c:v>
                </c:pt>
                <c:pt idx="66">
                  <c:v>110</c:v>
                </c:pt>
                <c:pt idx="67">
                  <c:v>110.3333333333333</c:v>
                </c:pt>
                <c:pt idx="68">
                  <c:v>110</c:v>
                </c:pt>
                <c:pt idx="69">
                  <c:v>110.3333333333333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E0-4E7D-80E3-A7D812712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6019296"/>
        <c:axId val="2105550368"/>
      </c:lineChart>
      <c:catAx>
        <c:axId val="2106019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555036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105550368"/>
        <c:scaling>
          <c:orientation val="minMax"/>
          <c:max val="255"/>
          <c:min val="-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601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Intensité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Feuil1!$B$2:$B$74</c:f>
              <c:numCache>
                <c:formatCode>General</c:formatCode>
                <c:ptCount val="73"/>
                <c:pt idx="0">
                  <c:v>101</c:v>
                </c:pt>
                <c:pt idx="1">
                  <c:v>99</c:v>
                </c:pt>
                <c:pt idx="2">
                  <c:v>101</c:v>
                </c:pt>
                <c:pt idx="3">
                  <c:v>101</c:v>
                </c:pt>
                <c:pt idx="4">
                  <c:v>99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101</c:v>
                </c:pt>
                <c:pt idx="13">
                  <c:v>101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101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220</c:v>
                </c:pt>
                <c:pt idx="24">
                  <c:v>221</c:v>
                </c:pt>
                <c:pt idx="25">
                  <c:v>220</c:v>
                </c:pt>
                <c:pt idx="26">
                  <c:v>221</c:v>
                </c:pt>
                <c:pt idx="27">
                  <c:v>221</c:v>
                </c:pt>
                <c:pt idx="28">
                  <c:v>221</c:v>
                </c:pt>
                <c:pt idx="29">
                  <c:v>220</c:v>
                </c:pt>
                <c:pt idx="30">
                  <c:v>218</c:v>
                </c:pt>
                <c:pt idx="31">
                  <c:v>218</c:v>
                </c:pt>
                <c:pt idx="32">
                  <c:v>218</c:v>
                </c:pt>
                <c:pt idx="33">
                  <c:v>221</c:v>
                </c:pt>
                <c:pt idx="34">
                  <c:v>218</c:v>
                </c:pt>
                <c:pt idx="35">
                  <c:v>219</c:v>
                </c:pt>
                <c:pt idx="36">
                  <c:v>220</c:v>
                </c:pt>
                <c:pt idx="37">
                  <c:v>218</c:v>
                </c:pt>
                <c:pt idx="38">
                  <c:v>221</c:v>
                </c:pt>
                <c:pt idx="39">
                  <c:v>221</c:v>
                </c:pt>
                <c:pt idx="40">
                  <c:v>221</c:v>
                </c:pt>
                <c:pt idx="41">
                  <c:v>219</c:v>
                </c:pt>
                <c:pt idx="42">
                  <c:v>221</c:v>
                </c:pt>
                <c:pt idx="43">
                  <c:v>219</c:v>
                </c:pt>
                <c:pt idx="44">
                  <c:v>221</c:v>
                </c:pt>
                <c:pt idx="45">
                  <c:v>180</c:v>
                </c:pt>
                <c:pt idx="46">
                  <c:v>160</c:v>
                </c:pt>
                <c:pt idx="47">
                  <c:v>140</c:v>
                </c:pt>
                <c:pt idx="48">
                  <c:v>120</c:v>
                </c:pt>
                <c:pt idx="49">
                  <c:v>111</c:v>
                </c:pt>
                <c:pt idx="50">
                  <c:v>110</c:v>
                </c:pt>
                <c:pt idx="51">
                  <c:v>109</c:v>
                </c:pt>
                <c:pt idx="52">
                  <c:v>111</c:v>
                </c:pt>
                <c:pt idx="53">
                  <c:v>110</c:v>
                </c:pt>
                <c:pt idx="54">
                  <c:v>111</c:v>
                </c:pt>
                <c:pt idx="55">
                  <c:v>109</c:v>
                </c:pt>
                <c:pt idx="56">
                  <c:v>111</c:v>
                </c:pt>
                <c:pt idx="57">
                  <c:v>110</c:v>
                </c:pt>
                <c:pt idx="58">
                  <c:v>109</c:v>
                </c:pt>
                <c:pt idx="59">
                  <c:v>110</c:v>
                </c:pt>
                <c:pt idx="60">
                  <c:v>110</c:v>
                </c:pt>
                <c:pt idx="61">
                  <c:v>111</c:v>
                </c:pt>
                <c:pt idx="62">
                  <c:v>111</c:v>
                </c:pt>
                <c:pt idx="63">
                  <c:v>109</c:v>
                </c:pt>
                <c:pt idx="64">
                  <c:v>111</c:v>
                </c:pt>
                <c:pt idx="65">
                  <c:v>109</c:v>
                </c:pt>
                <c:pt idx="66">
                  <c:v>110</c:v>
                </c:pt>
                <c:pt idx="67">
                  <c:v>110</c:v>
                </c:pt>
                <c:pt idx="68">
                  <c:v>110</c:v>
                </c:pt>
                <c:pt idx="69">
                  <c:v>111</c:v>
                </c:pt>
                <c:pt idx="70">
                  <c:v>109</c:v>
                </c:pt>
                <c:pt idx="7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F-4159-AD89-CB48380F871A}"/>
            </c:ext>
          </c:extLst>
        </c:ser>
        <c:ser>
          <c:idx val="3"/>
          <c:order val="1"/>
          <c:tx>
            <c:strRef>
              <c:f>Feuil1!$C$1</c:f>
              <c:strCache>
                <c:ptCount val="1"/>
                <c:pt idx="0">
                  <c:v>Lissage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Feuil1!$C$3:$C$72</c:f>
              <c:numCache>
                <c:formatCode>General</c:formatCode>
                <c:ptCount val="70"/>
                <c:pt idx="0">
                  <c:v>100.3333333333333</c:v>
                </c:pt>
                <c:pt idx="1">
                  <c:v>100.3333333333333</c:v>
                </c:pt>
                <c:pt idx="2">
                  <c:v>100.3333333333333</c:v>
                </c:pt>
                <c:pt idx="3">
                  <c:v>99.666666666666671</c:v>
                </c:pt>
                <c:pt idx="4">
                  <c:v>99.3333333333333</c:v>
                </c:pt>
                <c:pt idx="5">
                  <c:v>100</c:v>
                </c:pt>
                <c:pt idx="6">
                  <c:v>100.3333333333333</c:v>
                </c:pt>
                <c:pt idx="7">
                  <c:v>100.3333333333333</c:v>
                </c:pt>
                <c:pt idx="8">
                  <c:v>100</c:v>
                </c:pt>
                <c:pt idx="9">
                  <c:v>100</c:v>
                </c:pt>
                <c:pt idx="10">
                  <c:v>100.3333333333333</c:v>
                </c:pt>
                <c:pt idx="11">
                  <c:v>100.6666666666667</c:v>
                </c:pt>
                <c:pt idx="12">
                  <c:v>100.6666666666667</c:v>
                </c:pt>
                <c:pt idx="13">
                  <c:v>100.3333333333333</c:v>
                </c:pt>
                <c:pt idx="14">
                  <c:v>100</c:v>
                </c:pt>
                <c:pt idx="15">
                  <c:v>100.3333333333333</c:v>
                </c:pt>
                <c:pt idx="16">
                  <c:v>100.3333333333333</c:v>
                </c:pt>
                <c:pt idx="17">
                  <c:v>107</c:v>
                </c:pt>
                <c:pt idx="18">
                  <c:v>123.3333333333333</c:v>
                </c:pt>
                <c:pt idx="19">
                  <c:v>143.3333333333334</c:v>
                </c:pt>
                <c:pt idx="20">
                  <c:v>160</c:v>
                </c:pt>
                <c:pt idx="21">
                  <c:v>183.3333333333334</c:v>
                </c:pt>
                <c:pt idx="22">
                  <c:v>203.6666666666666</c:v>
                </c:pt>
                <c:pt idx="23">
                  <c:v>220.3333333333334</c:v>
                </c:pt>
                <c:pt idx="24">
                  <c:v>220.6666666666666</c:v>
                </c:pt>
                <c:pt idx="25">
                  <c:v>220.6666666666666</c:v>
                </c:pt>
                <c:pt idx="26">
                  <c:v>221</c:v>
                </c:pt>
                <c:pt idx="27">
                  <c:v>220.6666666666666</c:v>
                </c:pt>
                <c:pt idx="28">
                  <c:v>219.6666666666666</c:v>
                </c:pt>
                <c:pt idx="29">
                  <c:v>218.6666666666666</c:v>
                </c:pt>
                <c:pt idx="30">
                  <c:v>218</c:v>
                </c:pt>
                <c:pt idx="31">
                  <c:v>219</c:v>
                </c:pt>
                <c:pt idx="32">
                  <c:v>219</c:v>
                </c:pt>
                <c:pt idx="33">
                  <c:v>219.3333333333334</c:v>
                </c:pt>
                <c:pt idx="34">
                  <c:v>219</c:v>
                </c:pt>
                <c:pt idx="35">
                  <c:v>219</c:v>
                </c:pt>
                <c:pt idx="36">
                  <c:v>219.6666666666666</c:v>
                </c:pt>
                <c:pt idx="37">
                  <c:v>220</c:v>
                </c:pt>
                <c:pt idx="38">
                  <c:v>221</c:v>
                </c:pt>
                <c:pt idx="39">
                  <c:v>220.3333333333334</c:v>
                </c:pt>
                <c:pt idx="40">
                  <c:v>220.3333333333334</c:v>
                </c:pt>
                <c:pt idx="41">
                  <c:v>219.6666666666666</c:v>
                </c:pt>
                <c:pt idx="42">
                  <c:v>220.3333333333334</c:v>
                </c:pt>
                <c:pt idx="43">
                  <c:v>206.6666666666666</c:v>
                </c:pt>
                <c:pt idx="44">
                  <c:v>187</c:v>
                </c:pt>
                <c:pt idx="45">
                  <c:v>160</c:v>
                </c:pt>
                <c:pt idx="46">
                  <c:v>140</c:v>
                </c:pt>
                <c:pt idx="47">
                  <c:v>123.6666666666667</c:v>
                </c:pt>
                <c:pt idx="48">
                  <c:v>113.6666666666667</c:v>
                </c:pt>
                <c:pt idx="49">
                  <c:v>110</c:v>
                </c:pt>
                <c:pt idx="50">
                  <c:v>110</c:v>
                </c:pt>
                <c:pt idx="51">
                  <c:v>110</c:v>
                </c:pt>
                <c:pt idx="52">
                  <c:v>110.6666666666667</c:v>
                </c:pt>
                <c:pt idx="53">
                  <c:v>110</c:v>
                </c:pt>
                <c:pt idx="54">
                  <c:v>110.3333333333333</c:v>
                </c:pt>
                <c:pt idx="55">
                  <c:v>110</c:v>
                </c:pt>
                <c:pt idx="56">
                  <c:v>110</c:v>
                </c:pt>
                <c:pt idx="57">
                  <c:v>109.6666666666667</c:v>
                </c:pt>
                <c:pt idx="58">
                  <c:v>109.6666666666667</c:v>
                </c:pt>
                <c:pt idx="59">
                  <c:v>110.3333333333333</c:v>
                </c:pt>
                <c:pt idx="60">
                  <c:v>110.6666666666667</c:v>
                </c:pt>
                <c:pt idx="61">
                  <c:v>110.3333333333333</c:v>
                </c:pt>
                <c:pt idx="62">
                  <c:v>110.3333333333333</c:v>
                </c:pt>
                <c:pt idx="63">
                  <c:v>109.6666666666667</c:v>
                </c:pt>
                <c:pt idx="64">
                  <c:v>110</c:v>
                </c:pt>
                <c:pt idx="65">
                  <c:v>109.6666666666667</c:v>
                </c:pt>
                <c:pt idx="66">
                  <c:v>110</c:v>
                </c:pt>
                <c:pt idx="67">
                  <c:v>110.3333333333333</c:v>
                </c:pt>
                <c:pt idx="68">
                  <c:v>110</c:v>
                </c:pt>
                <c:pt idx="69">
                  <c:v>110.3333333333333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0F-4159-AD89-CB48380F871A}"/>
            </c:ext>
          </c:extLst>
        </c:ser>
        <c:ser>
          <c:idx val="0"/>
          <c:order val="2"/>
          <c:tx>
            <c:strRef>
              <c:f>Feuil1!$D$1</c:f>
              <c:strCache>
                <c:ptCount val="1"/>
                <c:pt idx="0">
                  <c:v>Pente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Feuil1!$D$3:$D$73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</c:v>
                </c:pt>
                <c:pt idx="18">
                  <c:v>16</c:v>
                </c:pt>
                <c:pt idx="19">
                  <c:v>20</c:v>
                </c:pt>
                <c:pt idx="20">
                  <c:v>17</c:v>
                </c:pt>
                <c:pt idx="21">
                  <c:v>23</c:v>
                </c:pt>
                <c:pt idx="22">
                  <c:v>20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-1</c:v>
                </c:pt>
                <c:pt idx="40">
                  <c:v>0</c:v>
                </c:pt>
                <c:pt idx="41">
                  <c:v>-1</c:v>
                </c:pt>
                <c:pt idx="42">
                  <c:v>1</c:v>
                </c:pt>
                <c:pt idx="43">
                  <c:v>-14</c:v>
                </c:pt>
                <c:pt idx="44">
                  <c:v>-20</c:v>
                </c:pt>
                <c:pt idx="45">
                  <c:v>-27</c:v>
                </c:pt>
                <c:pt idx="46">
                  <c:v>-20</c:v>
                </c:pt>
                <c:pt idx="47">
                  <c:v>-16</c:v>
                </c:pt>
                <c:pt idx="48">
                  <c:v>-10</c:v>
                </c:pt>
                <c:pt idx="49">
                  <c:v>-4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-1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0F-4159-AD89-CB48380F8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633344"/>
        <c:axId val="2105547552"/>
      </c:lineChart>
      <c:catAx>
        <c:axId val="2105633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554755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105547552"/>
        <c:scaling>
          <c:orientation val="minMax"/>
          <c:max val="2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563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Intensité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Feuil1!$B$2:$B$74</c:f>
              <c:numCache>
                <c:formatCode>General</c:formatCode>
                <c:ptCount val="73"/>
                <c:pt idx="0">
                  <c:v>101</c:v>
                </c:pt>
                <c:pt idx="1">
                  <c:v>99</c:v>
                </c:pt>
                <c:pt idx="2">
                  <c:v>101</c:v>
                </c:pt>
                <c:pt idx="3">
                  <c:v>101</c:v>
                </c:pt>
                <c:pt idx="4">
                  <c:v>99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101</c:v>
                </c:pt>
                <c:pt idx="13">
                  <c:v>101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101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220</c:v>
                </c:pt>
                <c:pt idx="24">
                  <c:v>221</c:v>
                </c:pt>
                <c:pt idx="25">
                  <c:v>220</c:v>
                </c:pt>
                <c:pt idx="26">
                  <c:v>221</c:v>
                </c:pt>
                <c:pt idx="27">
                  <c:v>221</c:v>
                </c:pt>
                <c:pt idx="28">
                  <c:v>221</c:v>
                </c:pt>
                <c:pt idx="29">
                  <c:v>220</c:v>
                </c:pt>
                <c:pt idx="30">
                  <c:v>218</c:v>
                </c:pt>
                <c:pt idx="31">
                  <c:v>218</c:v>
                </c:pt>
                <c:pt idx="32">
                  <c:v>218</c:v>
                </c:pt>
                <c:pt idx="33">
                  <c:v>221</c:v>
                </c:pt>
                <c:pt idx="34">
                  <c:v>218</c:v>
                </c:pt>
                <c:pt idx="35">
                  <c:v>219</c:v>
                </c:pt>
                <c:pt idx="36">
                  <c:v>220</c:v>
                </c:pt>
                <c:pt idx="37">
                  <c:v>218</c:v>
                </c:pt>
                <c:pt idx="38">
                  <c:v>221</c:v>
                </c:pt>
                <c:pt idx="39">
                  <c:v>221</c:v>
                </c:pt>
                <c:pt idx="40">
                  <c:v>221</c:v>
                </c:pt>
                <c:pt idx="41">
                  <c:v>219</c:v>
                </c:pt>
                <c:pt idx="42">
                  <c:v>221</c:v>
                </c:pt>
                <c:pt idx="43">
                  <c:v>219</c:v>
                </c:pt>
                <c:pt idx="44">
                  <c:v>221</c:v>
                </c:pt>
                <c:pt idx="45">
                  <c:v>180</c:v>
                </c:pt>
                <c:pt idx="46">
                  <c:v>160</c:v>
                </c:pt>
                <c:pt idx="47">
                  <c:v>140</c:v>
                </c:pt>
                <c:pt idx="48">
                  <c:v>120</c:v>
                </c:pt>
                <c:pt idx="49">
                  <c:v>111</c:v>
                </c:pt>
                <c:pt idx="50">
                  <c:v>110</c:v>
                </c:pt>
                <c:pt idx="51">
                  <c:v>109</c:v>
                </c:pt>
                <c:pt idx="52">
                  <c:v>111</c:v>
                </c:pt>
                <c:pt idx="53">
                  <c:v>110</c:v>
                </c:pt>
                <c:pt idx="54">
                  <c:v>111</c:v>
                </c:pt>
                <c:pt idx="55">
                  <c:v>109</c:v>
                </c:pt>
                <c:pt idx="56">
                  <c:v>111</c:v>
                </c:pt>
                <c:pt idx="57">
                  <c:v>110</c:v>
                </c:pt>
                <c:pt idx="58">
                  <c:v>109</c:v>
                </c:pt>
                <c:pt idx="59">
                  <c:v>110</c:v>
                </c:pt>
                <c:pt idx="60">
                  <c:v>110</c:v>
                </c:pt>
                <c:pt idx="61">
                  <c:v>111</c:v>
                </c:pt>
                <c:pt idx="62">
                  <c:v>111</c:v>
                </c:pt>
                <c:pt idx="63">
                  <c:v>109</c:v>
                </c:pt>
                <c:pt idx="64">
                  <c:v>111</c:v>
                </c:pt>
                <c:pt idx="65">
                  <c:v>109</c:v>
                </c:pt>
                <c:pt idx="66">
                  <c:v>110</c:v>
                </c:pt>
                <c:pt idx="67">
                  <c:v>110</c:v>
                </c:pt>
                <c:pt idx="68">
                  <c:v>110</c:v>
                </c:pt>
                <c:pt idx="69">
                  <c:v>111</c:v>
                </c:pt>
                <c:pt idx="70">
                  <c:v>109</c:v>
                </c:pt>
                <c:pt idx="7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6B-48ED-8C11-F6F04343FDDE}"/>
            </c:ext>
          </c:extLst>
        </c:ser>
        <c:ser>
          <c:idx val="3"/>
          <c:order val="1"/>
          <c:tx>
            <c:strRef>
              <c:f>Feuil1!$C$1</c:f>
              <c:strCache>
                <c:ptCount val="1"/>
                <c:pt idx="0">
                  <c:v>Lissage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Feuil1!$C$3:$C$72</c:f>
              <c:numCache>
                <c:formatCode>General</c:formatCode>
                <c:ptCount val="70"/>
                <c:pt idx="0">
                  <c:v>100.3333333333333</c:v>
                </c:pt>
                <c:pt idx="1">
                  <c:v>100.3333333333333</c:v>
                </c:pt>
                <c:pt idx="2">
                  <c:v>100.3333333333333</c:v>
                </c:pt>
                <c:pt idx="3">
                  <c:v>99.666666666666671</c:v>
                </c:pt>
                <c:pt idx="4">
                  <c:v>99.3333333333333</c:v>
                </c:pt>
                <c:pt idx="5">
                  <c:v>100</c:v>
                </c:pt>
                <c:pt idx="6">
                  <c:v>100.3333333333333</c:v>
                </c:pt>
                <c:pt idx="7">
                  <c:v>100.3333333333333</c:v>
                </c:pt>
                <c:pt idx="8">
                  <c:v>100</c:v>
                </c:pt>
                <c:pt idx="9">
                  <c:v>100</c:v>
                </c:pt>
                <c:pt idx="10">
                  <c:v>100.3333333333333</c:v>
                </c:pt>
                <c:pt idx="11">
                  <c:v>100.6666666666667</c:v>
                </c:pt>
                <c:pt idx="12">
                  <c:v>100.6666666666667</c:v>
                </c:pt>
                <c:pt idx="13">
                  <c:v>100.3333333333333</c:v>
                </c:pt>
                <c:pt idx="14">
                  <c:v>100</c:v>
                </c:pt>
                <c:pt idx="15">
                  <c:v>100.3333333333333</c:v>
                </c:pt>
                <c:pt idx="16">
                  <c:v>100.3333333333333</c:v>
                </c:pt>
                <c:pt idx="17">
                  <c:v>107</c:v>
                </c:pt>
                <c:pt idx="18">
                  <c:v>123.3333333333333</c:v>
                </c:pt>
                <c:pt idx="19">
                  <c:v>143.3333333333334</c:v>
                </c:pt>
                <c:pt idx="20">
                  <c:v>160</c:v>
                </c:pt>
                <c:pt idx="21">
                  <c:v>183.3333333333334</c:v>
                </c:pt>
                <c:pt idx="22">
                  <c:v>203.6666666666666</c:v>
                </c:pt>
                <c:pt idx="23">
                  <c:v>220.3333333333334</c:v>
                </c:pt>
                <c:pt idx="24">
                  <c:v>220.6666666666666</c:v>
                </c:pt>
                <c:pt idx="25">
                  <c:v>220.6666666666666</c:v>
                </c:pt>
                <c:pt idx="26">
                  <c:v>221</c:v>
                </c:pt>
                <c:pt idx="27">
                  <c:v>220.6666666666666</c:v>
                </c:pt>
                <c:pt idx="28">
                  <c:v>219.6666666666666</c:v>
                </c:pt>
                <c:pt idx="29">
                  <c:v>218.6666666666666</c:v>
                </c:pt>
                <c:pt idx="30">
                  <c:v>218</c:v>
                </c:pt>
                <c:pt idx="31">
                  <c:v>219</c:v>
                </c:pt>
                <c:pt idx="32">
                  <c:v>219</c:v>
                </c:pt>
                <c:pt idx="33">
                  <c:v>219.3333333333334</c:v>
                </c:pt>
                <c:pt idx="34">
                  <c:v>219</c:v>
                </c:pt>
                <c:pt idx="35">
                  <c:v>219</c:v>
                </c:pt>
                <c:pt idx="36">
                  <c:v>219.6666666666666</c:v>
                </c:pt>
                <c:pt idx="37">
                  <c:v>220</c:v>
                </c:pt>
                <c:pt idx="38">
                  <c:v>221</c:v>
                </c:pt>
                <c:pt idx="39">
                  <c:v>220.3333333333334</c:v>
                </c:pt>
                <c:pt idx="40">
                  <c:v>220.3333333333334</c:v>
                </c:pt>
                <c:pt idx="41">
                  <c:v>219.6666666666666</c:v>
                </c:pt>
                <c:pt idx="42">
                  <c:v>220.3333333333334</c:v>
                </c:pt>
                <c:pt idx="43">
                  <c:v>206.6666666666666</c:v>
                </c:pt>
                <c:pt idx="44">
                  <c:v>187</c:v>
                </c:pt>
                <c:pt idx="45">
                  <c:v>160</c:v>
                </c:pt>
                <c:pt idx="46">
                  <c:v>140</c:v>
                </c:pt>
                <c:pt idx="47">
                  <c:v>123.6666666666667</c:v>
                </c:pt>
                <c:pt idx="48">
                  <c:v>113.6666666666667</c:v>
                </c:pt>
                <c:pt idx="49">
                  <c:v>110</c:v>
                </c:pt>
                <c:pt idx="50">
                  <c:v>110</c:v>
                </c:pt>
                <c:pt idx="51">
                  <c:v>110</c:v>
                </c:pt>
                <c:pt idx="52">
                  <c:v>110.6666666666667</c:v>
                </c:pt>
                <c:pt idx="53">
                  <c:v>110</c:v>
                </c:pt>
                <c:pt idx="54">
                  <c:v>110.3333333333333</c:v>
                </c:pt>
                <c:pt idx="55">
                  <c:v>110</c:v>
                </c:pt>
                <c:pt idx="56">
                  <c:v>110</c:v>
                </c:pt>
                <c:pt idx="57">
                  <c:v>109.6666666666667</c:v>
                </c:pt>
                <c:pt idx="58">
                  <c:v>109.6666666666667</c:v>
                </c:pt>
                <c:pt idx="59">
                  <c:v>110.3333333333333</c:v>
                </c:pt>
                <c:pt idx="60">
                  <c:v>110.6666666666667</c:v>
                </c:pt>
                <c:pt idx="61">
                  <c:v>110.3333333333333</c:v>
                </c:pt>
                <c:pt idx="62">
                  <c:v>110.3333333333333</c:v>
                </c:pt>
                <c:pt idx="63">
                  <c:v>109.6666666666667</c:v>
                </c:pt>
                <c:pt idx="64">
                  <c:v>110</c:v>
                </c:pt>
                <c:pt idx="65">
                  <c:v>109.6666666666667</c:v>
                </c:pt>
                <c:pt idx="66">
                  <c:v>110</c:v>
                </c:pt>
                <c:pt idx="67">
                  <c:v>110.3333333333333</c:v>
                </c:pt>
                <c:pt idx="68">
                  <c:v>110</c:v>
                </c:pt>
                <c:pt idx="69">
                  <c:v>110.3333333333333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6B-48ED-8C11-F6F04343FDDE}"/>
            </c:ext>
          </c:extLst>
        </c:ser>
        <c:ser>
          <c:idx val="0"/>
          <c:order val="2"/>
          <c:tx>
            <c:strRef>
              <c:f>Feuil1!$D$1</c:f>
              <c:strCache>
                <c:ptCount val="1"/>
                <c:pt idx="0">
                  <c:v>Pente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Feuil1!$D$3:$D$73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</c:v>
                </c:pt>
                <c:pt idx="18">
                  <c:v>16</c:v>
                </c:pt>
                <c:pt idx="19">
                  <c:v>20</c:v>
                </c:pt>
                <c:pt idx="20">
                  <c:v>17</c:v>
                </c:pt>
                <c:pt idx="21">
                  <c:v>23</c:v>
                </c:pt>
                <c:pt idx="22">
                  <c:v>20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-1</c:v>
                </c:pt>
                <c:pt idx="40">
                  <c:v>0</c:v>
                </c:pt>
                <c:pt idx="41">
                  <c:v>-1</c:v>
                </c:pt>
                <c:pt idx="42">
                  <c:v>1</c:v>
                </c:pt>
                <c:pt idx="43">
                  <c:v>-14</c:v>
                </c:pt>
                <c:pt idx="44">
                  <c:v>-20</c:v>
                </c:pt>
                <c:pt idx="45">
                  <c:v>-27</c:v>
                </c:pt>
                <c:pt idx="46">
                  <c:v>-20</c:v>
                </c:pt>
                <c:pt idx="47">
                  <c:v>-16</c:v>
                </c:pt>
                <c:pt idx="48">
                  <c:v>-10</c:v>
                </c:pt>
                <c:pt idx="49">
                  <c:v>-4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-1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6B-48ED-8C11-F6F04343FDDE}"/>
            </c:ext>
          </c:extLst>
        </c:ser>
        <c:ser>
          <c:idx val="2"/>
          <c:order val="3"/>
          <c:tx>
            <c:strRef>
              <c:f>Feuil1!$E$1</c:f>
              <c:strCache>
                <c:ptCount val="1"/>
                <c:pt idx="0">
                  <c:v>Pente absolue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Feuil1!$E$3:$E$73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</c:v>
                </c:pt>
                <c:pt idx="18">
                  <c:v>16</c:v>
                </c:pt>
                <c:pt idx="19">
                  <c:v>20</c:v>
                </c:pt>
                <c:pt idx="20">
                  <c:v>17</c:v>
                </c:pt>
                <c:pt idx="21">
                  <c:v>23</c:v>
                </c:pt>
                <c:pt idx="22">
                  <c:v>20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14</c:v>
                </c:pt>
                <c:pt idx="44">
                  <c:v>20</c:v>
                </c:pt>
                <c:pt idx="45">
                  <c:v>27</c:v>
                </c:pt>
                <c:pt idx="46">
                  <c:v>20</c:v>
                </c:pt>
                <c:pt idx="47">
                  <c:v>16</c:v>
                </c:pt>
                <c:pt idx="48">
                  <c:v>10</c:v>
                </c:pt>
                <c:pt idx="49">
                  <c:v>4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6B-48ED-8C11-F6F04343F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976304"/>
        <c:axId val="2113177536"/>
      </c:lineChart>
      <c:catAx>
        <c:axId val="2070976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317753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113177536"/>
        <c:scaling>
          <c:orientation val="minMax"/>
          <c:max val="2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097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Intensité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Feuil1!$B$2:$B$74</c:f>
              <c:numCache>
                <c:formatCode>General</c:formatCode>
                <c:ptCount val="73"/>
                <c:pt idx="0">
                  <c:v>101</c:v>
                </c:pt>
                <c:pt idx="1">
                  <c:v>99</c:v>
                </c:pt>
                <c:pt idx="2">
                  <c:v>101</c:v>
                </c:pt>
                <c:pt idx="3">
                  <c:v>101</c:v>
                </c:pt>
                <c:pt idx="4">
                  <c:v>99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101</c:v>
                </c:pt>
                <c:pt idx="13">
                  <c:v>101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101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220</c:v>
                </c:pt>
                <c:pt idx="24">
                  <c:v>221</c:v>
                </c:pt>
                <c:pt idx="25">
                  <c:v>220</c:v>
                </c:pt>
                <c:pt idx="26">
                  <c:v>221</c:v>
                </c:pt>
                <c:pt idx="27">
                  <c:v>221</c:v>
                </c:pt>
                <c:pt idx="28">
                  <c:v>221</c:v>
                </c:pt>
                <c:pt idx="29">
                  <c:v>220</c:v>
                </c:pt>
                <c:pt idx="30">
                  <c:v>218</c:v>
                </c:pt>
                <c:pt idx="31">
                  <c:v>218</c:v>
                </c:pt>
                <c:pt idx="32">
                  <c:v>218</c:v>
                </c:pt>
                <c:pt idx="33">
                  <c:v>221</c:v>
                </c:pt>
                <c:pt idx="34">
                  <c:v>218</c:v>
                </c:pt>
                <c:pt idx="35">
                  <c:v>219</c:v>
                </c:pt>
                <c:pt idx="36">
                  <c:v>220</c:v>
                </c:pt>
                <c:pt idx="37">
                  <c:v>218</c:v>
                </c:pt>
                <c:pt idx="38">
                  <c:v>221</c:v>
                </c:pt>
                <c:pt idx="39">
                  <c:v>221</c:v>
                </c:pt>
                <c:pt idx="40">
                  <c:v>221</c:v>
                </c:pt>
                <c:pt idx="41">
                  <c:v>219</c:v>
                </c:pt>
                <c:pt idx="42">
                  <c:v>221</c:v>
                </c:pt>
                <c:pt idx="43">
                  <c:v>219</c:v>
                </c:pt>
                <c:pt idx="44">
                  <c:v>221</c:v>
                </c:pt>
                <c:pt idx="45">
                  <c:v>180</c:v>
                </c:pt>
                <c:pt idx="46">
                  <c:v>160</c:v>
                </c:pt>
                <c:pt idx="47">
                  <c:v>140</c:v>
                </c:pt>
                <c:pt idx="48">
                  <c:v>120</c:v>
                </c:pt>
                <c:pt idx="49">
                  <c:v>111</c:v>
                </c:pt>
                <c:pt idx="50">
                  <c:v>110</c:v>
                </c:pt>
                <c:pt idx="51">
                  <c:v>109</c:v>
                </c:pt>
                <c:pt idx="52">
                  <c:v>111</c:v>
                </c:pt>
                <c:pt idx="53">
                  <c:v>110</c:v>
                </c:pt>
                <c:pt idx="54">
                  <c:v>111</c:v>
                </c:pt>
                <c:pt idx="55">
                  <c:v>109</c:v>
                </c:pt>
                <c:pt idx="56">
                  <c:v>111</c:v>
                </c:pt>
                <c:pt idx="57">
                  <c:v>110</c:v>
                </c:pt>
                <c:pt idx="58">
                  <c:v>109</c:v>
                </c:pt>
                <c:pt idx="59">
                  <c:v>110</c:v>
                </c:pt>
                <c:pt idx="60">
                  <c:v>110</c:v>
                </c:pt>
                <c:pt idx="61">
                  <c:v>111</c:v>
                </c:pt>
                <c:pt idx="62">
                  <c:v>111</c:v>
                </c:pt>
                <c:pt idx="63">
                  <c:v>109</c:v>
                </c:pt>
                <c:pt idx="64">
                  <c:v>111</c:v>
                </c:pt>
                <c:pt idx="65">
                  <c:v>109</c:v>
                </c:pt>
                <c:pt idx="66">
                  <c:v>110</c:v>
                </c:pt>
                <c:pt idx="67">
                  <c:v>110</c:v>
                </c:pt>
                <c:pt idx="68">
                  <c:v>110</c:v>
                </c:pt>
                <c:pt idx="69">
                  <c:v>111</c:v>
                </c:pt>
                <c:pt idx="70">
                  <c:v>109</c:v>
                </c:pt>
                <c:pt idx="7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1F-4970-B57E-4FA9339F0ED2}"/>
            </c:ext>
          </c:extLst>
        </c:ser>
        <c:ser>
          <c:idx val="3"/>
          <c:order val="1"/>
          <c:tx>
            <c:strRef>
              <c:f>Feuil1!$C$1</c:f>
              <c:strCache>
                <c:ptCount val="1"/>
                <c:pt idx="0">
                  <c:v>Lissage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Feuil1!$C$3:$C$72</c:f>
              <c:numCache>
                <c:formatCode>General</c:formatCode>
                <c:ptCount val="70"/>
                <c:pt idx="0">
                  <c:v>100.3333333333333</c:v>
                </c:pt>
                <c:pt idx="1">
                  <c:v>100.3333333333333</c:v>
                </c:pt>
                <c:pt idx="2">
                  <c:v>100.3333333333333</c:v>
                </c:pt>
                <c:pt idx="3">
                  <c:v>99.666666666666671</c:v>
                </c:pt>
                <c:pt idx="4">
                  <c:v>99.3333333333333</c:v>
                </c:pt>
                <c:pt idx="5">
                  <c:v>100</c:v>
                </c:pt>
                <c:pt idx="6">
                  <c:v>100.3333333333333</c:v>
                </c:pt>
                <c:pt idx="7">
                  <c:v>100.3333333333333</c:v>
                </c:pt>
                <c:pt idx="8">
                  <c:v>100</c:v>
                </c:pt>
                <c:pt idx="9">
                  <c:v>100</c:v>
                </c:pt>
                <c:pt idx="10">
                  <c:v>100.3333333333333</c:v>
                </c:pt>
                <c:pt idx="11">
                  <c:v>100.6666666666667</c:v>
                </c:pt>
                <c:pt idx="12">
                  <c:v>100.6666666666667</c:v>
                </c:pt>
                <c:pt idx="13">
                  <c:v>100.3333333333333</c:v>
                </c:pt>
                <c:pt idx="14">
                  <c:v>100</c:v>
                </c:pt>
                <c:pt idx="15">
                  <c:v>100.3333333333333</c:v>
                </c:pt>
                <c:pt idx="16">
                  <c:v>100.3333333333333</c:v>
                </c:pt>
                <c:pt idx="17">
                  <c:v>107</c:v>
                </c:pt>
                <c:pt idx="18">
                  <c:v>123.3333333333333</c:v>
                </c:pt>
                <c:pt idx="19">
                  <c:v>143.3333333333334</c:v>
                </c:pt>
                <c:pt idx="20">
                  <c:v>160</c:v>
                </c:pt>
                <c:pt idx="21">
                  <c:v>183.3333333333334</c:v>
                </c:pt>
                <c:pt idx="22">
                  <c:v>203.6666666666666</c:v>
                </c:pt>
                <c:pt idx="23">
                  <c:v>220.3333333333334</c:v>
                </c:pt>
                <c:pt idx="24">
                  <c:v>220.6666666666666</c:v>
                </c:pt>
                <c:pt idx="25">
                  <c:v>220.6666666666666</c:v>
                </c:pt>
                <c:pt idx="26">
                  <c:v>221</c:v>
                </c:pt>
                <c:pt idx="27">
                  <c:v>220.6666666666666</c:v>
                </c:pt>
                <c:pt idx="28">
                  <c:v>219.6666666666666</c:v>
                </c:pt>
                <c:pt idx="29">
                  <c:v>218.6666666666666</c:v>
                </c:pt>
                <c:pt idx="30">
                  <c:v>218</c:v>
                </c:pt>
                <c:pt idx="31">
                  <c:v>219</c:v>
                </c:pt>
                <c:pt idx="32">
                  <c:v>219</c:v>
                </c:pt>
                <c:pt idx="33">
                  <c:v>219.3333333333334</c:v>
                </c:pt>
                <c:pt idx="34">
                  <c:v>219</c:v>
                </c:pt>
                <c:pt idx="35">
                  <c:v>219</c:v>
                </c:pt>
                <c:pt idx="36">
                  <c:v>219.6666666666666</c:v>
                </c:pt>
                <c:pt idx="37">
                  <c:v>220</c:v>
                </c:pt>
                <c:pt idx="38">
                  <c:v>221</c:v>
                </c:pt>
                <c:pt idx="39">
                  <c:v>220.3333333333334</c:v>
                </c:pt>
                <c:pt idx="40">
                  <c:v>220.3333333333334</c:v>
                </c:pt>
                <c:pt idx="41">
                  <c:v>219.6666666666666</c:v>
                </c:pt>
                <c:pt idx="42">
                  <c:v>220.3333333333334</c:v>
                </c:pt>
                <c:pt idx="43">
                  <c:v>206.6666666666666</c:v>
                </c:pt>
                <c:pt idx="44">
                  <c:v>187</c:v>
                </c:pt>
                <c:pt idx="45">
                  <c:v>160</c:v>
                </c:pt>
                <c:pt idx="46">
                  <c:v>140</c:v>
                </c:pt>
                <c:pt idx="47">
                  <c:v>123.6666666666667</c:v>
                </c:pt>
                <c:pt idx="48">
                  <c:v>113.6666666666667</c:v>
                </c:pt>
                <c:pt idx="49">
                  <c:v>110</c:v>
                </c:pt>
                <c:pt idx="50">
                  <c:v>110</c:v>
                </c:pt>
                <c:pt idx="51">
                  <c:v>110</c:v>
                </c:pt>
                <c:pt idx="52">
                  <c:v>110.6666666666667</c:v>
                </c:pt>
                <c:pt idx="53">
                  <c:v>110</c:v>
                </c:pt>
                <c:pt idx="54">
                  <c:v>110.3333333333333</c:v>
                </c:pt>
                <c:pt idx="55">
                  <c:v>110</c:v>
                </c:pt>
                <c:pt idx="56">
                  <c:v>110</c:v>
                </c:pt>
                <c:pt idx="57">
                  <c:v>109.6666666666667</c:v>
                </c:pt>
                <c:pt idx="58">
                  <c:v>109.6666666666667</c:v>
                </c:pt>
                <c:pt idx="59">
                  <c:v>110.3333333333333</c:v>
                </c:pt>
                <c:pt idx="60">
                  <c:v>110.6666666666667</c:v>
                </c:pt>
                <c:pt idx="61">
                  <c:v>110.3333333333333</c:v>
                </c:pt>
                <c:pt idx="62">
                  <c:v>110.3333333333333</c:v>
                </c:pt>
                <c:pt idx="63">
                  <c:v>109.6666666666667</c:v>
                </c:pt>
                <c:pt idx="64">
                  <c:v>110</c:v>
                </c:pt>
                <c:pt idx="65">
                  <c:v>109.6666666666667</c:v>
                </c:pt>
                <c:pt idx="66">
                  <c:v>110</c:v>
                </c:pt>
                <c:pt idx="67">
                  <c:v>110.3333333333333</c:v>
                </c:pt>
                <c:pt idx="68">
                  <c:v>110</c:v>
                </c:pt>
                <c:pt idx="69">
                  <c:v>110.3333333333333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1F-4970-B57E-4FA9339F0ED2}"/>
            </c:ext>
          </c:extLst>
        </c:ser>
        <c:ser>
          <c:idx val="0"/>
          <c:order val="2"/>
          <c:tx>
            <c:strRef>
              <c:f>Feuil1!$D$1</c:f>
              <c:strCache>
                <c:ptCount val="1"/>
                <c:pt idx="0">
                  <c:v>Pente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Feuil1!$D$3:$D$73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</c:v>
                </c:pt>
                <c:pt idx="18">
                  <c:v>16</c:v>
                </c:pt>
                <c:pt idx="19">
                  <c:v>20</c:v>
                </c:pt>
                <c:pt idx="20">
                  <c:v>17</c:v>
                </c:pt>
                <c:pt idx="21">
                  <c:v>23</c:v>
                </c:pt>
                <c:pt idx="22">
                  <c:v>20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-1</c:v>
                </c:pt>
                <c:pt idx="40">
                  <c:v>0</c:v>
                </c:pt>
                <c:pt idx="41">
                  <c:v>-1</c:v>
                </c:pt>
                <c:pt idx="42">
                  <c:v>1</c:v>
                </c:pt>
                <c:pt idx="43">
                  <c:v>-14</c:v>
                </c:pt>
                <c:pt idx="44">
                  <c:v>-20</c:v>
                </c:pt>
                <c:pt idx="45">
                  <c:v>-27</c:v>
                </c:pt>
                <c:pt idx="46">
                  <c:v>-20</c:v>
                </c:pt>
                <c:pt idx="47">
                  <c:v>-16</c:v>
                </c:pt>
                <c:pt idx="48">
                  <c:v>-10</c:v>
                </c:pt>
                <c:pt idx="49">
                  <c:v>-4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-1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1F-4970-B57E-4FA9339F0ED2}"/>
            </c:ext>
          </c:extLst>
        </c:ser>
        <c:ser>
          <c:idx val="2"/>
          <c:order val="3"/>
          <c:tx>
            <c:strRef>
              <c:f>Feuil1!$E$1</c:f>
              <c:strCache>
                <c:ptCount val="1"/>
                <c:pt idx="0">
                  <c:v>Pente absolue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Feuil1!$E$3:$E$73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</c:v>
                </c:pt>
                <c:pt idx="18">
                  <c:v>16</c:v>
                </c:pt>
                <c:pt idx="19">
                  <c:v>20</c:v>
                </c:pt>
                <c:pt idx="20">
                  <c:v>17</c:v>
                </c:pt>
                <c:pt idx="21">
                  <c:v>23</c:v>
                </c:pt>
                <c:pt idx="22">
                  <c:v>20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14</c:v>
                </c:pt>
                <c:pt idx="44">
                  <c:v>20</c:v>
                </c:pt>
                <c:pt idx="45">
                  <c:v>27</c:v>
                </c:pt>
                <c:pt idx="46">
                  <c:v>20</c:v>
                </c:pt>
                <c:pt idx="47">
                  <c:v>16</c:v>
                </c:pt>
                <c:pt idx="48">
                  <c:v>10</c:v>
                </c:pt>
                <c:pt idx="49">
                  <c:v>4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1F-4970-B57E-4FA9339F0ED2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Pente à 255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Feuil1!$F$3:$F$73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  <c:pt idx="5">
                  <c:v>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66</c:v>
                </c:pt>
                <c:pt idx="18">
                  <c:v>151</c:v>
                </c:pt>
                <c:pt idx="19">
                  <c:v>189</c:v>
                </c:pt>
                <c:pt idx="20">
                  <c:v>161</c:v>
                </c:pt>
                <c:pt idx="21">
                  <c:v>217</c:v>
                </c:pt>
                <c:pt idx="22">
                  <c:v>189</c:v>
                </c:pt>
                <c:pt idx="23">
                  <c:v>161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9</c:v>
                </c:pt>
                <c:pt idx="37">
                  <c:v>0</c:v>
                </c:pt>
                <c:pt idx="38">
                  <c:v>9</c:v>
                </c:pt>
                <c:pt idx="39">
                  <c:v>9</c:v>
                </c:pt>
                <c:pt idx="40">
                  <c:v>0</c:v>
                </c:pt>
                <c:pt idx="41">
                  <c:v>9</c:v>
                </c:pt>
                <c:pt idx="42">
                  <c:v>9</c:v>
                </c:pt>
                <c:pt idx="43">
                  <c:v>132</c:v>
                </c:pt>
                <c:pt idx="44">
                  <c:v>189</c:v>
                </c:pt>
                <c:pt idx="45">
                  <c:v>255</c:v>
                </c:pt>
                <c:pt idx="46">
                  <c:v>189</c:v>
                </c:pt>
                <c:pt idx="47">
                  <c:v>151</c:v>
                </c:pt>
                <c:pt idx="48">
                  <c:v>94</c:v>
                </c:pt>
                <c:pt idx="49">
                  <c:v>38</c:v>
                </c:pt>
                <c:pt idx="50">
                  <c:v>0</c:v>
                </c:pt>
                <c:pt idx="51">
                  <c:v>0</c:v>
                </c:pt>
                <c:pt idx="52">
                  <c:v>9</c:v>
                </c:pt>
                <c:pt idx="53">
                  <c:v>9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9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1F-4970-B57E-4FA9339F0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2159488"/>
        <c:axId val="2112162736"/>
      </c:lineChart>
      <c:catAx>
        <c:axId val="2112159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216273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112162736"/>
        <c:scaling>
          <c:orientation val="minMax"/>
          <c:max val="2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21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Intensité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Feuil1!$B$2:$B$74</c:f>
              <c:numCache>
                <c:formatCode>General</c:formatCode>
                <c:ptCount val="73"/>
                <c:pt idx="0">
                  <c:v>101</c:v>
                </c:pt>
                <c:pt idx="1">
                  <c:v>99</c:v>
                </c:pt>
                <c:pt idx="2">
                  <c:v>101</c:v>
                </c:pt>
                <c:pt idx="3">
                  <c:v>101</c:v>
                </c:pt>
                <c:pt idx="4">
                  <c:v>99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101</c:v>
                </c:pt>
                <c:pt idx="13">
                  <c:v>101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101</c:v>
                </c:pt>
                <c:pt idx="18">
                  <c:v>100</c:v>
                </c:pt>
                <c:pt idx="19">
                  <c:v>120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220</c:v>
                </c:pt>
                <c:pt idx="24">
                  <c:v>221</c:v>
                </c:pt>
                <c:pt idx="25">
                  <c:v>220</c:v>
                </c:pt>
                <c:pt idx="26">
                  <c:v>221</c:v>
                </c:pt>
                <c:pt idx="27">
                  <c:v>221</c:v>
                </c:pt>
                <c:pt idx="28">
                  <c:v>221</c:v>
                </c:pt>
                <c:pt idx="29">
                  <c:v>220</c:v>
                </c:pt>
                <c:pt idx="30">
                  <c:v>218</c:v>
                </c:pt>
                <c:pt idx="31">
                  <c:v>218</c:v>
                </c:pt>
                <c:pt idx="32">
                  <c:v>218</c:v>
                </c:pt>
                <c:pt idx="33">
                  <c:v>221</c:v>
                </c:pt>
                <c:pt idx="34">
                  <c:v>218</c:v>
                </c:pt>
                <c:pt idx="35">
                  <c:v>219</c:v>
                </c:pt>
                <c:pt idx="36">
                  <c:v>220</c:v>
                </c:pt>
                <c:pt idx="37">
                  <c:v>218</c:v>
                </c:pt>
                <c:pt idx="38">
                  <c:v>221</c:v>
                </c:pt>
                <c:pt idx="39">
                  <c:v>221</c:v>
                </c:pt>
                <c:pt idx="40">
                  <c:v>221</c:v>
                </c:pt>
                <c:pt idx="41">
                  <c:v>219</c:v>
                </c:pt>
                <c:pt idx="42">
                  <c:v>221</c:v>
                </c:pt>
                <c:pt idx="43">
                  <c:v>219</c:v>
                </c:pt>
                <c:pt idx="44">
                  <c:v>221</c:v>
                </c:pt>
                <c:pt idx="45">
                  <c:v>180</c:v>
                </c:pt>
                <c:pt idx="46">
                  <c:v>160</c:v>
                </c:pt>
                <c:pt idx="47">
                  <c:v>140</c:v>
                </c:pt>
                <c:pt idx="48">
                  <c:v>120</c:v>
                </c:pt>
                <c:pt idx="49">
                  <c:v>111</c:v>
                </c:pt>
                <c:pt idx="50">
                  <c:v>110</c:v>
                </c:pt>
                <c:pt idx="51">
                  <c:v>109</c:v>
                </c:pt>
                <c:pt idx="52">
                  <c:v>111</c:v>
                </c:pt>
                <c:pt idx="53">
                  <c:v>110</c:v>
                </c:pt>
                <c:pt idx="54">
                  <c:v>111</c:v>
                </c:pt>
                <c:pt idx="55">
                  <c:v>109</c:v>
                </c:pt>
                <c:pt idx="56">
                  <c:v>111</c:v>
                </c:pt>
                <c:pt idx="57">
                  <c:v>110</c:v>
                </c:pt>
                <c:pt idx="58">
                  <c:v>109</c:v>
                </c:pt>
                <c:pt idx="59">
                  <c:v>110</c:v>
                </c:pt>
                <c:pt idx="60">
                  <c:v>110</c:v>
                </c:pt>
                <c:pt idx="61">
                  <c:v>111</c:v>
                </c:pt>
                <c:pt idx="62">
                  <c:v>111</c:v>
                </c:pt>
                <c:pt idx="63">
                  <c:v>109</c:v>
                </c:pt>
                <c:pt idx="64">
                  <c:v>111</c:v>
                </c:pt>
                <c:pt idx="65">
                  <c:v>109</c:v>
                </c:pt>
                <c:pt idx="66">
                  <c:v>110</c:v>
                </c:pt>
                <c:pt idx="67">
                  <c:v>110</c:v>
                </c:pt>
                <c:pt idx="68">
                  <c:v>110</c:v>
                </c:pt>
                <c:pt idx="69">
                  <c:v>111</c:v>
                </c:pt>
                <c:pt idx="70">
                  <c:v>109</c:v>
                </c:pt>
                <c:pt idx="7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7-41AE-B75C-713D2D913A7E}"/>
            </c:ext>
          </c:extLst>
        </c:ser>
        <c:ser>
          <c:idx val="3"/>
          <c:order val="1"/>
          <c:tx>
            <c:strRef>
              <c:f>Feuil1!$C$1</c:f>
              <c:strCache>
                <c:ptCount val="1"/>
                <c:pt idx="0">
                  <c:v>Lissage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Feuil1!$C$3:$C$72</c:f>
              <c:numCache>
                <c:formatCode>General</c:formatCode>
                <c:ptCount val="70"/>
                <c:pt idx="0">
                  <c:v>100.3333333333333</c:v>
                </c:pt>
                <c:pt idx="1">
                  <c:v>100.3333333333333</c:v>
                </c:pt>
                <c:pt idx="2">
                  <c:v>100.3333333333333</c:v>
                </c:pt>
                <c:pt idx="3">
                  <c:v>99.666666666666671</c:v>
                </c:pt>
                <c:pt idx="4">
                  <c:v>99.3333333333333</c:v>
                </c:pt>
                <c:pt idx="5">
                  <c:v>100</c:v>
                </c:pt>
                <c:pt idx="6">
                  <c:v>100.3333333333333</c:v>
                </c:pt>
                <c:pt idx="7">
                  <c:v>100.3333333333333</c:v>
                </c:pt>
                <c:pt idx="8">
                  <c:v>100</c:v>
                </c:pt>
                <c:pt idx="9">
                  <c:v>100</c:v>
                </c:pt>
                <c:pt idx="10">
                  <c:v>100.3333333333333</c:v>
                </c:pt>
                <c:pt idx="11">
                  <c:v>100.6666666666667</c:v>
                </c:pt>
                <c:pt idx="12">
                  <c:v>100.6666666666667</c:v>
                </c:pt>
                <c:pt idx="13">
                  <c:v>100.3333333333333</c:v>
                </c:pt>
                <c:pt idx="14">
                  <c:v>100</c:v>
                </c:pt>
                <c:pt idx="15">
                  <c:v>100.3333333333333</c:v>
                </c:pt>
                <c:pt idx="16">
                  <c:v>100.3333333333333</c:v>
                </c:pt>
                <c:pt idx="17">
                  <c:v>107</c:v>
                </c:pt>
                <c:pt idx="18">
                  <c:v>123.3333333333333</c:v>
                </c:pt>
                <c:pt idx="19">
                  <c:v>143.3333333333334</c:v>
                </c:pt>
                <c:pt idx="20">
                  <c:v>160</c:v>
                </c:pt>
                <c:pt idx="21">
                  <c:v>183.3333333333334</c:v>
                </c:pt>
                <c:pt idx="22">
                  <c:v>203.6666666666666</c:v>
                </c:pt>
                <c:pt idx="23">
                  <c:v>220.3333333333334</c:v>
                </c:pt>
                <c:pt idx="24">
                  <c:v>220.6666666666666</c:v>
                </c:pt>
                <c:pt idx="25">
                  <c:v>220.6666666666666</c:v>
                </c:pt>
                <c:pt idx="26">
                  <c:v>221</c:v>
                </c:pt>
                <c:pt idx="27">
                  <c:v>220.6666666666666</c:v>
                </c:pt>
                <c:pt idx="28">
                  <c:v>219.6666666666666</c:v>
                </c:pt>
                <c:pt idx="29">
                  <c:v>218.6666666666666</c:v>
                </c:pt>
                <c:pt idx="30">
                  <c:v>218</c:v>
                </c:pt>
                <c:pt idx="31">
                  <c:v>219</c:v>
                </c:pt>
                <c:pt idx="32">
                  <c:v>219</c:v>
                </c:pt>
                <c:pt idx="33">
                  <c:v>219.3333333333334</c:v>
                </c:pt>
                <c:pt idx="34">
                  <c:v>219</c:v>
                </c:pt>
                <c:pt idx="35">
                  <c:v>219</c:v>
                </c:pt>
                <c:pt idx="36">
                  <c:v>219.6666666666666</c:v>
                </c:pt>
                <c:pt idx="37">
                  <c:v>220</c:v>
                </c:pt>
                <c:pt idx="38">
                  <c:v>221</c:v>
                </c:pt>
                <c:pt idx="39">
                  <c:v>220.3333333333334</c:v>
                </c:pt>
                <c:pt idx="40">
                  <c:v>220.3333333333334</c:v>
                </c:pt>
                <c:pt idx="41">
                  <c:v>219.6666666666666</c:v>
                </c:pt>
                <c:pt idx="42">
                  <c:v>220.3333333333334</c:v>
                </c:pt>
                <c:pt idx="43">
                  <c:v>206.6666666666666</c:v>
                </c:pt>
                <c:pt idx="44">
                  <c:v>187</c:v>
                </c:pt>
                <c:pt idx="45">
                  <c:v>160</c:v>
                </c:pt>
                <c:pt idx="46">
                  <c:v>140</c:v>
                </c:pt>
                <c:pt idx="47">
                  <c:v>123.6666666666667</c:v>
                </c:pt>
                <c:pt idx="48">
                  <c:v>113.6666666666667</c:v>
                </c:pt>
                <c:pt idx="49">
                  <c:v>110</c:v>
                </c:pt>
                <c:pt idx="50">
                  <c:v>110</c:v>
                </c:pt>
                <c:pt idx="51">
                  <c:v>110</c:v>
                </c:pt>
                <c:pt idx="52">
                  <c:v>110.6666666666667</c:v>
                </c:pt>
                <c:pt idx="53">
                  <c:v>110</c:v>
                </c:pt>
                <c:pt idx="54">
                  <c:v>110.3333333333333</c:v>
                </c:pt>
                <c:pt idx="55">
                  <c:v>110</c:v>
                </c:pt>
                <c:pt idx="56">
                  <c:v>110</c:v>
                </c:pt>
                <c:pt idx="57">
                  <c:v>109.6666666666667</c:v>
                </c:pt>
                <c:pt idx="58">
                  <c:v>109.6666666666667</c:v>
                </c:pt>
                <c:pt idx="59">
                  <c:v>110.3333333333333</c:v>
                </c:pt>
                <c:pt idx="60">
                  <c:v>110.6666666666667</c:v>
                </c:pt>
                <c:pt idx="61">
                  <c:v>110.3333333333333</c:v>
                </c:pt>
                <c:pt idx="62">
                  <c:v>110.3333333333333</c:v>
                </c:pt>
                <c:pt idx="63">
                  <c:v>109.6666666666667</c:v>
                </c:pt>
                <c:pt idx="64">
                  <c:v>110</c:v>
                </c:pt>
                <c:pt idx="65">
                  <c:v>109.6666666666667</c:v>
                </c:pt>
                <c:pt idx="66">
                  <c:v>110</c:v>
                </c:pt>
                <c:pt idx="67">
                  <c:v>110.3333333333333</c:v>
                </c:pt>
                <c:pt idx="68">
                  <c:v>110</c:v>
                </c:pt>
                <c:pt idx="69">
                  <c:v>110.3333333333333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7-41AE-B75C-713D2D913A7E}"/>
            </c:ext>
          </c:extLst>
        </c:ser>
        <c:ser>
          <c:idx val="0"/>
          <c:order val="2"/>
          <c:tx>
            <c:strRef>
              <c:f>Feuil1!$D$1</c:f>
              <c:strCache>
                <c:ptCount val="1"/>
                <c:pt idx="0">
                  <c:v>Pente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Feuil1!$D$3:$D$73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</c:v>
                </c:pt>
                <c:pt idx="18">
                  <c:v>16</c:v>
                </c:pt>
                <c:pt idx="19">
                  <c:v>20</c:v>
                </c:pt>
                <c:pt idx="20">
                  <c:v>17</c:v>
                </c:pt>
                <c:pt idx="21">
                  <c:v>23</c:v>
                </c:pt>
                <c:pt idx="22">
                  <c:v>20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-1</c:v>
                </c:pt>
                <c:pt idx="40">
                  <c:v>0</c:v>
                </c:pt>
                <c:pt idx="41">
                  <c:v>-1</c:v>
                </c:pt>
                <c:pt idx="42">
                  <c:v>1</c:v>
                </c:pt>
                <c:pt idx="43">
                  <c:v>-14</c:v>
                </c:pt>
                <c:pt idx="44">
                  <c:v>-20</c:v>
                </c:pt>
                <c:pt idx="45">
                  <c:v>-27</c:v>
                </c:pt>
                <c:pt idx="46">
                  <c:v>-20</c:v>
                </c:pt>
                <c:pt idx="47">
                  <c:v>-16</c:v>
                </c:pt>
                <c:pt idx="48">
                  <c:v>-10</c:v>
                </c:pt>
                <c:pt idx="49">
                  <c:v>-4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-1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B7-41AE-B75C-713D2D913A7E}"/>
            </c:ext>
          </c:extLst>
        </c:ser>
        <c:ser>
          <c:idx val="2"/>
          <c:order val="3"/>
          <c:tx>
            <c:strRef>
              <c:f>Feuil1!$E$1</c:f>
              <c:strCache>
                <c:ptCount val="1"/>
                <c:pt idx="0">
                  <c:v>Pente absolue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Feuil1!$E$3:$E$73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7</c:v>
                </c:pt>
                <c:pt idx="18">
                  <c:v>16</c:v>
                </c:pt>
                <c:pt idx="19">
                  <c:v>20</c:v>
                </c:pt>
                <c:pt idx="20">
                  <c:v>17</c:v>
                </c:pt>
                <c:pt idx="21">
                  <c:v>23</c:v>
                </c:pt>
                <c:pt idx="22">
                  <c:v>20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14</c:v>
                </c:pt>
                <c:pt idx="44">
                  <c:v>20</c:v>
                </c:pt>
                <c:pt idx="45">
                  <c:v>27</c:v>
                </c:pt>
                <c:pt idx="46">
                  <c:v>20</c:v>
                </c:pt>
                <c:pt idx="47">
                  <c:v>16</c:v>
                </c:pt>
                <c:pt idx="48">
                  <c:v>10</c:v>
                </c:pt>
                <c:pt idx="49">
                  <c:v>4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B7-41AE-B75C-713D2D913A7E}"/>
            </c:ext>
          </c:extLst>
        </c:ser>
        <c:ser>
          <c:idx val="5"/>
          <c:order val="4"/>
          <c:tx>
            <c:strRef>
              <c:f>Feuil1!$G$1</c:f>
              <c:strCache>
                <c:ptCount val="1"/>
                <c:pt idx="0">
                  <c:v>Seuil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Feuil1!$G$3:$G$73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66</c:v>
                </c:pt>
                <c:pt idx="18">
                  <c:v>151</c:v>
                </c:pt>
                <c:pt idx="19">
                  <c:v>189</c:v>
                </c:pt>
                <c:pt idx="20">
                  <c:v>161</c:v>
                </c:pt>
                <c:pt idx="21">
                  <c:v>217</c:v>
                </c:pt>
                <c:pt idx="22">
                  <c:v>189</c:v>
                </c:pt>
                <c:pt idx="23">
                  <c:v>161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132</c:v>
                </c:pt>
                <c:pt idx="44">
                  <c:v>189</c:v>
                </c:pt>
                <c:pt idx="45">
                  <c:v>255</c:v>
                </c:pt>
                <c:pt idx="46">
                  <c:v>189</c:v>
                </c:pt>
                <c:pt idx="47">
                  <c:v>151</c:v>
                </c:pt>
                <c:pt idx="48">
                  <c:v>94</c:v>
                </c:pt>
                <c:pt idx="49">
                  <c:v>38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B7-41AE-B75C-713D2D913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2229600"/>
        <c:axId val="2112232880"/>
      </c:lineChart>
      <c:catAx>
        <c:axId val="2112229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223288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112232880"/>
        <c:scaling>
          <c:orientation val="minMax"/>
          <c:max val="255"/>
          <c:min val="-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222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95488-717C-4BE4-A24E-CF58A913AF64}" type="datetimeFigureOut">
              <a:rPr lang="fr-CA" smtClean="0"/>
              <a:t>2019-11-20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55D0A-7006-4901-A851-0809CFB5A7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464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55D0A-7006-4901-A851-0809CFB5A77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025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Un pixel rouge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55D0A-7006-4901-A851-0809CFB5A77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000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 taux de redimensionnement dépendra du besoin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8AE3-0EC5-5042-B4E3-24E8A9BBAA4E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11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En</a:t>
            </a:r>
            <a:r>
              <a:rPr lang="fr-CA" baseline="0" dirty="0"/>
              <a:t> autant que ce ne soit pas FFMPEG sous Windows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5674-E0B8-4D8C-B0E1-23DF55E5B634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061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Lorsque l’on indique une valeur entre 0 et 1 pour les canaux RGB, ce sont la proportion par</a:t>
            </a:r>
            <a:r>
              <a:rPr lang="fr-CA" baseline="0" dirty="0"/>
              <a:t> exemple R = 0,5 pour 127/255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39AE9-57E5-4F19-9464-4D4B1546AE24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314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http://</a:t>
            </a:r>
            <a:r>
              <a:rPr lang="fr-CA" dirty="0" err="1"/>
              <a:t>www.rapidtables.com</a:t>
            </a:r>
            <a:r>
              <a:rPr lang="fr-CA" dirty="0"/>
              <a:t>/</a:t>
            </a:r>
            <a:r>
              <a:rPr lang="fr-CA" dirty="0" err="1"/>
              <a:t>convert</a:t>
            </a:r>
            <a:r>
              <a:rPr lang="fr-CA" dirty="0"/>
              <a:t>/</a:t>
            </a:r>
            <a:r>
              <a:rPr lang="fr-CA" dirty="0" err="1"/>
              <a:t>color</a:t>
            </a:r>
            <a:r>
              <a:rPr lang="fr-CA" dirty="0"/>
              <a:t>/</a:t>
            </a:r>
            <a:r>
              <a:rPr lang="fr-CA" dirty="0" err="1"/>
              <a:t>rgb</a:t>
            </a:r>
            <a:r>
              <a:rPr lang="fr-CA" dirty="0"/>
              <a:t>-to-</a:t>
            </a:r>
            <a:r>
              <a:rPr lang="fr-CA" dirty="0" err="1"/>
              <a:t>hsl.htm</a:t>
            </a:r>
            <a:endParaRPr lang="fr-CA" dirty="0"/>
          </a:p>
          <a:p>
            <a:r>
              <a:rPr lang="fr-CA" dirty="0"/>
              <a:t>https://</a:t>
            </a:r>
            <a:r>
              <a:rPr lang="fr-CA" dirty="0" err="1"/>
              <a:t>en.wikipedia.org</a:t>
            </a:r>
            <a:r>
              <a:rPr lang="fr-CA" dirty="0"/>
              <a:t>/wiki/</a:t>
            </a:r>
            <a:r>
              <a:rPr lang="fr-CA" dirty="0" err="1"/>
              <a:t>HSL_and_HSV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39AE9-57E5-4F19-9464-4D4B1546AE24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80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55D0A-7006-4901-A851-0809CFB5A77D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895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59D8-6715-4619-A3AD-A2E384C9D3BA}" type="slidenum">
              <a:rPr lang="fr-CA" smtClean="0"/>
              <a:t>48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252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2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nA3PZTV3zbKhNP0FBujax8SrfKTwUTmIaA637YYQFOI/edit?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hyperlink" Target="https://github.com/nbourre/opencv_demos_python" TargetMode="External"/><Relationship Id="rId4" Type="http://schemas.openxmlformats.org/officeDocument/2006/relationships/hyperlink" Target="https://docs.google.com/document/d/1eVh77LCde-3FKiaWMzKQIqf0BFRzwNSemFzCSXyNj7E/edit?usp=shari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pencv.org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com/slide/929308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cv.org/3.4.4/dc/da5/tutorial_py_drawing_functions.html" TargetMode="External"/><Relationship Id="rId2" Type="http://schemas.openxmlformats.org/officeDocument/2006/relationships/hyperlink" Target="https://docs.opencv.org/3.4.4/d6/d6e/group__imgproc__draw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opencv.org/3.3.0/d6/d6e/group__imgproc__draw.html#ga28b2267d35786f5f890ca167236cbc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A3PZTV3zbKhNP0FBujax8SrfKTwUTmIaA637YYQFOI/edit#heading=h.durt0qrbt137" TargetMode="External"/><Relationship Id="rId2" Type="http://schemas.openxmlformats.org/officeDocument/2006/relationships/hyperlink" Target="http://docs.opencv.org/3.3.0/d6/d6e/group__imgproc__draw.html#ga5126f47f883d730f633d74f07456c5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opencv.org/doc/tutorials/core/random_generator_and_text/random_generator_and_tex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Traitement d’images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Semaine 12 A19</a:t>
            </a:r>
          </a:p>
          <a:p>
            <a:r>
              <a:rPr lang="fr-CA"/>
              <a:t>Texte</a:t>
            </a:r>
            <a:r>
              <a:rPr lang="fr-CA" dirty="0"/>
              <a:t>, vidéo, HSV</a:t>
            </a:r>
          </a:p>
        </p:txBody>
      </p:sp>
    </p:spTree>
    <p:extLst>
      <p:ext uri="{BB962C8B-B14F-4D97-AF65-F5344CB8AC3E}">
        <p14:creationId xmlns:p14="http://schemas.microsoft.com/office/powerpoint/2010/main" val="300810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Redimensionner une image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Parfois il est judicieux de devoir redimensionner une image</a:t>
            </a:r>
          </a:p>
          <a:p>
            <a:r>
              <a:rPr lang="fr-CA" dirty="0"/>
              <a:t>Parmi les raisons pour lesquelles on peut redimensionner, on peut avoir besoin d’accélérer le traitement ou encore afficher l’image sur un support avec moins de résolution que l’image à afficher</a:t>
            </a:r>
          </a:p>
          <a:p>
            <a:r>
              <a:rPr lang="fr-CA" dirty="0"/>
              <a:t>Scénario</a:t>
            </a:r>
          </a:p>
          <a:p>
            <a:pPr lvl="1"/>
            <a:r>
              <a:rPr lang="fr-CA" dirty="0"/>
              <a:t>Détection de visage dans une image de 12 mégapixels</a:t>
            </a:r>
          </a:p>
          <a:p>
            <a:pPr lvl="1"/>
            <a:r>
              <a:rPr lang="fr-CA" dirty="0"/>
              <a:t>Algo de détection efficace jusqu’à un carré de 20 pixels</a:t>
            </a:r>
          </a:p>
          <a:p>
            <a:pPr lvl="1"/>
            <a:r>
              <a:rPr lang="fr-CA" dirty="0"/>
              <a:t>Image de dimension originale prendra plusieurs secondes</a:t>
            </a:r>
          </a:p>
          <a:p>
            <a:pPr lvl="1"/>
            <a:r>
              <a:rPr lang="fr-CA" dirty="0"/>
              <a:t>Redimensionne l’image à 76 KP (320x240)</a:t>
            </a:r>
          </a:p>
          <a:p>
            <a:pPr lvl="1"/>
            <a:r>
              <a:rPr lang="fr-CA" dirty="0"/>
              <a:t>Optimisation approximative 150x</a:t>
            </a:r>
          </a:p>
        </p:txBody>
      </p:sp>
    </p:spTree>
    <p:extLst>
      <p:ext uri="{BB962C8B-B14F-4D97-AF65-F5344CB8AC3E}">
        <p14:creationId xmlns:p14="http://schemas.microsoft.com/office/powerpoint/2010/main" val="298138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24447-BAF2-4BF4-AE6D-F92FA01B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Redimensionner une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6E8A1-DB32-4BF1-8878-E2360335F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err="1"/>
              <a:t>OpenCV</a:t>
            </a:r>
            <a:r>
              <a:rPr lang="fr-CA" dirty="0"/>
              <a:t> offre la méthode </a:t>
            </a:r>
            <a:r>
              <a:rPr lang="fr-CA" b="1" dirty="0" err="1"/>
              <a:t>resize</a:t>
            </a:r>
            <a:r>
              <a:rPr lang="fr-CA" b="1" dirty="0"/>
              <a:t>()</a:t>
            </a:r>
            <a:endParaRPr lang="fr-CA" dirty="0"/>
          </a:p>
          <a:p>
            <a:r>
              <a:rPr lang="fr-CA" dirty="0"/>
              <a:t>Syntaxe : </a:t>
            </a:r>
            <a:r>
              <a:rPr lang="fr-CA" dirty="0" err="1"/>
              <a:t>resize</a:t>
            </a:r>
            <a:r>
              <a:rPr lang="fr-CA" dirty="0"/>
              <a:t>(</a:t>
            </a:r>
            <a:r>
              <a:rPr lang="fr-CA" dirty="0" err="1"/>
              <a:t>src</a:t>
            </a:r>
            <a:r>
              <a:rPr lang="fr-CA" dirty="0"/>
              <a:t>, dst, dimension, </a:t>
            </a:r>
            <a:r>
              <a:rPr lang="fr-CA" dirty="0" err="1"/>
              <a:t>facteurX</a:t>
            </a:r>
            <a:r>
              <a:rPr lang="fr-CA" dirty="0"/>
              <a:t>, </a:t>
            </a:r>
            <a:r>
              <a:rPr lang="fr-CA" dirty="0" err="1"/>
              <a:t>facteurY</a:t>
            </a:r>
            <a:r>
              <a:rPr lang="fr-CA" dirty="0"/>
              <a:t>);</a:t>
            </a:r>
          </a:p>
          <a:p>
            <a:pPr lvl="1"/>
            <a:r>
              <a:rPr lang="fr-CA" dirty="0"/>
              <a:t>dimension est de type Size et peut être vide. S’il est vide, la méthode prendra les facteurs comme source de redimensionnement soit « Size(round(</a:t>
            </a:r>
            <a:r>
              <a:rPr lang="fr-CA" dirty="0" err="1"/>
              <a:t>src.cols</a:t>
            </a:r>
            <a:r>
              <a:rPr lang="fr-CA" dirty="0"/>
              <a:t> * </a:t>
            </a:r>
            <a:r>
              <a:rPr lang="fr-CA" dirty="0" err="1"/>
              <a:t>facteurX</a:t>
            </a:r>
            <a:r>
              <a:rPr lang="fr-CA" dirty="0"/>
              <a:t>), round(</a:t>
            </a:r>
            <a:r>
              <a:rPr lang="fr-CA" dirty="0" err="1"/>
              <a:t>src.rows</a:t>
            </a:r>
            <a:r>
              <a:rPr lang="fr-CA" dirty="0"/>
              <a:t> * </a:t>
            </a:r>
            <a:r>
              <a:rPr lang="fr-CA" dirty="0" err="1"/>
              <a:t>facteurY</a:t>
            </a:r>
            <a:r>
              <a:rPr lang="fr-CA" dirty="0"/>
              <a:t>)); »</a:t>
            </a:r>
          </a:p>
          <a:p>
            <a:r>
              <a:rPr lang="fr-CA" dirty="0"/>
              <a:t>Exemple : </a:t>
            </a:r>
            <a:r>
              <a:rPr lang="fr-CA" dirty="0" err="1"/>
              <a:t>resize</a:t>
            </a:r>
            <a:r>
              <a:rPr lang="fr-CA" dirty="0"/>
              <a:t> (</a:t>
            </a:r>
            <a:r>
              <a:rPr lang="fr-CA" dirty="0" err="1"/>
              <a:t>imgResultat</a:t>
            </a:r>
            <a:r>
              <a:rPr lang="fr-CA" dirty="0"/>
              <a:t>, </a:t>
            </a:r>
            <a:r>
              <a:rPr lang="fr-CA" dirty="0" err="1"/>
              <a:t>imgShow</a:t>
            </a:r>
            <a:r>
              <a:rPr lang="fr-CA" dirty="0"/>
              <a:t>, Size(), 0.5, 0.5);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197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Source vidéo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Il est possible de lire les fichiers vidéo ou les flux caméras avec OpenCV</a:t>
            </a:r>
          </a:p>
          <a:p>
            <a:r>
              <a:rPr lang="fr-CA" dirty="0"/>
              <a:t>Le principe est d’utiliser la classe </a:t>
            </a:r>
            <a:r>
              <a:rPr lang="fr-CA" b="1" dirty="0" err="1"/>
              <a:t>VideoCapture</a:t>
            </a:r>
            <a:r>
              <a:rPr lang="fr-CA" dirty="0"/>
              <a:t> pour initier la caméra</a:t>
            </a:r>
          </a:p>
          <a:p>
            <a:pPr lvl="1"/>
            <a:r>
              <a:rPr lang="fr-CA" dirty="0"/>
              <a:t>Cette classe accepte les flux URL</a:t>
            </a:r>
          </a:p>
          <a:p>
            <a:pPr lvl="1"/>
            <a:r>
              <a:rPr lang="fr-CA" dirty="0"/>
              <a:t>L’adresse URL dépendra de marque de la caméra</a:t>
            </a:r>
          </a:p>
          <a:p>
            <a:r>
              <a:rPr lang="fr-CA" dirty="0"/>
              <a:t>Ensuite, il faudra valider si la caméra a bel et bien été chargée</a:t>
            </a:r>
          </a:p>
        </p:txBody>
      </p:sp>
    </p:spTree>
    <p:extLst>
      <p:ext uri="{BB962C8B-B14F-4D97-AF65-F5344CB8AC3E}">
        <p14:creationId xmlns:p14="http://schemas.microsoft.com/office/powerpoint/2010/main" val="134269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Source vidéo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le code, il faudra utiliser une boucle qui s’arrête une fois que la vidéo prend fin ou encore selon l’action de l’utilisateur avec la fonction </a:t>
            </a:r>
            <a:r>
              <a:rPr lang="fr-CA" b="1" dirty="0" err="1"/>
              <a:t>waitKey</a:t>
            </a:r>
            <a:endParaRPr lang="fr-CA" b="1" dirty="0"/>
          </a:p>
          <a:p>
            <a:r>
              <a:rPr lang="fr-CA" dirty="0"/>
              <a:t>La méthode </a:t>
            </a:r>
            <a:r>
              <a:rPr lang="fr-CA" b="1" dirty="0" err="1"/>
              <a:t>read</a:t>
            </a:r>
            <a:r>
              <a:rPr lang="fr-CA" dirty="0"/>
              <a:t> de la classe </a:t>
            </a:r>
            <a:r>
              <a:rPr lang="fr-CA" dirty="0" err="1"/>
              <a:t>VideoCapture</a:t>
            </a:r>
            <a:r>
              <a:rPr lang="fr-CA" dirty="0"/>
              <a:t> permet de lire une image du flux de transmission</a:t>
            </a:r>
          </a:p>
        </p:txBody>
      </p:sp>
    </p:spTree>
    <p:extLst>
      <p:ext uri="{BB962C8B-B14F-4D97-AF65-F5344CB8AC3E}">
        <p14:creationId xmlns:p14="http://schemas.microsoft.com/office/powerpoint/2010/main" val="166273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Source vidéo : Exemple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4300" y="1272887"/>
            <a:ext cx="44577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err="1"/>
              <a:t>int</a:t>
            </a:r>
            <a:r>
              <a:rPr lang="fr-CA" sz="900" dirty="0"/>
              <a:t> main ()</a:t>
            </a:r>
          </a:p>
          <a:p>
            <a:r>
              <a:rPr lang="fr-CA" sz="900" dirty="0"/>
              <a:t>{   </a:t>
            </a:r>
          </a:p>
          <a:p>
            <a:r>
              <a:rPr lang="fr-CA" sz="900" dirty="0"/>
              <a:t>   char * </a:t>
            </a:r>
            <a:r>
              <a:rPr lang="fr-CA" sz="900" dirty="0" err="1"/>
              <a:t>adr</a:t>
            </a:r>
            <a:r>
              <a:rPr lang="fr-CA" sz="900" dirty="0"/>
              <a:t> = "http://10.10.3.80/</a:t>
            </a:r>
            <a:r>
              <a:rPr lang="fr-CA" sz="900" dirty="0" err="1"/>
              <a:t>videostream.cgi?user</a:t>
            </a:r>
            <a:r>
              <a:rPr lang="fr-CA" sz="900" dirty="0"/>
              <a:t>=</a:t>
            </a:r>
            <a:r>
              <a:rPr lang="fr-CA" sz="900" dirty="0" err="1"/>
              <a:t>admin&amp;pw</a:t>
            </a:r>
            <a:r>
              <a:rPr lang="fr-CA" sz="900" dirty="0"/>
              <a:t>=&amp;</a:t>
            </a:r>
            <a:r>
              <a:rPr lang="fr-CA" sz="900" dirty="0" err="1"/>
              <a:t>resolution</a:t>
            </a:r>
            <a:r>
              <a:rPr lang="fr-CA" sz="900" dirty="0"/>
              <a:t>=32";</a:t>
            </a:r>
          </a:p>
          <a:p>
            <a:r>
              <a:rPr lang="fr-CA" sz="900" dirty="0"/>
              <a:t>   char * </a:t>
            </a:r>
            <a:r>
              <a:rPr lang="fr-CA" sz="900" dirty="0" err="1"/>
              <a:t>winMain</a:t>
            </a:r>
            <a:r>
              <a:rPr lang="fr-CA" sz="900" dirty="0"/>
              <a:t> = "Main";</a:t>
            </a:r>
          </a:p>
          <a:p>
            <a:endParaRPr lang="fr-CA" sz="900" dirty="0"/>
          </a:p>
          <a:p>
            <a:r>
              <a:rPr lang="fr-CA" sz="900" dirty="0"/>
              <a:t>   Mat frame;</a:t>
            </a:r>
          </a:p>
          <a:p>
            <a:r>
              <a:rPr lang="fr-CA" sz="900" dirty="0"/>
              <a:t>   </a:t>
            </a:r>
            <a:r>
              <a:rPr lang="fr-CA" sz="900" dirty="0" err="1"/>
              <a:t>VideoCapture</a:t>
            </a:r>
            <a:r>
              <a:rPr lang="fr-CA" sz="900" dirty="0"/>
              <a:t> cap(1);</a:t>
            </a:r>
          </a:p>
          <a:p>
            <a:r>
              <a:rPr lang="fr-CA" sz="900" dirty="0"/>
              <a:t>   </a:t>
            </a:r>
          </a:p>
          <a:p>
            <a:r>
              <a:rPr lang="fr-CA" sz="900" dirty="0"/>
              <a:t>   if (!</a:t>
            </a:r>
            <a:r>
              <a:rPr lang="fr-CA" sz="900" dirty="0" err="1"/>
              <a:t>cap.isOpened</a:t>
            </a:r>
            <a:r>
              <a:rPr lang="fr-CA" sz="900" dirty="0"/>
              <a:t>()){</a:t>
            </a:r>
          </a:p>
          <a:p>
            <a:r>
              <a:rPr lang="fr-CA" sz="900" dirty="0"/>
              <a:t>      string k;</a:t>
            </a:r>
          </a:p>
          <a:p>
            <a:r>
              <a:rPr lang="fr-CA" sz="900" dirty="0"/>
              <a:t>      cout &lt;&lt; "</a:t>
            </a:r>
            <a:r>
              <a:rPr lang="fr-CA" sz="900" dirty="0" err="1"/>
              <a:t>Unable</a:t>
            </a:r>
            <a:r>
              <a:rPr lang="fr-CA" sz="900" dirty="0"/>
              <a:t> to </a:t>
            </a:r>
            <a:r>
              <a:rPr lang="fr-CA" sz="900" dirty="0" err="1"/>
              <a:t>load</a:t>
            </a:r>
            <a:r>
              <a:rPr lang="fr-CA" sz="900" dirty="0"/>
              <a:t> source!\r\n";</a:t>
            </a:r>
          </a:p>
          <a:p>
            <a:r>
              <a:rPr lang="fr-CA" sz="900" dirty="0"/>
              <a:t>      </a:t>
            </a:r>
            <a:r>
              <a:rPr lang="fr-CA" sz="900" dirty="0" err="1"/>
              <a:t>getchar</a:t>
            </a:r>
            <a:r>
              <a:rPr lang="fr-CA" sz="900" dirty="0"/>
              <a:t>();</a:t>
            </a:r>
          </a:p>
          <a:p>
            <a:r>
              <a:rPr lang="fr-CA" sz="900" dirty="0"/>
              <a:t>      //</a:t>
            </a:r>
            <a:r>
              <a:rPr lang="fr-CA" sz="900" dirty="0" err="1"/>
              <a:t>cin</a:t>
            </a:r>
            <a:r>
              <a:rPr lang="fr-CA" sz="900" dirty="0"/>
              <a:t> &gt;&gt; k;</a:t>
            </a:r>
          </a:p>
          <a:p>
            <a:r>
              <a:rPr lang="fr-CA" sz="900" dirty="0"/>
              <a:t>      return -1;</a:t>
            </a:r>
          </a:p>
          <a:p>
            <a:r>
              <a:rPr lang="fr-CA" sz="900" dirty="0"/>
              <a:t>   }</a:t>
            </a:r>
          </a:p>
          <a:p>
            <a:endParaRPr lang="fr-CA" sz="900" dirty="0"/>
          </a:p>
          <a:p>
            <a:r>
              <a:rPr lang="fr-CA" sz="900" dirty="0"/>
              <a:t>   </a:t>
            </a:r>
            <a:r>
              <a:rPr lang="fr-CA" sz="900" dirty="0" err="1"/>
              <a:t>int</a:t>
            </a:r>
            <a:r>
              <a:rPr lang="fr-CA" sz="900" dirty="0"/>
              <a:t> c = 0;</a:t>
            </a:r>
          </a:p>
          <a:p>
            <a:endParaRPr lang="fr-CA" sz="900" dirty="0"/>
          </a:p>
          <a:p>
            <a:r>
              <a:rPr lang="fr-CA" sz="900" dirty="0"/>
              <a:t>   </a:t>
            </a:r>
            <a:r>
              <a:rPr lang="fr-CA" sz="900" dirty="0" err="1"/>
              <a:t>namedWindow</a:t>
            </a:r>
            <a:r>
              <a:rPr lang="fr-CA" sz="900" dirty="0"/>
              <a:t>(</a:t>
            </a:r>
            <a:r>
              <a:rPr lang="fr-CA" sz="900" dirty="0" err="1"/>
              <a:t>winMain</a:t>
            </a:r>
            <a:r>
              <a:rPr lang="fr-CA" sz="900" dirty="0"/>
              <a:t>);</a:t>
            </a:r>
          </a:p>
          <a:p>
            <a:r>
              <a:rPr lang="fr-CA" sz="900" dirty="0"/>
              <a:t>   </a:t>
            </a:r>
          </a:p>
          <a:p>
            <a:r>
              <a:rPr lang="fr-CA" sz="900" dirty="0"/>
              <a:t>   </a:t>
            </a:r>
            <a:r>
              <a:rPr lang="fr-CA" sz="900" dirty="0" err="1"/>
              <a:t>while</a:t>
            </a:r>
            <a:r>
              <a:rPr lang="fr-CA" sz="900" dirty="0"/>
              <a:t> (c != 27)</a:t>
            </a:r>
          </a:p>
          <a:p>
            <a:r>
              <a:rPr lang="fr-CA" sz="900" dirty="0"/>
              <a:t>   {</a:t>
            </a:r>
          </a:p>
          <a:p>
            <a:r>
              <a:rPr lang="fr-CA" sz="900" dirty="0"/>
              <a:t>      if (!</a:t>
            </a:r>
            <a:r>
              <a:rPr lang="fr-CA" sz="900" dirty="0" err="1"/>
              <a:t>cap.read</a:t>
            </a:r>
            <a:r>
              <a:rPr lang="fr-CA" sz="900" dirty="0"/>
              <a:t>(frame))</a:t>
            </a:r>
          </a:p>
          <a:p>
            <a:r>
              <a:rPr lang="fr-CA" sz="900" dirty="0"/>
              <a:t>      {</a:t>
            </a:r>
          </a:p>
          <a:p>
            <a:r>
              <a:rPr lang="fr-CA" sz="900" dirty="0"/>
              <a:t>         cout &lt;&lt; "No image!\r\n";</a:t>
            </a:r>
          </a:p>
          <a:p>
            <a:r>
              <a:rPr lang="fr-CA" sz="900" dirty="0"/>
              <a:t>         c = </a:t>
            </a:r>
            <a:r>
              <a:rPr lang="fr-CA" sz="900" dirty="0" err="1"/>
              <a:t>waitKey</a:t>
            </a:r>
            <a:r>
              <a:rPr lang="fr-CA" sz="900" dirty="0"/>
              <a:t>();</a:t>
            </a:r>
          </a:p>
          <a:p>
            <a:r>
              <a:rPr lang="fr-CA" sz="900" dirty="0"/>
              <a:t>      }</a:t>
            </a:r>
          </a:p>
          <a:p>
            <a:r>
              <a:rPr lang="fr-CA" sz="900" dirty="0"/>
              <a:t>      </a:t>
            </a:r>
          </a:p>
          <a:p>
            <a:r>
              <a:rPr lang="fr-CA" sz="900" dirty="0"/>
              <a:t>      </a:t>
            </a:r>
            <a:r>
              <a:rPr lang="fr-CA" sz="900" dirty="0" err="1"/>
              <a:t>imshow</a:t>
            </a:r>
            <a:r>
              <a:rPr lang="fr-CA" sz="900" dirty="0"/>
              <a:t>(</a:t>
            </a:r>
            <a:r>
              <a:rPr lang="fr-CA" sz="900" dirty="0" err="1"/>
              <a:t>winMain</a:t>
            </a:r>
            <a:r>
              <a:rPr lang="fr-CA" sz="900" dirty="0"/>
              <a:t>, frame);</a:t>
            </a:r>
          </a:p>
          <a:p>
            <a:r>
              <a:rPr lang="fr-CA" sz="900" dirty="0"/>
              <a:t>      c = </a:t>
            </a:r>
            <a:r>
              <a:rPr lang="fr-CA" sz="900" dirty="0" err="1"/>
              <a:t>waitKey</a:t>
            </a:r>
            <a:r>
              <a:rPr lang="fr-CA" sz="900" dirty="0"/>
              <a:t>(33);</a:t>
            </a:r>
          </a:p>
          <a:p>
            <a:r>
              <a:rPr lang="fr-CA" sz="900" dirty="0"/>
              <a:t>   }</a:t>
            </a:r>
          </a:p>
          <a:p>
            <a:r>
              <a:rPr lang="fr-CA" sz="900" dirty="0"/>
              <a:t>}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E22E56-4E80-488F-88E8-519145B40153}"/>
              </a:ext>
            </a:extLst>
          </p:cNvPr>
          <p:cNvSpPr txBox="1"/>
          <p:nvPr/>
        </p:nvSpPr>
        <p:spPr>
          <a:xfrm>
            <a:off x="4807897" y="3177130"/>
            <a:ext cx="19191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350" dirty="0">
                <a:hlinkClick r:id="rId2"/>
              </a:rPr>
              <a:t>Voir exemple Python</a:t>
            </a:r>
            <a:endParaRPr lang="fr-CA" sz="1350" dirty="0"/>
          </a:p>
        </p:txBody>
      </p:sp>
    </p:spTree>
    <p:extLst>
      <p:ext uri="{BB962C8B-B14F-4D97-AF65-F5344CB8AC3E}">
        <p14:creationId xmlns:p14="http://schemas.microsoft.com/office/powerpoint/2010/main" val="46142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Plan de Section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Modèle colorimétrique RGB et HSV</a:t>
            </a:r>
          </a:p>
          <a:p>
            <a:r>
              <a:rPr lang="fr-CA" dirty="0"/>
              <a:t>Détection de contours</a:t>
            </a:r>
          </a:p>
          <a:p>
            <a:r>
              <a:rPr lang="fr-CA" dirty="0"/>
              <a:t>Conversion d’échelle</a:t>
            </a:r>
          </a:p>
          <a:p>
            <a:r>
              <a:rPr lang="fr-CA" dirty="0"/>
              <a:t>Addition pondérée</a:t>
            </a:r>
          </a:p>
        </p:txBody>
      </p:sp>
    </p:spTree>
    <p:extLst>
      <p:ext uri="{BB962C8B-B14F-4D97-AF65-F5344CB8AC3E}">
        <p14:creationId xmlns:p14="http://schemas.microsoft.com/office/powerpoint/2010/main" val="353372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Modèle colorimétrique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Modèle mathématique abstrait de permettant de représenter les couleurs en tant que n-</a:t>
            </a:r>
            <a:r>
              <a:rPr lang="fr-CA" dirty="0" err="1"/>
              <a:t>uplet</a:t>
            </a:r>
            <a:r>
              <a:rPr lang="fr-CA" dirty="0"/>
              <a:t> de nombres</a:t>
            </a:r>
          </a:p>
          <a:p>
            <a:r>
              <a:rPr lang="fr-CA" dirty="0"/>
              <a:t>RGB et HSV sont deux modèles de triplet utilisés en informatique</a:t>
            </a:r>
          </a:p>
          <a:p>
            <a:r>
              <a:rPr lang="fr-CA" dirty="0"/>
              <a:t>CMYK est un quadruplet utilisés principalement en impression</a:t>
            </a:r>
          </a:p>
        </p:txBody>
      </p:sp>
    </p:spTree>
    <p:extLst>
      <p:ext uri="{BB962C8B-B14F-4D97-AF65-F5344CB8AC3E}">
        <p14:creationId xmlns:p14="http://schemas.microsoft.com/office/powerpoint/2010/main" val="165622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RGB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Représente trois canaux soient le rouge, le vert et le bleu</a:t>
            </a:r>
          </a:p>
          <a:p>
            <a:r>
              <a:rPr lang="fr-CA" dirty="0"/>
              <a:t>Espace de couleurs additif, i.e. on additionne les canaux pour obtenir la couleur désirée</a:t>
            </a:r>
          </a:p>
          <a:p>
            <a:r>
              <a:rPr lang="fr-CA" dirty="0"/>
              <a:t>Chaque canal a une valeur entre 0 et 255</a:t>
            </a:r>
          </a:p>
          <a:p>
            <a:pPr lvl="1"/>
            <a:r>
              <a:rPr lang="fr-CA" dirty="0"/>
              <a:t>00 à FF pour l’équivalent hexadécimal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34" y="4770025"/>
            <a:ext cx="1291326" cy="968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0" y="4697718"/>
            <a:ext cx="1357629" cy="1246304"/>
          </a:xfrm>
          <a:prstGeom prst="rect">
            <a:avLst/>
          </a:prstGeom>
        </p:spPr>
      </p:pic>
      <p:grpSp>
        <p:nvGrpSpPr>
          <p:cNvPr id="7" name="Groupe 6"/>
          <p:cNvGrpSpPr/>
          <p:nvPr>
            <p:custDataLst>
              <p:tags r:id="rId5"/>
            </p:custDataLst>
          </p:nvPr>
        </p:nvGrpSpPr>
        <p:grpSpPr>
          <a:xfrm>
            <a:off x="1925707" y="1538790"/>
            <a:ext cx="5144098" cy="3847545"/>
            <a:chOff x="967567" y="963236"/>
            <a:chExt cx="6858797" cy="513006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67" y="1556792"/>
              <a:ext cx="6858797" cy="4536504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413972" y="963236"/>
              <a:ext cx="4623488" cy="55399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CA" sz="1050" dirty="0"/>
                <a:t>Photographe : Sergei </a:t>
              </a:r>
              <a:r>
                <a:rPr lang="fr-CA" sz="1050" dirty="0" err="1"/>
                <a:t>Mikhailovich</a:t>
              </a:r>
              <a:r>
                <a:rPr lang="fr-CA" sz="1050" dirty="0"/>
                <a:t> </a:t>
              </a:r>
              <a:r>
                <a:rPr lang="fr-CA" sz="1050" dirty="0" err="1"/>
                <a:t>Prokudin-Gorskii</a:t>
              </a:r>
              <a:endParaRPr lang="fr-CA" sz="1050" dirty="0"/>
            </a:p>
            <a:p>
              <a:r>
                <a:rPr lang="fr-CA" sz="1050" dirty="0"/>
                <a:t>Année : 1911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0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HSV et HSL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Hue, Saturation and Value or </a:t>
            </a:r>
            <a:r>
              <a:rPr lang="fr-CA" dirty="0" err="1"/>
              <a:t>Lightness</a:t>
            </a:r>
            <a:endParaRPr lang="fr-CA" dirty="0"/>
          </a:p>
          <a:p>
            <a:pPr lvl="1"/>
            <a:r>
              <a:rPr lang="fr-CA" dirty="0"/>
              <a:t>Teinte (H), saturation (S) et valeur (V) ou brillance (L)</a:t>
            </a:r>
          </a:p>
          <a:p>
            <a:r>
              <a:rPr lang="fr-CA" dirty="0"/>
              <a:t>Représentation cylindrique de l’espace RGB</a:t>
            </a:r>
          </a:p>
          <a:p>
            <a:r>
              <a:rPr lang="fr-CA" dirty="0"/>
              <a:t>Son utilisation permet de mieux définir certains aspects des images</a:t>
            </a:r>
          </a:p>
          <a:p>
            <a:pPr lvl="1"/>
            <a:r>
              <a:rPr lang="fr-CA" dirty="0"/>
              <a:t>Par exemple la peau humaine tend à avoir la même teinte</a:t>
            </a:r>
          </a:p>
        </p:txBody>
      </p:sp>
    </p:spTree>
    <p:extLst>
      <p:ext uri="{BB962C8B-B14F-4D97-AF65-F5344CB8AC3E}">
        <p14:creationId xmlns:p14="http://schemas.microsoft.com/office/powerpoint/2010/main" val="316947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HSV et HSL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La teinte est représentée sous une valeur de 0° et 360°</a:t>
            </a:r>
          </a:p>
          <a:p>
            <a:pPr lvl="1"/>
            <a:r>
              <a:rPr lang="fr-CA" dirty="0"/>
              <a:t>Elle représente l’axe autour de l’axe central</a:t>
            </a:r>
          </a:p>
          <a:p>
            <a:pPr lvl="1"/>
            <a:r>
              <a:rPr lang="fr-CA" dirty="0"/>
              <a:t>R </a:t>
            </a: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/>
              <a:t>0°, G </a:t>
            </a:r>
            <a:r>
              <a:rPr lang="fr-CA" dirty="0">
                <a:sym typeface="Wingdings" panose="05000000000000000000" pitchFamily="2" charset="2"/>
              </a:rPr>
              <a:t> 120°, B  240°</a:t>
            </a:r>
            <a:endParaRPr lang="fr-CA" dirty="0"/>
          </a:p>
          <a:p>
            <a:r>
              <a:rPr lang="fr-CA" dirty="0"/>
              <a:t>La valeur est représentée par la distance à partir de la base du cylindre</a:t>
            </a:r>
          </a:p>
          <a:p>
            <a:pPr lvl="1"/>
            <a:r>
              <a:rPr lang="fr-CA" dirty="0"/>
              <a:t>0 étant noir</a:t>
            </a:r>
          </a:p>
          <a:p>
            <a:r>
              <a:rPr lang="fr-CA" dirty="0"/>
              <a:t>La saturation est représentée par la distance par rapport à l’axe central</a:t>
            </a:r>
          </a:p>
        </p:txBody>
      </p:sp>
    </p:spTree>
    <p:extLst>
      <p:ext uri="{BB962C8B-B14F-4D97-AF65-F5344CB8AC3E}">
        <p14:creationId xmlns:p14="http://schemas.microsoft.com/office/powerpoint/2010/main" val="27180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Plan de leçon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Documentation officielle</a:t>
            </a:r>
          </a:p>
          <a:p>
            <a:r>
              <a:rPr lang="fr-CA" dirty="0"/>
              <a:t>Parcourir une image pixel par pixel C++</a:t>
            </a:r>
          </a:p>
          <a:p>
            <a:pPr lvl="1"/>
            <a:r>
              <a:rPr lang="fr-CA" dirty="0">
                <a:hlinkClick r:id="rId4"/>
              </a:rPr>
              <a:t>Lien pour Python</a:t>
            </a:r>
            <a:endParaRPr lang="fr-CA" dirty="0"/>
          </a:p>
          <a:p>
            <a:r>
              <a:rPr lang="fr-CA" dirty="0"/>
              <a:t>Texte</a:t>
            </a:r>
          </a:p>
          <a:p>
            <a:r>
              <a:rPr lang="fr-CA" dirty="0" err="1"/>
              <a:t>Video</a:t>
            </a:r>
            <a:endParaRPr lang="fr-CA" dirty="0"/>
          </a:p>
          <a:p>
            <a:r>
              <a:rPr lang="fr-CA" dirty="0"/>
              <a:t>HSV</a:t>
            </a:r>
          </a:p>
          <a:p>
            <a:r>
              <a:rPr lang="fr-CA" dirty="0"/>
              <a:t>Détection de contours</a:t>
            </a:r>
          </a:p>
          <a:p>
            <a:r>
              <a:rPr lang="fr-CA" dirty="0">
                <a:hlinkClick r:id="rId5"/>
              </a:rPr>
              <a:t>Projets Python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691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HSV et HSL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" y="2477691"/>
            <a:ext cx="2911078" cy="2911078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On observe souvent cette représentation dans les sélectionneurs de couleurs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4401108"/>
            <a:ext cx="1546892" cy="11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Conversion RGB </a:t>
            </a:r>
            <a:r>
              <a:rPr lang="fr-CA" dirty="0">
                <a:sym typeface="Wingdings" pitchFamily="2" charset="2"/>
              </a:rPr>
              <a:t> HSV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fr-CA" dirty="0"/>
                  <a:t>Étape 1 : Trouver le H</a:t>
                </a:r>
              </a:p>
              <a:p>
                <a:r>
                  <a:rPr lang="fr-CA" dirty="0"/>
                  <a:t>M = max (R, G, B)</a:t>
                </a:r>
              </a:p>
              <a:p>
                <a:pPr lvl="1"/>
                <a:r>
                  <a:rPr lang="fr-CA" dirty="0"/>
                  <a:t>Valeur maximum entre les trois canaux</a:t>
                </a:r>
              </a:p>
              <a:p>
                <a:r>
                  <a:rPr lang="fr-CA" dirty="0"/>
                  <a:t>m = min (R, G, B)</a:t>
                </a:r>
              </a:p>
              <a:p>
                <a:pPr lvl="1"/>
                <a:r>
                  <a:rPr lang="fr-CA" dirty="0"/>
                  <a:t>Les valeurs ont une valeur entre 0 et 1 (ex : 200/255)</a:t>
                </a:r>
              </a:p>
              <a:p>
                <a:r>
                  <a:rPr lang="fr-CA" dirty="0"/>
                  <a:t>C = M – m</a:t>
                </a:r>
              </a:p>
              <a:p>
                <a:pPr lvl="1"/>
                <a:r>
                  <a:rPr lang="fr-CA" dirty="0"/>
                  <a:t>C qui tient pour chroma (saturation)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i="1">
                                <a:latin typeface="Cambria Math"/>
                              </a:rPr>
                              <m:t>𝑖𝑛𝑑</m:t>
                            </m:r>
                            <m:r>
                              <a:rPr lang="fr-CA" i="1">
                                <a:latin typeface="Cambria Math"/>
                              </a:rPr>
                              <m:t>é</m:t>
                            </m:r>
                            <m:r>
                              <a:rPr lang="fr-CA" i="1">
                                <a:latin typeface="Cambria Math"/>
                              </a:rPr>
                              <m:t>𝑓𝑖𝑛𝑖</m:t>
                            </m:r>
                            <m:r>
                              <a:rPr lang="fr-CA" i="1">
                                <a:latin typeface="Cambria Math"/>
                              </a:rPr>
                              <m:t>,        </m:t>
                            </m:r>
                            <m:r>
                              <a:rPr lang="fr-CA" i="1">
                                <a:latin typeface="Cambria Math"/>
                              </a:rPr>
                              <m:t>𝐶</m:t>
                            </m:r>
                            <m:r>
                              <a:rPr lang="fr-CA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lang="fr-CA" i="1"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  <m:r>
                              <a:rPr lang="fr-CA" i="1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</a:rPr>
                              <m:t>𝑚𝑜𝑑</m:t>
                            </m:r>
                            <m:r>
                              <a:rPr lang="fr-CA" i="1">
                                <a:latin typeface="Cambria Math"/>
                              </a:rPr>
                              <m:t> 6,   </m:t>
                            </m:r>
                            <m:r>
                              <a:rPr lang="fr-CA" i="1">
                                <a:latin typeface="Cambria Math"/>
                              </a:rPr>
                              <m:t>𝑀</m:t>
                            </m:r>
                            <m:r>
                              <a:rPr lang="fr-CA" i="1">
                                <a:latin typeface="Cambria Math"/>
                              </a:rPr>
                              <m:t>=</m:t>
                            </m:r>
                            <m:r>
                              <a:rPr lang="fr-CA" i="1">
                                <a:latin typeface="Cambria Math"/>
                              </a:rPr>
                              <m:t>𝑅</m:t>
                            </m:r>
                          </m:e>
                          <m:e>
                            <m:f>
                              <m:f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fr-CA" i="1"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  <m:r>
                              <a:rPr lang="fr-CA" i="1">
                                <a:latin typeface="Cambria Math"/>
                              </a:rPr>
                              <m:t>+2,         </m:t>
                            </m:r>
                            <m:r>
                              <a:rPr lang="fr-CA" i="1">
                                <a:latin typeface="Cambria Math"/>
                              </a:rPr>
                              <m:t>𝑀</m:t>
                            </m:r>
                            <m:r>
                              <a:rPr lang="fr-CA" i="1">
                                <a:latin typeface="Cambria Math"/>
                              </a:rPr>
                              <m:t>=</m:t>
                            </m:r>
                            <m:r>
                              <a:rPr lang="fr-CA" i="1">
                                <a:latin typeface="Cambria Math"/>
                              </a:rPr>
                              <m:t>𝐺</m:t>
                            </m:r>
                          </m:e>
                          <m:e>
                            <m:f>
                              <m:f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 − 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fr-CA" i="1"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  <m:r>
                              <a:rPr lang="fr-CA" i="1">
                                <a:latin typeface="Cambria Math"/>
                              </a:rPr>
                              <m:t>+4,       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</a:rPr>
                              <m:t>𝑀</m:t>
                            </m:r>
                            <m:r>
                              <a:rPr lang="fr-CA" i="1">
                                <a:latin typeface="Cambria Math"/>
                              </a:rPr>
                              <m:t>=</m:t>
                            </m:r>
                            <m:r>
                              <a:rPr lang="fr-CA" i="1">
                                <a:latin typeface="Cambria Math"/>
                              </a:rPr>
                              <m:t>𝐵</m:t>
                            </m:r>
                          </m:e>
                        </m:eqArr>
                      </m:e>
                    </m:d>
                  </m:oMath>
                </a14:m>
                <a:endParaRPr lang="fr-CA" dirty="0"/>
              </a:p>
              <a:p>
                <a:r>
                  <a:rPr lang="fr-CA" b="0" i="1" dirty="0">
                    <a:latin typeface="Cambria Math"/>
                  </a:rPr>
                  <a:t>H = 60° × H’</a:t>
                </a:r>
              </a:p>
              <a:p>
                <a:pPr marL="51435" indent="0">
                  <a:buNone/>
                </a:pPr>
                <a:endParaRPr lang="fr-CA" b="0" dirty="0">
                  <a:latin typeface="Cambria Math"/>
                </a:endParaRPr>
              </a:p>
              <a:p>
                <a:endParaRPr lang="fr-CA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29" y="2623912"/>
            <a:ext cx="1309318" cy="2618636"/>
          </a:xfrm>
        </p:spPr>
      </p:pic>
      <p:sp>
        <p:nvSpPr>
          <p:cNvPr id="3" name="Pensées 2"/>
          <p:cNvSpPr/>
          <p:nvPr/>
        </p:nvSpPr>
        <p:spPr>
          <a:xfrm>
            <a:off x="2951820" y="2132857"/>
            <a:ext cx="2916324" cy="17085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dirty="0"/>
              <a:t>Perle de culture</a:t>
            </a:r>
            <a:br>
              <a:rPr lang="fr-CA" sz="1350" dirty="0"/>
            </a:br>
            <a:r>
              <a:rPr lang="fr-CA" sz="1350" dirty="0"/>
              <a:t>On appelle cela une fonction affine par morceaux</a:t>
            </a:r>
          </a:p>
        </p:txBody>
      </p:sp>
    </p:spTree>
    <p:extLst>
      <p:ext uri="{BB962C8B-B14F-4D97-AF65-F5344CB8AC3E}">
        <p14:creationId xmlns:p14="http://schemas.microsoft.com/office/powerpoint/2010/main" val="5394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HSV et HSL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RGB </a:t>
            </a:r>
            <a:r>
              <a:rPr lang="fr-CA" dirty="0">
                <a:sym typeface="Wingdings"/>
              </a:rPr>
              <a:t> HSV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CA" dirty="0"/>
                  <a:t>Étape 2 : La valeur</a:t>
                </a:r>
              </a:p>
              <a:p>
                <a:pPr lvl="1"/>
                <a:r>
                  <a:rPr lang="fr-CA" dirty="0"/>
                  <a:t>V = M</a:t>
                </a:r>
              </a:p>
              <a:p>
                <a:r>
                  <a:rPr lang="fr-CA" dirty="0"/>
                  <a:t>Étape 3 : La saturation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𝐻𝑆𝑉</m:t>
                        </m:r>
                      </m:sub>
                    </m:sSub>
                    <m:r>
                      <a:rPr lang="fr-CA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A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fr-CA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    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fr-CA" i="1" smtClean="0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fr-CA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b="0" i="1" smtClean="0">
                                    <a:latin typeface="Cambria Math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fr-CA" b="0" i="1" smtClean="0">
                                    <a:latin typeface="Cambria Math"/>
                                  </a:rPr>
                                  <m:t>𝑉</m:t>
                                </m:r>
                              </m:den>
                            </m:f>
                            <m:r>
                              <a:rPr lang="fr-CA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CA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   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≠0</m:t>
                            </m:r>
                          </m:e>
                        </m:eqArr>
                      </m:e>
                    </m:d>
                  </m:oMath>
                </a14:m>
                <a:endParaRPr lang="fr-CA" dirty="0"/>
              </a:p>
              <a:p>
                <a:r>
                  <a:rPr lang="fr-CA" dirty="0"/>
                  <a:t>Source : Wikipédia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505" b="-365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RGB </a:t>
            </a:r>
            <a:r>
              <a:rPr lang="fr-CA" dirty="0">
                <a:sym typeface="Wingdings"/>
              </a:rPr>
              <a:t> HSL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CA" dirty="0"/>
                  <a:t>Étape 2 : La brillance</a:t>
                </a:r>
              </a:p>
              <a:p>
                <a:pPr lvl="1"/>
                <a:r>
                  <a:rPr lang="fr-CA" dirty="0"/>
                  <a:t>L = (</a:t>
                </a:r>
                <a:r>
                  <a:rPr lang="fr-CA" dirty="0" err="1"/>
                  <a:t>C</a:t>
                </a:r>
                <a:r>
                  <a:rPr lang="fr-CA" baseline="-25000" dirty="0" err="1"/>
                  <a:t>max</a:t>
                </a:r>
                <a:r>
                  <a:rPr lang="fr-CA" dirty="0"/>
                  <a:t> – </a:t>
                </a:r>
                <a:r>
                  <a:rPr lang="fr-CA" dirty="0" err="1"/>
                  <a:t>C</a:t>
                </a:r>
                <a:r>
                  <a:rPr lang="fr-CA" baseline="-25000" dirty="0" err="1"/>
                  <a:t>min</a:t>
                </a:r>
                <a:r>
                  <a:rPr lang="fr-CA" dirty="0"/>
                  <a:t>) / 2</a:t>
                </a:r>
              </a:p>
              <a:p>
                <a:r>
                  <a:rPr lang="fr-CA" dirty="0"/>
                  <a:t>Étape 3 : La saturation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𝐻𝑆𝑉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  <m:r>
                              <a:rPr lang="fr-CA" i="1">
                                <a:latin typeface="Cambria Math"/>
                              </a:rPr>
                              <m:t>,        </m:t>
                            </m:r>
                            <m:r>
                              <a:rPr lang="fr-CA" i="1">
                                <a:latin typeface="Cambria Math"/>
                              </a:rPr>
                              <m:t>𝐶</m:t>
                            </m:r>
                            <m:r>
                              <a:rPr lang="fr-CA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fr-CA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fr-CA" b="0" i="1" smtClean="0">
                                    <a:latin typeface="Cambria Math" charset="0"/>
                                  </a:rPr>
                                  <m:t>1 −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fr-CA" b="0" i="1" smtClean="0">
                                        <a:latin typeface="Cambria Math" charset="0"/>
                                      </a:rPr>
                                      <m:t>𝐿</m:t>
                                    </m:r>
                                    <m:r>
                                      <a:rPr lang="fr-CA" b="0" i="1" smtClean="0">
                                        <a:latin typeface="Cambria Math" charset="0"/>
                                      </a:rPr>
                                      <m:t> −1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fr-CA" i="1">
                                <a:latin typeface="Cambria Math"/>
                              </a:rPr>
                              <m:t>,       </m:t>
                            </m:r>
                            <m:r>
                              <a:rPr lang="fr-CA" i="1">
                                <a:latin typeface="Cambria Math"/>
                              </a:rPr>
                              <m:t>𝐶</m:t>
                            </m:r>
                            <m:r>
                              <a:rPr lang="fr-CA" i="1">
                                <a:latin typeface="Cambria Math"/>
                              </a:rPr>
                              <m:t> ≠0</m:t>
                            </m:r>
                          </m:e>
                        </m:eqArr>
                      </m:e>
                    </m:d>
                  </m:oMath>
                </a14:m>
                <a:endParaRPr lang="fr-CA" dirty="0"/>
              </a:p>
              <a:p>
                <a:pPr lvl="1"/>
                <a:endParaRPr lang="fr-CA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t="-1505" r="-10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05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HSV </a:t>
            </a:r>
            <a:r>
              <a:rPr lang="fr-CA" dirty="0">
                <a:sym typeface="Wingdings" pitchFamily="2" charset="2"/>
              </a:rPr>
              <a:t> RGB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19283" y="2599990"/>
                <a:ext cx="5082988" cy="2631733"/>
              </a:xfrm>
            </p:spPr>
            <p:txBody>
              <a:bodyPr>
                <a:normAutofit fontScale="4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𝐶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𝑉</m:t>
                    </m:r>
                    <m:r>
                      <a:rPr lang="fr-CA" b="0" i="1" smtClean="0">
                        <a:latin typeface="Cambria Math"/>
                      </a:rPr>
                      <m:t> ×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𝐻𝑆𝑉</m:t>
                        </m:r>
                      </m:sub>
                    </m:sSub>
                  </m:oMath>
                </a14:m>
                <a:endParaRPr lang="fr-CA" b="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𝐻</m:t>
                    </m:r>
                    <m:r>
                      <a:rPr lang="fr-CA" b="0" i="1" smtClean="0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60°</m:t>
                        </m:r>
                      </m:den>
                    </m:f>
                  </m:oMath>
                </a14:m>
                <a:endParaRPr lang="fr-CA" b="0" dirty="0"/>
              </a:p>
              <a:p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𝑋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1 −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CA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b="0" i="1" smtClean="0">
                                <a:latin typeface="Cambria Math"/>
                              </a:rPr>
                              <m:t>𝑚𝑜𝑑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2 −1</m:t>
                            </m:r>
                          </m:e>
                        </m:d>
                      </m:e>
                    </m:d>
                  </m:oMath>
                </a14:m>
                <a:endParaRPr lang="fr-CA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0, 0, 0</m:t>
                                </m:r>
                              </m:e>
                            </m:d>
                            <m:r>
                              <a:rPr lang="fr-CA" b="0" i="1" smtClean="0">
                                <a:latin typeface="Cambria Math"/>
                              </a:rPr>
                              <m:t>,   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𝑛𝑜𝑛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é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𝑓𝑖𝑛𝑖</m:t>
                            </m:r>
                          </m:e>
                          <m:e>
                            <m:d>
                              <m:d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 0</m:t>
                                </m:r>
                              </m:e>
                            </m:d>
                            <m:r>
                              <a:rPr lang="fr-CA" b="0" i="1" smtClean="0">
                                <a:latin typeface="Cambria Math"/>
                              </a:rPr>
                              <m:t>,      0 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CA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&lt;1</m:t>
                            </m:r>
                          </m:e>
                          <m:e>
                            <m:d>
                              <m:d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 0</m:t>
                                </m:r>
                              </m:e>
                            </m:d>
                            <m:r>
                              <a:rPr lang="fr-CA" i="1">
                                <a:latin typeface="Cambria Math"/>
                              </a:rPr>
                              <m:t>,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  1</m:t>
                            </m:r>
                            <m:r>
                              <a:rPr lang="fr-CA" i="1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e>
                            <m:d>
                              <m:d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fr-CA" i="1">
                                <a:latin typeface="Cambria Math"/>
                              </a:rPr>
                              <m:t>,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   2</m:t>
                            </m:r>
                            <m:r>
                              <a:rPr lang="fr-CA" i="1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e>
                            <m:d>
                              <m:d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0, 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fr-CA" i="1">
                                <a:latin typeface="Cambria Math"/>
                              </a:rPr>
                              <m:t>,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   3</m:t>
                            </m:r>
                            <m:r>
                              <a:rPr lang="fr-CA" i="1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e>
                            <m:d>
                              <m:d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 0,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fr-CA" i="1">
                                <a:latin typeface="Cambria Math"/>
                              </a:rPr>
                              <m:t>,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   4</m:t>
                            </m:r>
                            <m:r>
                              <a:rPr lang="fr-CA" i="1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e>
                            <m:d>
                              <m:dPr>
                                <m:ctrlPr>
                                  <a:rPr lang="fr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, 0,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fr-CA" i="1">
                                <a:latin typeface="Cambria Math"/>
                              </a:rPr>
                              <m:t>, 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    5</m:t>
                            </m:r>
                            <m:r>
                              <a:rPr lang="fr-CA" i="1">
                                <a:latin typeface="Cambria Math"/>
                              </a:rPr>
                              <m:t> 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endParaRPr lang="fr-CA" dirty="0"/>
              </a:p>
              <a:p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𝑚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𝑉</m:t>
                    </m:r>
                    <m:r>
                      <a:rPr lang="fr-CA" b="0" i="1" smtClean="0">
                        <a:latin typeface="Cambria Math"/>
                      </a:rPr>
                      <m:t> −</m:t>
                    </m:r>
                    <m:r>
                      <a:rPr lang="fr-CA" b="0" i="1" smtClean="0">
                        <a:latin typeface="Cambria Math"/>
                      </a:rPr>
                      <m:t>𝐶</m:t>
                    </m:r>
                  </m:oMath>
                </a14:m>
                <a:endParaRPr lang="fr-CA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𝑅</m:t>
                        </m:r>
                        <m:r>
                          <a:rPr lang="fr-CA" b="0" i="1" smtClean="0">
                            <a:latin typeface="Cambria Math"/>
                          </a:rPr>
                          <m:t>, 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  <m:r>
                          <a:rPr lang="fr-CA" b="0" i="1" smtClean="0">
                            <a:latin typeface="Cambria Math"/>
                          </a:rPr>
                          <m:t>, </m:t>
                        </m:r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fr-CA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+ </m:t>
                    </m:r>
                    <m:r>
                      <a:rPr lang="fr-CA" b="0" i="1" smtClean="0">
                        <a:latin typeface="Cambria Math"/>
                      </a:rPr>
                      <m:t>𝑚</m:t>
                    </m:r>
                    <m:r>
                      <a:rPr lang="fr-CA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+ </m:t>
                    </m:r>
                    <m:r>
                      <a:rPr lang="fr-CA" i="1">
                        <a:latin typeface="Cambria Math"/>
                      </a:rPr>
                      <m:t>𝑚</m:t>
                    </m:r>
                    <m:r>
                      <a:rPr lang="fr-CA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+ </m:t>
                    </m:r>
                    <m:r>
                      <a:rPr lang="fr-CA" i="1">
                        <a:latin typeface="Cambria Math"/>
                      </a:rPr>
                      <m:t>𝑚</m:t>
                    </m:r>
                    <m:r>
                      <a:rPr lang="fr-CA" b="0" i="1" smtClean="0">
                        <a:latin typeface="Cambria Math"/>
                      </a:rPr>
                      <m:t>)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283" y="2599990"/>
                <a:ext cx="5082988" cy="26317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371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Utilité et motivation du HSV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À sa création, la motivation principale était que le RGB n’est pas intuitif lorsqu’il s’agit de modifier les teintes d’une couleur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Un problème du RGB est l’effet de la luminescence. Par exemple, un éclairage intense sur un objet peut changer de façon radicale les valeurs RGB. Cet effet est diminué en HSV.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86" y="3254222"/>
            <a:ext cx="4467749" cy="7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18" y="1646802"/>
            <a:ext cx="5268558" cy="857250"/>
          </a:xfrm>
        </p:spPr>
        <p:txBody>
          <a:bodyPr>
            <a:normAutofit fontScale="90000"/>
          </a:bodyPr>
          <a:lstStyle/>
          <a:p>
            <a:r>
              <a:rPr lang="fr-CA" dirty="0"/>
              <a:t>Utilité et motivation du HSV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Utilisé en traitement d’images pour faire de la détection de caractéristiques ou encore de la segmentation</a:t>
            </a:r>
          </a:p>
          <a:p>
            <a:r>
              <a:rPr lang="fr-CA" dirty="0"/>
              <a:t>Exemple : Détection de la peau</a:t>
            </a:r>
          </a:p>
          <a:p>
            <a:r>
              <a:rPr lang="fr-CA" dirty="0"/>
              <a:t>La couleur de la peau varie d’une personne à une autre, mais elle est similaire dans les teintes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111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: Luminosité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0" y="2318603"/>
            <a:ext cx="2857500" cy="2700338"/>
          </a:xfrm>
        </p:spPr>
      </p:pic>
      <p:grpSp>
        <p:nvGrpSpPr>
          <p:cNvPr id="19" name="Group 18"/>
          <p:cNvGrpSpPr/>
          <p:nvPr/>
        </p:nvGrpSpPr>
        <p:grpSpPr>
          <a:xfrm>
            <a:off x="3471248" y="2556010"/>
            <a:ext cx="3447515" cy="2406936"/>
            <a:chOff x="3104329" y="2265012"/>
            <a:chExt cx="4596687" cy="3209248"/>
          </a:xfrm>
        </p:grpSpPr>
        <p:sp>
          <p:nvSpPr>
            <p:cNvPr id="6" name="TextBox 5"/>
            <p:cNvSpPr txBox="1"/>
            <p:nvPr/>
          </p:nvSpPr>
          <p:spPr>
            <a:xfrm>
              <a:off x="5270436" y="2265012"/>
              <a:ext cx="24305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350" dirty="0"/>
                <a:t>RGB (20, 161, 242)</a:t>
              </a:r>
            </a:p>
            <a:p>
              <a:r>
                <a:rPr lang="fr-CA" sz="1350" dirty="0"/>
                <a:t>HSV (202, 92%, 95%)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3104329" y="2603567"/>
              <a:ext cx="2166107" cy="8781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70436" y="3410141"/>
              <a:ext cx="24305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350" dirty="0"/>
                <a:t>RGB (220, 230, 253)</a:t>
              </a:r>
            </a:p>
            <a:p>
              <a:r>
                <a:rPr lang="fr-CA" sz="1350" dirty="0"/>
                <a:t>HSV (222, 13%, 99%)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3563889" y="3328857"/>
              <a:ext cx="1706547" cy="41983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70436" y="4797152"/>
              <a:ext cx="24305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350" dirty="0"/>
                <a:t>RGB (19, 121, 203)</a:t>
              </a:r>
            </a:p>
            <a:p>
              <a:r>
                <a:rPr lang="fr-CA" sz="1350" dirty="0"/>
                <a:t>HSV (207, 91%, 80%)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3110196" y="5062288"/>
              <a:ext cx="2160240" cy="7341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48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: Luminosité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6" y="2583061"/>
            <a:ext cx="2857500" cy="270033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76239" y="2477691"/>
            <a:ext cx="2520959" cy="2911078"/>
          </a:xfrm>
        </p:spPr>
      </p:pic>
      <p:grpSp>
        <p:nvGrpSpPr>
          <p:cNvPr id="19" name="Group 18"/>
          <p:cNvGrpSpPr/>
          <p:nvPr/>
        </p:nvGrpSpPr>
        <p:grpSpPr>
          <a:xfrm>
            <a:off x="2386774" y="2918852"/>
            <a:ext cx="2077211" cy="1598417"/>
            <a:chOff x="3110200" y="2265012"/>
            <a:chExt cx="4082700" cy="3173816"/>
          </a:xfrm>
        </p:grpSpPr>
        <p:sp>
          <p:nvSpPr>
            <p:cNvPr id="6" name="TextBox 5"/>
            <p:cNvSpPr txBox="1"/>
            <p:nvPr/>
          </p:nvSpPr>
          <p:spPr>
            <a:xfrm>
              <a:off x="4802344" y="2265012"/>
              <a:ext cx="2229097" cy="64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50" dirty="0"/>
                <a:t>RGB (20, 161, 242)</a:t>
              </a:r>
            </a:p>
            <a:p>
              <a:r>
                <a:rPr lang="fr-CA" sz="750" dirty="0"/>
                <a:t>HSV (202, 92%, 95%)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3371606" y="2585851"/>
              <a:ext cx="1430738" cy="15593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63809" y="3410141"/>
              <a:ext cx="2229091" cy="64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50" dirty="0"/>
                <a:t>RGB (220, 230, 253)</a:t>
              </a:r>
            </a:p>
            <a:p>
              <a:r>
                <a:rPr lang="fr-CA" sz="750" dirty="0"/>
                <a:t>HSV (222, 13%, 99%)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3563894" y="3328865"/>
              <a:ext cx="1399915" cy="40211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5371" y="4797152"/>
              <a:ext cx="2547529" cy="64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50" dirty="0"/>
                <a:t>RGB (19, 121, 203)</a:t>
              </a:r>
            </a:p>
            <a:p>
              <a:r>
                <a:rPr lang="fr-CA" sz="750" dirty="0"/>
                <a:t>HSV (207, 91%, 80%)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3110200" y="5062291"/>
              <a:ext cx="1535171" cy="55700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9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OpenCV</a:t>
            </a:r>
            <a:r>
              <a:rPr lang="fr-CA" dirty="0"/>
              <a:t> : </a:t>
            </a:r>
            <a:r>
              <a:rPr lang="fr-CA" dirty="0" err="1"/>
              <a:t>cvtColor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La librairie offre plusieurs fonctionnalités pour manipuler les canaux</a:t>
            </a:r>
          </a:p>
          <a:p>
            <a:r>
              <a:rPr lang="fr-CA" dirty="0"/>
              <a:t>La procédure </a:t>
            </a:r>
            <a:r>
              <a:rPr lang="fr-CA" b="1" dirty="0" err="1"/>
              <a:t>cvtColor</a:t>
            </a:r>
            <a:r>
              <a:rPr lang="fr-CA" dirty="0"/>
              <a:t> permet de convertir une image d’un espace vers un autre</a:t>
            </a:r>
          </a:p>
          <a:p>
            <a:r>
              <a:rPr lang="fr-CA" dirty="0">
                <a:sym typeface="Wingdings" pitchFamily="2" charset="2"/>
              </a:rPr>
              <a:t>Plusieurs fonctions doivent utiliser des images en niveau de gris pour fonctionner</a:t>
            </a:r>
            <a:endParaRPr lang="fr-CA" dirty="0"/>
          </a:p>
          <a:p>
            <a:r>
              <a:rPr lang="fr-CA" dirty="0"/>
              <a:t>Syntaxe</a:t>
            </a:r>
          </a:p>
          <a:p>
            <a:pPr lvl="1"/>
            <a:r>
              <a:rPr lang="fr-CA" dirty="0" err="1"/>
              <a:t>cvtColor</a:t>
            </a:r>
            <a:r>
              <a:rPr lang="fr-CA" dirty="0"/>
              <a:t> (</a:t>
            </a:r>
            <a:r>
              <a:rPr lang="fr-CA" dirty="0" err="1"/>
              <a:t>imgSrc</a:t>
            </a:r>
            <a:r>
              <a:rPr lang="fr-CA" dirty="0"/>
              <a:t>, </a:t>
            </a:r>
            <a:r>
              <a:rPr lang="fr-CA" dirty="0" err="1"/>
              <a:t>imgDst</a:t>
            </a:r>
            <a:r>
              <a:rPr lang="fr-CA" dirty="0"/>
              <a:t>, </a:t>
            </a:r>
            <a:r>
              <a:rPr lang="fr-CA" dirty="0" err="1"/>
              <a:t>int</a:t>
            </a:r>
            <a:r>
              <a:rPr lang="fr-CA" dirty="0"/>
              <a:t> code);</a:t>
            </a:r>
          </a:p>
          <a:p>
            <a:r>
              <a:rPr lang="fr-CA" dirty="0"/>
              <a:t>Exemple</a:t>
            </a:r>
          </a:p>
          <a:p>
            <a:pPr lvl="1"/>
            <a:r>
              <a:rPr lang="fr-CA" dirty="0" err="1"/>
              <a:t>cvtColor</a:t>
            </a:r>
            <a:r>
              <a:rPr lang="fr-CA" dirty="0"/>
              <a:t> (frame, </a:t>
            </a:r>
            <a:r>
              <a:rPr lang="fr-CA" dirty="0" err="1"/>
              <a:t>imgBW</a:t>
            </a:r>
            <a:r>
              <a:rPr lang="fr-CA" dirty="0"/>
              <a:t>, CV_BGR2GRAY);</a:t>
            </a:r>
          </a:p>
          <a:p>
            <a:pPr lvl="1"/>
            <a:r>
              <a:rPr lang="en-US" b="1" dirty="0"/>
              <a:t>Python : </a:t>
            </a:r>
            <a:r>
              <a:rPr lang="en-US" dirty="0" err="1"/>
              <a:t>img_gray</a:t>
            </a:r>
            <a:r>
              <a:rPr lang="en-US" dirty="0"/>
              <a:t> = cv2.cvtColor(</a:t>
            </a:r>
            <a:r>
              <a:rPr lang="en-US" dirty="0" err="1"/>
              <a:t>img</a:t>
            </a:r>
            <a:r>
              <a:rPr lang="en-US" dirty="0"/>
              <a:t>, cv2.COLOR_BGR2GRAY)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6463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OpenCV</a:t>
            </a:r>
            <a:r>
              <a:rPr lang="fr-CA" dirty="0"/>
              <a:t> : </a:t>
            </a:r>
            <a:r>
              <a:rPr lang="fr-CA" dirty="0" err="1"/>
              <a:t>cvtColor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L’argument code représente un type de conversion</a:t>
            </a:r>
          </a:p>
          <a:p>
            <a:pPr lvl="1"/>
            <a:r>
              <a:rPr lang="fr-CA" dirty="0"/>
              <a:t>Il y a plusieurs constantes prédéfinies</a:t>
            </a:r>
          </a:p>
          <a:p>
            <a:pPr lvl="1"/>
            <a:r>
              <a:rPr lang="fr-CA" dirty="0"/>
              <a:t>CV_BGR2GRAY : BGR </a:t>
            </a:r>
            <a:r>
              <a:rPr lang="fr-CA" dirty="0">
                <a:sym typeface="Wingdings" pitchFamily="2" charset="2"/>
              </a:rPr>
              <a:t> Niveau de gris</a:t>
            </a:r>
          </a:p>
          <a:p>
            <a:pPr lvl="1"/>
            <a:r>
              <a:rPr lang="fr-CA" dirty="0">
                <a:sym typeface="Wingdings" pitchFamily="2" charset="2"/>
              </a:rPr>
              <a:t>CV_BGR2HSV</a:t>
            </a:r>
          </a:p>
          <a:p>
            <a:pPr lvl="1"/>
            <a:r>
              <a:rPr lang="fr-CA" dirty="0">
                <a:sym typeface="Wingdings" pitchFamily="2" charset="2"/>
              </a:rPr>
              <a:t>CV_GRAY2BGR</a:t>
            </a:r>
          </a:p>
          <a:p>
            <a:r>
              <a:rPr lang="fr-CA" dirty="0">
                <a:sym typeface="Wingdings" pitchFamily="2" charset="2"/>
              </a:rPr>
              <a:t>Si l’image destination n’est pas instanciée, la méthode va le faire automatiquement</a:t>
            </a:r>
          </a:p>
        </p:txBody>
      </p:sp>
    </p:spTree>
    <p:extLst>
      <p:ext uri="{BB962C8B-B14F-4D97-AF65-F5344CB8AC3E}">
        <p14:creationId xmlns:p14="http://schemas.microsoft.com/office/powerpoint/2010/main" val="261681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Documentation officielle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documentation d’</a:t>
            </a:r>
            <a:r>
              <a:rPr lang="fr-CA" dirty="0" err="1"/>
              <a:t>OpenCV</a:t>
            </a:r>
            <a:r>
              <a:rPr lang="fr-CA" dirty="0"/>
              <a:t> est bien structurée et permet aisément de se retrouver</a:t>
            </a:r>
          </a:p>
          <a:p>
            <a:r>
              <a:rPr lang="fr-CA" dirty="0"/>
              <a:t>On peut la retrouver sur le </a:t>
            </a:r>
            <a:r>
              <a:rPr lang="fr-CA" dirty="0">
                <a:hlinkClick r:id="rId2"/>
              </a:rPr>
              <a:t>site officiel</a:t>
            </a:r>
            <a:endParaRPr lang="fr-CA" dirty="0"/>
          </a:p>
          <a:p>
            <a:r>
              <a:rPr lang="fr-CA" dirty="0"/>
              <a:t>Je suggère la documentation </a:t>
            </a:r>
            <a:r>
              <a:rPr lang="fr-CA" dirty="0" err="1"/>
              <a:t>Doxygen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804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A015B-5A93-478B-B0EB-BF6736E2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Création et sauvegarde d’une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712D30-BD8A-47D6-8EE8-71ED3F10B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8865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Créer une image : C++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La méthode </a:t>
            </a:r>
            <a:r>
              <a:rPr lang="fr-CA" b="1" dirty="0" err="1"/>
              <a:t>create</a:t>
            </a:r>
            <a:r>
              <a:rPr lang="fr-CA" dirty="0"/>
              <a:t> de la classe Mat permet d’instancier une image avec des caractéristiques données</a:t>
            </a:r>
          </a:p>
          <a:p>
            <a:r>
              <a:rPr lang="fr-CA" dirty="0"/>
              <a:t>Syntaxe</a:t>
            </a:r>
          </a:p>
          <a:p>
            <a:pPr lvl="1"/>
            <a:r>
              <a:rPr lang="fr-CA" dirty="0" err="1"/>
              <a:t>monImg.create</a:t>
            </a:r>
            <a:r>
              <a:rPr lang="fr-CA" dirty="0"/>
              <a:t>(rangées, colonnes, type)</a:t>
            </a:r>
          </a:p>
          <a:p>
            <a:pPr lvl="1"/>
            <a:r>
              <a:rPr lang="fr-CA" dirty="0"/>
              <a:t>Type </a:t>
            </a:r>
            <a:r>
              <a:rPr lang="fr-CA" dirty="0">
                <a:sym typeface="Wingdings" pitchFamily="2" charset="2"/>
              </a:rPr>
              <a:t> </a:t>
            </a:r>
            <a:r>
              <a:rPr lang="fr-CA" dirty="0" err="1">
                <a:sym typeface="Wingdings" pitchFamily="2" charset="2"/>
              </a:rPr>
              <a:t>CV_nbBitnbCan</a:t>
            </a:r>
            <a:endParaRPr lang="fr-CA" dirty="0">
              <a:sym typeface="Wingdings" pitchFamily="2" charset="2"/>
            </a:endParaRPr>
          </a:p>
          <a:p>
            <a:pPr lvl="2"/>
            <a:r>
              <a:rPr lang="fr-CA" dirty="0" err="1">
                <a:sym typeface="Wingdings" pitchFamily="2" charset="2"/>
              </a:rPr>
              <a:t>nbBit</a:t>
            </a:r>
            <a:r>
              <a:rPr lang="fr-CA" dirty="0">
                <a:sym typeface="Wingdings" pitchFamily="2" charset="2"/>
              </a:rPr>
              <a:t>  8U, 16S, 16U, 32U, …</a:t>
            </a:r>
          </a:p>
          <a:p>
            <a:pPr lvl="2"/>
            <a:r>
              <a:rPr lang="fr-CA" dirty="0" err="1">
                <a:sym typeface="Wingdings" pitchFamily="2" charset="2"/>
              </a:rPr>
              <a:t>nbCan</a:t>
            </a:r>
            <a:r>
              <a:rPr lang="fr-CA" dirty="0">
                <a:sym typeface="Wingdings" pitchFamily="2" charset="2"/>
              </a:rPr>
              <a:t>  Nombre de canaux, C1, C2, C3, etc.</a:t>
            </a:r>
          </a:p>
          <a:p>
            <a:pPr lvl="2"/>
            <a:r>
              <a:rPr lang="fr-CA" dirty="0">
                <a:sym typeface="Wingdings" pitchFamily="2" charset="2"/>
              </a:rPr>
              <a:t>Constantes déjà définies. Ex : CV_8UC3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2221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3E39B-6B09-4358-B77E-9D0E2BB8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Créer une image :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3BAC6-274A-475D-9EAF-D5B3F6E5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 Python, </a:t>
            </a:r>
            <a:r>
              <a:rPr lang="fr-CA" dirty="0" err="1"/>
              <a:t>Opencv</a:t>
            </a:r>
            <a:r>
              <a:rPr lang="fr-CA" dirty="0"/>
              <a:t> intègre la librairie </a:t>
            </a:r>
            <a:r>
              <a:rPr lang="fr-CA" dirty="0" err="1"/>
              <a:t>numpy</a:t>
            </a:r>
            <a:endParaRPr lang="fr-CA" dirty="0"/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en-US" sz="1400" dirty="0"/>
              <a:t>import cv2</a:t>
            </a:r>
          </a:p>
          <a:p>
            <a:pPr marL="68580" indent="0">
              <a:buNone/>
            </a:pPr>
            <a:r>
              <a:rPr lang="en-US" sz="1400" dirty="0"/>
              <a:t>import </a:t>
            </a:r>
            <a:r>
              <a:rPr lang="en-US" sz="1400" dirty="0" err="1"/>
              <a:t>numpy</a:t>
            </a:r>
            <a:r>
              <a:rPr lang="en-US" sz="1400" dirty="0"/>
              <a:t> as np</a:t>
            </a:r>
          </a:p>
          <a:p>
            <a:pPr marL="68580" indent="0">
              <a:buNone/>
            </a:pPr>
            <a:r>
              <a:rPr lang="en-US" sz="1400" dirty="0" err="1"/>
              <a:t>blank_image</a:t>
            </a:r>
            <a:r>
              <a:rPr lang="en-US" sz="1400" dirty="0"/>
              <a:t> = </a:t>
            </a:r>
            <a:r>
              <a:rPr lang="en-US" sz="1400" dirty="0" err="1"/>
              <a:t>np.zeros</a:t>
            </a:r>
            <a:r>
              <a:rPr lang="en-US" sz="1400" dirty="0"/>
              <a:t>((height,width,3), np.uint8)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04716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E1099-363A-4C58-A8D8-84290E8E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Sauvegarder une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C9866-CEBB-433C-993C-718EC466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 sauvegarder une image, on utilise la méthode </a:t>
            </a:r>
            <a:r>
              <a:rPr lang="fr-CA" b="1" dirty="0" err="1"/>
              <a:t>imwrite</a:t>
            </a:r>
            <a:r>
              <a:rPr lang="fr-CA" b="1" dirty="0"/>
              <a:t>(</a:t>
            </a:r>
            <a:r>
              <a:rPr lang="fr-CA" b="1" dirty="0" err="1"/>
              <a:t>nomFichier</a:t>
            </a:r>
            <a:r>
              <a:rPr lang="fr-CA" b="1" dirty="0"/>
              <a:t>, image)</a:t>
            </a:r>
            <a:endParaRPr lang="fr-CA" dirty="0"/>
          </a:p>
          <a:p>
            <a:r>
              <a:rPr lang="fr-CA" dirty="0"/>
              <a:t>Exemple</a:t>
            </a:r>
          </a:p>
          <a:p>
            <a:pPr lvl="1"/>
            <a:r>
              <a:rPr lang="en-US" dirty="0">
                <a:latin typeface="Roboto Mono"/>
              </a:rPr>
              <a:t>cv2.imwrite(</a:t>
            </a:r>
            <a:r>
              <a:rPr lang="en-US" dirty="0" err="1">
                <a:latin typeface="Roboto Mono"/>
              </a:rPr>
              <a:t>r"target.png</a:t>
            </a:r>
            <a:r>
              <a:rPr lang="en-US" dirty="0">
                <a:latin typeface="Roboto Mono"/>
              </a:rPr>
              <a:t>", target)</a:t>
            </a:r>
            <a:endParaRPr lang="fr-CA" dirty="0">
              <a:latin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6322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95EEB-1BED-41A8-AC5C-D24378F5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Jouer avec les couches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7A170C-A8D6-4B73-9325-78809C17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5587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BCEC5-88BD-48BA-9421-ED67C882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Fusionner :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968EC-7B38-403C-A89F-9FA8997F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Python étant différent, il suffit de fusionner les matrices en utilisant la structure de base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sz="1500" dirty="0" err="1"/>
              <a:t>b,g,r</a:t>
            </a:r>
            <a:r>
              <a:rPr lang="fr-CA" sz="1500" dirty="0"/>
              <a:t> = cv2.split(</a:t>
            </a:r>
            <a:r>
              <a:rPr lang="fr-CA" sz="1500" dirty="0" err="1"/>
              <a:t>img</a:t>
            </a:r>
            <a:r>
              <a:rPr lang="fr-CA" sz="1500" dirty="0"/>
              <a:t>)</a:t>
            </a:r>
          </a:p>
          <a:p>
            <a:pPr marL="68580" indent="0">
              <a:buNone/>
            </a:pPr>
            <a:endParaRPr lang="fr-CA" sz="1500" dirty="0"/>
          </a:p>
          <a:p>
            <a:pPr marL="68580" indent="0">
              <a:buNone/>
            </a:pPr>
            <a:r>
              <a:rPr lang="fr-CA" sz="1500" dirty="0"/>
              <a:t># Opérations quelconque sur les couches</a:t>
            </a:r>
          </a:p>
          <a:p>
            <a:pPr marL="68580" indent="0">
              <a:buNone/>
            </a:pPr>
            <a:r>
              <a:rPr lang="fr-CA" sz="1500" dirty="0"/>
              <a:t># …</a:t>
            </a:r>
          </a:p>
          <a:p>
            <a:pPr marL="68580" indent="0">
              <a:buNone/>
            </a:pPr>
            <a:endParaRPr lang="fr-CA" sz="1500" dirty="0"/>
          </a:p>
          <a:p>
            <a:pPr marL="68580" indent="0">
              <a:buNone/>
            </a:pPr>
            <a:r>
              <a:rPr lang="fr-CA" sz="1500" dirty="0"/>
              <a:t># Fusion</a:t>
            </a:r>
          </a:p>
          <a:p>
            <a:pPr marL="68580" indent="0">
              <a:buNone/>
            </a:pPr>
            <a:r>
              <a:rPr lang="fr-CA" sz="1500" dirty="0"/>
              <a:t>dst = cv2.merge((b, g, r))</a:t>
            </a:r>
          </a:p>
        </p:txBody>
      </p:sp>
    </p:spTree>
    <p:extLst>
      <p:ext uri="{BB962C8B-B14F-4D97-AF65-F5344CB8AC3E}">
        <p14:creationId xmlns:p14="http://schemas.microsoft.com/office/powerpoint/2010/main" val="2033760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1F7F0-5BDB-4E00-BAC8-B8AAFFC5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Recap</a:t>
            </a:r>
            <a:r>
              <a:rPr lang="fr-CA" dirty="0"/>
              <a:t> en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6754E-FC29-4E43-A05A-8917ACD9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b, g, r = cv2.split(</a:t>
            </a:r>
            <a:r>
              <a:rPr lang="fr-CA" dirty="0" err="1"/>
              <a:t>img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La fonction </a:t>
            </a:r>
            <a:r>
              <a:rPr lang="fr-CA" b="1" dirty="0"/>
              <a:t>split</a:t>
            </a:r>
            <a:r>
              <a:rPr lang="fr-CA" dirty="0"/>
              <a:t> permet de séparer une matrice par couche</a:t>
            </a:r>
          </a:p>
          <a:p>
            <a:r>
              <a:rPr lang="fr-CA" dirty="0"/>
              <a:t>dst = cv2.merge((b, g, r))</a:t>
            </a:r>
          </a:p>
          <a:p>
            <a:pPr lvl="1"/>
            <a:r>
              <a:rPr lang="fr-CA" dirty="0"/>
              <a:t>La fonction </a:t>
            </a:r>
            <a:r>
              <a:rPr lang="fr-CA" b="1" dirty="0"/>
              <a:t>merge</a:t>
            </a:r>
            <a:r>
              <a:rPr lang="fr-CA" dirty="0"/>
              <a:t> permet de fusionner des matrices ensembles</a:t>
            </a:r>
          </a:p>
          <a:p>
            <a:r>
              <a:rPr lang="en-US" sz="2200" dirty="0"/>
              <a:t>mask1 = cv2.inRange(</a:t>
            </a:r>
            <a:r>
              <a:rPr lang="en-US" sz="2200" dirty="0" err="1"/>
              <a:t>hsv</a:t>
            </a:r>
            <a:r>
              <a:rPr lang="en-US" sz="2200" dirty="0"/>
              <a:t>, (36, 0, 0), (70, 255,255))</a:t>
            </a:r>
          </a:p>
          <a:p>
            <a:pPr lvl="1"/>
            <a:r>
              <a:rPr lang="en-US" sz="2000" dirty="0"/>
              <a:t>La function </a:t>
            </a:r>
            <a:r>
              <a:rPr lang="en-US" sz="2000" b="1" dirty="0" err="1"/>
              <a:t>inRange</a:t>
            </a:r>
            <a:r>
              <a:rPr lang="en-US" sz="2000" dirty="0"/>
              <a:t>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filtrer</a:t>
            </a:r>
            <a:r>
              <a:rPr lang="en-US" sz="2000" dirty="0"/>
              <a:t> des </a:t>
            </a:r>
            <a:r>
              <a:rPr lang="en-US" sz="2000" dirty="0" err="1"/>
              <a:t>valeurs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matrice</a:t>
            </a:r>
            <a:r>
              <a:rPr lang="en-US" sz="2000" dirty="0"/>
              <a:t> entre deux </a:t>
            </a:r>
            <a:r>
              <a:rPr lang="en-US" sz="2000" dirty="0" err="1"/>
              <a:t>bornes</a:t>
            </a:r>
            <a:br>
              <a:rPr lang="en-US" sz="2000" dirty="0"/>
            </a:br>
            <a:br>
              <a:rPr lang="fr-CA" sz="2000" dirty="0"/>
            </a:b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483138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1248B-6257-4F01-A58E-07E3EFB4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Python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7C756-E12E-427A-B90D-3C1867949419}"/>
              </a:ext>
            </a:extLst>
          </p:cNvPr>
          <p:cNvSpPr/>
          <p:nvPr/>
        </p:nvSpPr>
        <p:spPr>
          <a:xfrm>
            <a:off x="1043490" y="242088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000" dirty="0">
                <a:solidFill>
                  <a:srgbClr val="3F51B5"/>
                </a:solidFill>
                <a:latin typeface="Roboto Mono"/>
              </a:rPr>
              <a:t>import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 cv2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## Read</a:t>
            </a:r>
            <a:endParaRPr lang="fr-CA" sz="1000" dirty="0">
              <a:latin typeface="Roboto Mono"/>
            </a:endParaRPr>
          </a:p>
          <a:p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img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 = cv2.imread(</a:t>
            </a:r>
            <a:r>
              <a:rPr lang="fr-CA" sz="1000" dirty="0">
                <a:solidFill>
                  <a:srgbClr val="388E3C"/>
                </a:solidFill>
                <a:latin typeface="Roboto Mono"/>
              </a:rPr>
              <a:t>"sunflower.jpg"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##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convert</a:t>
            </a:r>
            <a:r>
              <a:rPr lang="fr-CA" sz="1000" dirty="0">
                <a:solidFill>
                  <a:srgbClr val="D81B60"/>
                </a:solidFill>
                <a:latin typeface="Roboto Mono"/>
              </a:rPr>
              <a:t> to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hsv</a:t>
            </a:r>
            <a:endParaRPr lang="fr-CA" sz="1000" dirty="0">
              <a:latin typeface="Roboto Mono"/>
            </a:endParaRPr>
          </a:p>
          <a:p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hsv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 = cv2.cvtColor(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img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cv2.COLOR_BGR2HSV)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##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mask</a:t>
            </a:r>
            <a:r>
              <a:rPr lang="fr-CA" sz="1000" dirty="0">
                <a:solidFill>
                  <a:srgbClr val="D81B60"/>
                </a:solidFill>
                <a:latin typeface="Roboto Mono"/>
              </a:rPr>
              <a:t> of green (36,0,0) ~ (70, 255,255)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mask1 = cv2.inRange(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hsv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(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36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), (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70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255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255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##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mask</a:t>
            </a:r>
            <a:r>
              <a:rPr lang="fr-CA" sz="1000" dirty="0">
                <a:solidFill>
                  <a:srgbClr val="D81B60"/>
                </a:solidFill>
                <a:latin typeface="Roboto Mono"/>
              </a:rPr>
              <a:t> o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yellow</a:t>
            </a:r>
            <a:r>
              <a:rPr lang="fr-CA" sz="1000" dirty="0">
                <a:solidFill>
                  <a:srgbClr val="D81B60"/>
                </a:solidFill>
                <a:latin typeface="Roboto Mono"/>
              </a:rPr>
              <a:t> (15,0,0) ~ (36, 255, 255)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mask2 = cv2.inRange(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hsv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(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15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), (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36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255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255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## final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mask</a:t>
            </a:r>
            <a:r>
              <a:rPr lang="fr-CA" sz="1000" dirty="0">
                <a:solidFill>
                  <a:srgbClr val="D81B60"/>
                </a:solidFill>
                <a:latin typeface="Roboto Mono"/>
              </a:rPr>
              <a:t> and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masked</a:t>
            </a:r>
            <a:endParaRPr lang="fr-CA" sz="1000" dirty="0">
              <a:latin typeface="Roboto Mono"/>
            </a:endParaRPr>
          </a:p>
          <a:p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mask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 = cv2.bitwise_or(mask1, mask2)</a:t>
            </a:r>
            <a:endParaRPr lang="fr-CA" sz="1000" dirty="0">
              <a:latin typeface="Roboto Mono"/>
            </a:endParaRPr>
          </a:p>
          <a:p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target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 = cv2.bitwise_and(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img,img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mask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=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mask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37474F"/>
                </a:solidFill>
                <a:latin typeface="Roboto Mono"/>
              </a:rPr>
              <a:t>cv2.imwrite(</a:t>
            </a:r>
            <a:r>
              <a:rPr lang="fr-CA" sz="1000" dirty="0">
                <a:solidFill>
                  <a:srgbClr val="388E3C"/>
                </a:solidFill>
                <a:latin typeface="Roboto Mono"/>
              </a:rPr>
              <a:t>"target.png"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target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endParaRPr lang="fr-CA" sz="1000" dirty="0">
              <a:latin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715915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Traitement d’images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Détection de contours</a:t>
            </a:r>
          </a:p>
        </p:txBody>
      </p:sp>
    </p:spTree>
    <p:extLst>
      <p:ext uri="{BB962C8B-B14F-4D97-AF65-F5344CB8AC3E}">
        <p14:creationId xmlns:p14="http://schemas.microsoft.com/office/powerpoint/2010/main" val="1137635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Détection de contour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La détection de contour (</a:t>
            </a:r>
            <a:r>
              <a:rPr lang="fr-CA" i="1" dirty="0" err="1"/>
              <a:t>edge</a:t>
            </a:r>
            <a:r>
              <a:rPr lang="fr-CA" i="1" dirty="0"/>
              <a:t> </a:t>
            </a:r>
            <a:r>
              <a:rPr lang="fr-CA" i="1" dirty="0" err="1"/>
              <a:t>detection</a:t>
            </a:r>
            <a:r>
              <a:rPr lang="fr-CA" dirty="0"/>
              <a:t>) est un outil fondamental en traitement d’images</a:t>
            </a:r>
          </a:p>
          <a:p>
            <a:r>
              <a:rPr lang="fr-CA" dirty="0"/>
              <a:t>Elle sert entre autre en extraction et détection de caractéristiques</a:t>
            </a:r>
          </a:p>
          <a:p>
            <a:r>
              <a:rPr lang="fr-CA" dirty="0"/>
              <a:t>La détection de contour consiste, généralement, à mettre de l’emphase sur le contraste</a:t>
            </a:r>
          </a:p>
          <a:p>
            <a:pPr lvl="1"/>
            <a:r>
              <a:rPr lang="fr-CA" dirty="0"/>
              <a:t>Le contraste est la différence d’intensité entre les pixels</a:t>
            </a:r>
          </a:p>
        </p:txBody>
      </p:sp>
    </p:spTree>
    <p:extLst>
      <p:ext uri="{BB962C8B-B14F-4D97-AF65-F5344CB8AC3E}">
        <p14:creationId xmlns:p14="http://schemas.microsoft.com/office/powerpoint/2010/main" val="146385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Pixel par pixel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Parcourir une image un pixel à la fois pourrait être utile dans certains cas</a:t>
            </a:r>
          </a:p>
          <a:p>
            <a:r>
              <a:rPr lang="fr-CA" dirty="0"/>
              <a:t>Les données des pixels se retrouvent dans la propriété </a:t>
            </a:r>
            <a:r>
              <a:rPr lang="fr-CA" b="1" dirty="0"/>
              <a:t>data</a:t>
            </a:r>
            <a:r>
              <a:rPr lang="fr-CA" dirty="0"/>
              <a:t> de la classe </a:t>
            </a:r>
            <a:r>
              <a:rPr lang="fr-CA" b="1" dirty="0"/>
              <a:t>Mat</a:t>
            </a:r>
          </a:p>
          <a:p>
            <a:r>
              <a:rPr lang="fr-CA" dirty="0"/>
              <a:t>Par défaut, les données sont de type </a:t>
            </a:r>
            <a:r>
              <a:rPr lang="fr-CA" b="1" dirty="0" err="1"/>
              <a:t>uchar</a:t>
            </a:r>
            <a:endParaRPr lang="fr-CA" b="1" dirty="0"/>
          </a:p>
          <a:p>
            <a:pPr lvl="1"/>
            <a:r>
              <a:rPr lang="fr-CA" dirty="0"/>
              <a:t>Ainsi, il est important de convertir (</a:t>
            </a:r>
            <a:r>
              <a:rPr lang="fr-CA" i="1" dirty="0" err="1"/>
              <a:t>cast</a:t>
            </a:r>
            <a:r>
              <a:rPr lang="fr-CA" dirty="0"/>
              <a:t>) nos données pour ne pas avoir d’erreur </a:t>
            </a:r>
          </a:p>
        </p:txBody>
      </p:sp>
    </p:spTree>
    <p:extLst>
      <p:ext uri="{BB962C8B-B14F-4D97-AF65-F5344CB8AC3E}">
        <p14:creationId xmlns:p14="http://schemas.microsoft.com/office/powerpoint/2010/main" val="204037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Détection de contour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785930" cy="3880772"/>
          </a:xfrm>
        </p:spPr>
        <p:txBody>
          <a:bodyPr>
            <a:normAutofit/>
          </a:bodyPr>
          <a:lstStyle/>
          <a:p>
            <a:r>
              <a:rPr lang="fr-CA" dirty="0"/>
              <a:t>Mathématiquement, on fait la dérivée de la valeur des pixels pour détecter les pentes</a:t>
            </a:r>
          </a:p>
          <a:p>
            <a:pPr lvl="1"/>
            <a:r>
              <a:rPr lang="fr-CA" dirty="0"/>
              <a:t>La dérivée permet de mesurer le taux de variation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34" y="2420888"/>
            <a:ext cx="2184914" cy="2911078"/>
          </a:xfrm>
        </p:spPr>
      </p:pic>
    </p:spTree>
    <p:extLst>
      <p:ext uri="{BB962C8B-B14F-4D97-AF65-F5344CB8AC3E}">
        <p14:creationId xmlns:p14="http://schemas.microsoft.com/office/powerpoint/2010/main" val="249304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Détection de contour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925242" y="2600326"/>
          <a:ext cx="5082778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793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Détection de contour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25242" y="2600326"/>
          <a:ext cx="5082778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57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Détection de contour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925242" y="2600326"/>
          <a:ext cx="5082778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403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Détection de contour</a:t>
            </a:r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idx="1"/>
          </p:nvPr>
        </p:nvGraphicFramePr>
        <p:xfrm>
          <a:off x="1925242" y="2600326"/>
          <a:ext cx="5082778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063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Détection de contour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25242" y="2600326"/>
          <a:ext cx="5082778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280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Détection de contour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25242" y="2600326"/>
          <a:ext cx="5082778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340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42" y="2643515"/>
            <a:ext cx="5082778" cy="2544904"/>
          </a:xfrm>
        </p:spPr>
      </p:pic>
    </p:spTree>
    <p:extLst>
      <p:ext uri="{BB962C8B-B14F-4D97-AF65-F5344CB8AC3E}">
        <p14:creationId xmlns:p14="http://schemas.microsoft.com/office/powerpoint/2010/main" val="1676922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Détection de contour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En traitement d’images ont simule la dérivée</a:t>
            </a:r>
          </a:p>
          <a:p>
            <a:r>
              <a:rPr lang="fr-CA" dirty="0"/>
              <a:t>On nommera cette dérivée le gradient</a:t>
            </a:r>
          </a:p>
          <a:p>
            <a:r>
              <a:rPr lang="fr-CA" dirty="0"/>
              <a:t>Le gradient représente le différentiel vers le point où il y a le plus de différence entre deux valeurs</a:t>
            </a:r>
          </a:p>
          <a:p>
            <a:r>
              <a:rPr lang="fr-CA" dirty="0"/>
              <a:t>Dans ce cas, l’algorithme utilisé sera celui de Sobel</a:t>
            </a:r>
          </a:p>
        </p:txBody>
      </p:sp>
    </p:spTree>
    <p:extLst>
      <p:ext uri="{BB962C8B-B14F-4D97-AF65-F5344CB8AC3E}">
        <p14:creationId xmlns:p14="http://schemas.microsoft.com/office/powerpoint/2010/main" val="2149751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Détection de contour : </a:t>
            </a:r>
            <a:r>
              <a:rPr lang="fr-CA" dirty="0" err="1"/>
              <a:t>OpenCV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Les valeurs entre deux pixels varient dans la plage suivante [-255, 255]</a:t>
            </a:r>
          </a:p>
          <a:p>
            <a:r>
              <a:rPr lang="fr-CA" dirty="0"/>
              <a:t>Lorsque la pente est négative des valeurs négatives peuvent apparaître</a:t>
            </a:r>
          </a:p>
          <a:p>
            <a:r>
              <a:rPr lang="fr-CA" dirty="0"/>
              <a:t>Pour représenter les valeurs, il faut appliquer la fonction absolue sur l’image</a:t>
            </a:r>
          </a:p>
          <a:p>
            <a:r>
              <a:rPr lang="fr-CA" dirty="0"/>
              <a:t>De plus, les valeurs sont emmagasinées en 16S ainsi il faudra ramener les valeurs à l’échelle 8U</a:t>
            </a:r>
          </a:p>
        </p:txBody>
      </p:sp>
    </p:spTree>
    <p:extLst>
      <p:ext uri="{BB962C8B-B14F-4D97-AF65-F5344CB8AC3E}">
        <p14:creationId xmlns:p14="http://schemas.microsoft.com/office/powerpoint/2010/main" val="297576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Pixel par pixel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Pour une image à canal unique il suffit d’accéder directement à l’index du pixel pour le manipuler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44008" y="2060847"/>
            <a:ext cx="4027064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 err="1"/>
              <a:t>int</a:t>
            </a:r>
            <a:r>
              <a:rPr lang="fr-CA" sz="1100" dirty="0"/>
              <a:t> main (</a:t>
            </a:r>
            <a:r>
              <a:rPr lang="fr-CA" sz="1100" dirty="0" err="1"/>
              <a:t>int</a:t>
            </a:r>
            <a:r>
              <a:rPr lang="fr-CA" sz="1100" dirty="0"/>
              <a:t> </a:t>
            </a:r>
            <a:r>
              <a:rPr lang="fr-CA" sz="1100" dirty="0" err="1"/>
              <a:t>argc</a:t>
            </a:r>
            <a:r>
              <a:rPr lang="fr-CA" sz="1100" dirty="0"/>
              <a:t>, char* </a:t>
            </a:r>
            <a:r>
              <a:rPr lang="fr-CA" sz="1100" dirty="0" err="1"/>
              <a:t>argv</a:t>
            </a:r>
            <a:r>
              <a:rPr lang="fr-CA" sz="1100" dirty="0"/>
              <a:t>[])</a:t>
            </a:r>
          </a:p>
          <a:p>
            <a:r>
              <a:rPr lang="fr-CA" sz="1100" dirty="0"/>
              <a:t>{</a:t>
            </a:r>
          </a:p>
          <a:p>
            <a:r>
              <a:rPr lang="fr-CA" sz="1100" dirty="0"/>
              <a:t>   Mat </a:t>
            </a:r>
            <a:r>
              <a:rPr lang="fr-CA" sz="1100" dirty="0" err="1"/>
              <a:t>img</a:t>
            </a:r>
            <a:r>
              <a:rPr lang="fr-CA" sz="1100" dirty="0"/>
              <a:t>;</a:t>
            </a:r>
          </a:p>
          <a:p>
            <a:r>
              <a:rPr lang="fr-CA" sz="1100" dirty="0"/>
              <a:t>   </a:t>
            </a:r>
          </a:p>
          <a:p>
            <a:r>
              <a:rPr lang="fr-CA" sz="1100" dirty="0"/>
              <a:t>   string </a:t>
            </a:r>
            <a:r>
              <a:rPr lang="fr-CA" sz="1100" dirty="0" err="1"/>
              <a:t>winMain</a:t>
            </a:r>
            <a:r>
              <a:rPr lang="fr-CA" sz="1100" dirty="0"/>
              <a:t> = "Main";</a:t>
            </a:r>
          </a:p>
          <a:p>
            <a:endParaRPr lang="fr-CA" sz="1100" dirty="0"/>
          </a:p>
          <a:p>
            <a:r>
              <a:rPr lang="fr-CA" sz="1100" dirty="0"/>
              <a:t>   </a:t>
            </a:r>
            <a:r>
              <a:rPr lang="fr-CA" sz="1100" dirty="0" err="1"/>
              <a:t>img</a:t>
            </a:r>
            <a:r>
              <a:rPr lang="fr-CA" sz="1100" dirty="0"/>
              <a:t> = </a:t>
            </a:r>
            <a:r>
              <a:rPr lang="fr-CA" sz="1100" dirty="0" err="1"/>
              <a:t>imread</a:t>
            </a:r>
            <a:r>
              <a:rPr lang="fr-CA" sz="1100" dirty="0"/>
              <a:t>(</a:t>
            </a:r>
            <a:r>
              <a:rPr lang="fr-CA" sz="1100" dirty="0" err="1"/>
              <a:t>argv</a:t>
            </a:r>
            <a:r>
              <a:rPr lang="fr-CA" sz="1100" dirty="0"/>
              <a:t>[1], CV_LOAD_IMAGE_GRAYSCALE);</a:t>
            </a:r>
          </a:p>
          <a:p>
            <a:r>
              <a:rPr lang="fr-CA" sz="1100" dirty="0"/>
              <a:t>   </a:t>
            </a:r>
            <a:r>
              <a:rPr lang="fr-CA" sz="1100" dirty="0" err="1"/>
              <a:t>uchar</a:t>
            </a:r>
            <a:r>
              <a:rPr lang="fr-CA" sz="1100" dirty="0"/>
              <a:t> </a:t>
            </a:r>
            <a:r>
              <a:rPr lang="fr-CA" sz="1100" dirty="0" err="1"/>
              <a:t>current</a:t>
            </a:r>
            <a:r>
              <a:rPr lang="fr-CA" sz="1100" dirty="0"/>
              <a:t>;</a:t>
            </a:r>
          </a:p>
          <a:p>
            <a:endParaRPr lang="fr-CA" sz="1100" dirty="0"/>
          </a:p>
          <a:p>
            <a:r>
              <a:rPr lang="fr-CA" sz="1100" dirty="0"/>
              <a:t>   for (</a:t>
            </a:r>
            <a:r>
              <a:rPr lang="fr-CA" sz="1100" dirty="0" err="1"/>
              <a:t>int</a:t>
            </a:r>
            <a:r>
              <a:rPr lang="fr-CA" sz="1100" dirty="0"/>
              <a:t> j = 0; j &lt; </a:t>
            </a:r>
            <a:r>
              <a:rPr lang="fr-CA" sz="1100" dirty="0" err="1"/>
              <a:t>img.rows</a:t>
            </a:r>
            <a:r>
              <a:rPr lang="fr-CA" sz="1100" dirty="0"/>
              <a:t>; j++)</a:t>
            </a:r>
          </a:p>
          <a:p>
            <a:r>
              <a:rPr lang="fr-CA" sz="1100" dirty="0"/>
              <a:t>      for (</a:t>
            </a:r>
            <a:r>
              <a:rPr lang="fr-CA" sz="1100" dirty="0" err="1"/>
              <a:t>int</a:t>
            </a:r>
            <a:r>
              <a:rPr lang="fr-CA" sz="1100" dirty="0"/>
              <a:t> i = 0; i &lt; </a:t>
            </a:r>
            <a:r>
              <a:rPr lang="fr-CA" sz="1100" dirty="0" err="1"/>
              <a:t>img.cols</a:t>
            </a:r>
            <a:r>
              <a:rPr lang="fr-CA" sz="1100" dirty="0"/>
              <a:t>; i++)</a:t>
            </a:r>
          </a:p>
          <a:p>
            <a:r>
              <a:rPr lang="fr-CA" sz="1100" dirty="0"/>
              <a:t>      {</a:t>
            </a:r>
          </a:p>
          <a:p>
            <a:r>
              <a:rPr lang="fr-CA" sz="1100" dirty="0"/>
              <a:t>         </a:t>
            </a:r>
            <a:r>
              <a:rPr lang="fr-CA" sz="1100" dirty="0" err="1"/>
              <a:t>current</a:t>
            </a:r>
            <a:r>
              <a:rPr lang="fr-CA" sz="1100" dirty="0"/>
              <a:t> = </a:t>
            </a:r>
            <a:r>
              <a:rPr lang="fr-CA" sz="1100" dirty="0" err="1"/>
              <a:t>img.data</a:t>
            </a:r>
            <a:r>
              <a:rPr lang="fr-CA" sz="1100" dirty="0"/>
              <a:t>[j * </a:t>
            </a:r>
            <a:r>
              <a:rPr lang="fr-CA" sz="1100" dirty="0" err="1"/>
              <a:t>img.cols</a:t>
            </a:r>
            <a:r>
              <a:rPr lang="fr-CA" sz="1100" dirty="0"/>
              <a:t> + i];</a:t>
            </a:r>
          </a:p>
          <a:p>
            <a:r>
              <a:rPr lang="fr-CA" sz="1100" dirty="0"/>
              <a:t>         if (</a:t>
            </a:r>
            <a:r>
              <a:rPr lang="fr-CA" sz="1100" dirty="0" err="1"/>
              <a:t>current</a:t>
            </a:r>
            <a:r>
              <a:rPr lang="fr-CA" sz="1100" dirty="0"/>
              <a:t> &lt; 127)</a:t>
            </a:r>
          </a:p>
          <a:p>
            <a:r>
              <a:rPr lang="fr-CA" sz="1100" dirty="0"/>
              <a:t>            </a:t>
            </a:r>
            <a:r>
              <a:rPr lang="fr-CA" sz="1100" dirty="0" err="1"/>
              <a:t>img.data</a:t>
            </a:r>
            <a:r>
              <a:rPr lang="fr-CA" sz="1100" dirty="0"/>
              <a:t>[j * </a:t>
            </a:r>
            <a:r>
              <a:rPr lang="fr-CA" sz="1100" dirty="0" err="1"/>
              <a:t>img.cols</a:t>
            </a:r>
            <a:r>
              <a:rPr lang="fr-CA" sz="1100" dirty="0"/>
              <a:t> + i] = 0;</a:t>
            </a:r>
          </a:p>
          <a:p>
            <a:r>
              <a:rPr lang="fr-CA" sz="1100" dirty="0"/>
              <a:t>      }</a:t>
            </a:r>
          </a:p>
          <a:p>
            <a:endParaRPr lang="fr-CA" sz="1100" dirty="0"/>
          </a:p>
          <a:p>
            <a:r>
              <a:rPr lang="fr-CA" sz="1100" dirty="0"/>
              <a:t>   </a:t>
            </a:r>
            <a:r>
              <a:rPr lang="fr-CA" sz="1100" dirty="0" err="1"/>
              <a:t>namedWindow</a:t>
            </a:r>
            <a:r>
              <a:rPr lang="fr-CA" sz="1100" dirty="0"/>
              <a:t>(</a:t>
            </a:r>
            <a:r>
              <a:rPr lang="fr-CA" sz="1100" dirty="0" err="1"/>
              <a:t>winMain</a:t>
            </a:r>
            <a:r>
              <a:rPr lang="fr-CA" sz="1100" dirty="0"/>
              <a:t>);</a:t>
            </a:r>
          </a:p>
          <a:p>
            <a:endParaRPr lang="fr-CA" sz="1100" dirty="0"/>
          </a:p>
          <a:p>
            <a:r>
              <a:rPr lang="fr-CA" sz="1100" dirty="0"/>
              <a:t>   </a:t>
            </a:r>
            <a:r>
              <a:rPr lang="fr-CA" sz="1100" dirty="0" err="1"/>
              <a:t>imshow</a:t>
            </a:r>
            <a:r>
              <a:rPr lang="fr-CA" sz="1100" dirty="0"/>
              <a:t>(</a:t>
            </a:r>
            <a:r>
              <a:rPr lang="fr-CA" sz="1100" dirty="0" err="1"/>
              <a:t>winMain</a:t>
            </a:r>
            <a:r>
              <a:rPr lang="fr-CA" sz="1100" dirty="0"/>
              <a:t>, </a:t>
            </a:r>
            <a:r>
              <a:rPr lang="fr-CA" sz="1100" dirty="0" err="1"/>
              <a:t>img</a:t>
            </a:r>
            <a:r>
              <a:rPr lang="fr-CA" sz="1100" dirty="0"/>
              <a:t>);</a:t>
            </a:r>
          </a:p>
          <a:p>
            <a:endParaRPr lang="fr-CA" sz="1100" dirty="0"/>
          </a:p>
          <a:p>
            <a:r>
              <a:rPr lang="fr-CA" sz="1100" dirty="0"/>
              <a:t>   </a:t>
            </a:r>
            <a:r>
              <a:rPr lang="fr-CA" sz="1100" dirty="0" err="1"/>
              <a:t>waitKey</a:t>
            </a:r>
            <a:r>
              <a:rPr lang="fr-CA" sz="1100" dirty="0"/>
              <a:t>();   </a:t>
            </a:r>
          </a:p>
          <a:p>
            <a:endParaRPr lang="fr-CA" sz="1100" dirty="0"/>
          </a:p>
          <a:p>
            <a:r>
              <a:rPr lang="fr-CA" sz="1100" dirty="0"/>
              <a:t>   return 1;</a:t>
            </a:r>
          </a:p>
          <a:p>
            <a:r>
              <a:rPr lang="fr-CA" sz="1100" dirty="0"/>
              <a:t>}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331640" y="3573016"/>
            <a:ext cx="3600400" cy="1798459"/>
            <a:chOff x="1331640" y="3573016"/>
            <a:chExt cx="3600400" cy="1798459"/>
          </a:xfrm>
        </p:grpSpPr>
        <p:sp>
          <p:nvSpPr>
            <p:cNvPr id="6" name="ZoneTexte 5"/>
            <p:cNvSpPr txBox="1"/>
            <p:nvPr/>
          </p:nvSpPr>
          <p:spPr>
            <a:xfrm>
              <a:off x="1331640" y="4725144"/>
              <a:ext cx="2778325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CA" dirty="0"/>
                <a:t>Que peut-on faire pour</a:t>
              </a:r>
              <a:br>
                <a:rPr lang="fr-CA" dirty="0"/>
              </a:br>
              <a:r>
                <a:rPr lang="fr-CA" dirty="0"/>
                <a:t>optimiser la boucle?</a:t>
              </a:r>
            </a:p>
          </p:txBody>
        </p:sp>
        <p:sp>
          <p:nvSpPr>
            <p:cNvPr id="7" name="Accolade ouvrante 6"/>
            <p:cNvSpPr/>
            <p:nvPr/>
          </p:nvSpPr>
          <p:spPr>
            <a:xfrm>
              <a:off x="4644008" y="3573016"/>
              <a:ext cx="288032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9" name="Connecteur droit avec flèche 8"/>
            <p:cNvCxnSpPr>
              <a:stCxn id="6" idx="3"/>
              <a:endCxn id="7" idx="1"/>
            </p:cNvCxnSpPr>
            <p:nvPr/>
          </p:nvCxnSpPr>
          <p:spPr>
            <a:xfrm flipV="1">
              <a:off x="4109965" y="4185084"/>
              <a:ext cx="534043" cy="863226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1331639" y="5509379"/>
            <a:ext cx="277832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dirty="0"/>
              <a:t>Sortir les invariants de la boucle et minimiser les calculs</a:t>
            </a:r>
          </a:p>
        </p:txBody>
      </p:sp>
    </p:spTree>
    <p:extLst>
      <p:ext uri="{BB962C8B-B14F-4D97-AF65-F5344CB8AC3E}">
        <p14:creationId xmlns:p14="http://schemas.microsoft.com/office/powerpoint/2010/main" val="35442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Détection de contour : </a:t>
            </a:r>
            <a:r>
              <a:rPr lang="fr-CA" dirty="0" err="1"/>
              <a:t>OpenCV</a:t>
            </a:r>
            <a:r>
              <a:rPr lang="fr-CA" dirty="0"/>
              <a:t> (C++)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Le filtre de Sobel s’utilise comme suit</a:t>
            </a:r>
          </a:p>
          <a:p>
            <a:pPr lvl="1"/>
            <a:r>
              <a:rPr lang="fr-CA" dirty="0"/>
              <a:t>Sobel(</a:t>
            </a:r>
            <a:r>
              <a:rPr lang="fr-CA" dirty="0" err="1"/>
              <a:t>src</a:t>
            </a:r>
            <a:r>
              <a:rPr lang="fr-CA" dirty="0"/>
              <a:t>, dst, profondeur, </a:t>
            </a:r>
            <a:r>
              <a:rPr lang="fr-CA" dirty="0" err="1"/>
              <a:t>ordreX</a:t>
            </a:r>
            <a:r>
              <a:rPr lang="fr-CA" dirty="0"/>
              <a:t>, </a:t>
            </a:r>
            <a:r>
              <a:rPr lang="fr-CA" dirty="0" err="1"/>
              <a:t>ordreY</a:t>
            </a:r>
            <a:r>
              <a:rPr lang="fr-CA" dirty="0"/>
              <a:t>, </a:t>
            </a:r>
            <a:r>
              <a:rPr lang="fr-CA" dirty="0" err="1"/>
              <a:t>dimNoyau</a:t>
            </a:r>
            <a:r>
              <a:rPr lang="fr-CA" dirty="0"/>
              <a:t>)</a:t>
            </a:r>
          </a:p>
          <a:p>
            <a:pPr lvl="2"/>
            <a:r>
              <a:rPr lang="fr-CA" dirty="0" err="1"/>
              <a:t>Src</a:t>
            </a:r>
            <a:r>
              <a:rPr lang="fr-CA" dirty="0"/>
              <a:t> : Image source en 8U1C</a:t>
            </a:r>
          </a:p>
          <a:p>
            <a:pPr lvl="2"/>
            <a:r>
              <a:rPr lang="fr-CA" dirty="0"/>
              <a:t>dst : Image de destination</a:t>
            </a:r>
          </a:p>
          <a:p>
            <a:pPr lvl="2"/>
            <a:r>
              <a:rPr lang="fr-CA" dirty="0"/>
              <a:t>Profondeur : Profondeur de l’image de destination. Exemple : CV_16S</a:t>
            </a:r>
          </a:p>
          <a:p>
            <a:pPr lvl="2"/>
            <a:r>
              <a:rPr lang="fr-CA" dirty="0" err="1"/>
              <a:t>OrdreX</a:t>
            </a:r>
            <a:r>
              <a:rPr lang="fr-CA" dirty="0"/>
              <a:t> : Nombre de fois que l’on dérive en X</a:t>
            </a:r>
          </a:p>
          <a:p>
            <a:pPr lvl="2"/>
            <a:r>
              <a:rPr lang="fr-CA" dirty="0" err="1"/>
              <a:t>OrdreY</a:t>
            </a:r>
            <a:r>
              <a:rPr lang="fr-CA" dirty="0"/>
              <a:t> : Idem, mais en Y</a:t>
            </a:r>
          </a:p>
          <a:p>
            <a:pPr lvl="2"/>
            <a:r>
              <a:rPr lang="fr-CA" dirty="0" err="1"/>
              <a:t>dimNoyau</a:t>
            </a:r>
            <a:r>
              <a:rPr lang="fr-CA" dirty="0"/>
              <a:t> : Dimension du filtre de convolution</a:t>
            </a:r>
          </a:p>
        </p:txBody>
      </p:sp>
    </p:spTree>
    <p:extLst>
      <p:ext uri="{BB962C8B-B14F-4D97-AF65-F5344CB8AC3E}">
        <p14:creationId xmlns:p14="http://schemas.microsoft.com/office/powerpoint/2010/main" val="3845290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Détection de contour : </a:t>
            </a:r>
            <a:r>
              <a:rPr lang="fr-CA" dirty="0" err="1"/>
              <a:t>OpenCV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 visualiser le résultat après avoir passé le filtre de Sobel, il faudra ramener l’image en valeur absolue et à la bonne échelle (16S </a:t>
            </a:r>
            <a:r>
              <a:rPr lang="fr-CA" dirty="0">
                <a:sym typeface="Wingdings" pitchFamily="2" charset="2"/>
              </a:rPr>
              <a:t> </a:t>
            </a:r>
            <a:r>
              <a:rPr lang="fr-CA" dirty="0"/>
              <a:t>8U)</a:t>
            </a:r>
          </a:p>
          <a:p>
            <a:r>
              <a:rPr lang="fr-CA" dirty="0" err="1"/>
              <a:t>OpenCV</a:t>
            </a:r>
            <a:r>
              <a:rPr lang="fr-CA" dirty="0"/>
              <a:t> offre la méthode </a:t>
            </a:r>
            <a:r>
              <a:rPr lang="fr-CA" b="1" dirty="0" err="1"/>
              <a:t>convertScaleAbs</a:t>
            </a:r>
            <a:r>
              <a:rPr lang="fr-CA" dirty="0"/>
              <a:t> qui convertit l’image source vers une image visualisable</a:t>
            </a:r>
          </a:p>
          <a:p>
            <a:pPr lvl="1"/>
            <a:r>
              <a:rPr lang="fr-CA" dirty="0" err="1"/>
              <a:t>convertScaleAbs</a:t>
            </a:r>
            <a:r>
              <a:rPr lang="fr-CA" dirty="0"/>
              <a:t> (</a:t>
            </a:r>
            <a:r>
              <a:rPr lang="fr-CA" dirty="0" err="1"/>
              <a:t>imgSrc</a:t>
            </a:r>
            <a:r>
              <a:rPr lang="fr-CA" dirty="0"/>
              <a:t>, </a:t>
            </a:r>
            <a:r>
              <a:rPr lang="fr-CA" dirty="0" err="1"/>
              <a:t>imgDst</a:t>
            </a:r>
            <a:r>
              <a:rPr lang="fr-CA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98928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Détection de contour : </a:t>
            </a:r>
            <a:r>
              <a:rPr lang="fr-CA" dirty="0" err="1"/>
              <a:t>OpenCV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Nous allons exécuter le gradient en X et ensuite en Y vers deux images séparées</a:t>
            </a:r>
          </a:p>
          <a:p>
            <a:r>
              <a:rPr lang="fr-CA" dirty="0"/>
              <a:t>Après cette étape, nous additionnerons de façon pondérée ces deux images à 50% chaque</a:t>
            </a:r>
          </a:p>
        </p:txBody>
      </p:sp>
    </p:spTree>
    <p:extLst>
      <p:ext uri="{BB962C8B-B14F-4D97-AF65-F5344CB8AC3E}">
        <p14:creationId xmlns:p14="http://schemas.microsoft.com/office/powerpoint/2010/main" val="1388817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Détection de contour : </a:t>
            </a:r>
            <a:r>
              <a:rPr lang="fr-CA" dirty="0" err="1"/>
              <a:t>OpenCV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La méthode </a:t>
            </a:r>
            <a:r>
              <a:rPr lang="fr-CA" b="1" dirty="0" err="1"/>
              <a:t>addWeighted</a:t>
            </a:r>
            <a:r>
              <a:rPr lang="fr-CA" dirty="0"/>
              <a:t> permet d’effectuer l’addition pondérée</a:t>
            </a:r>
          </a:p>
          <a:p>
            <a:pPr lvl="1"/>
            <a:r>
              <a:rPr lang="fr-CA" dirty="0" err="1"/>
              <a:t>addWeighted</a:t>
            </a:r>
            <a:r>
              <a:rPr lang="fr-CA" dirty="0"/>
              <a:t> (img1, poids1, img2, poids2, </a:t>
            </a:r>
            <a:r>
              <a:rPr lang="fr-CA" dirty="0" err="1"/>
              <a:t>valeurAdd</a:t>
            </a:r>
            <a:r>
              <a:rPr lang="fr-CA" dirty="0"/>
              <a:t>, </a:t>
            </a:r>
            <a:r>
              <a:rPr lang="fr-CA" dirty="0" err="1"/>
              <a:t>imgDst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Img1 et 2 : Image à additionner</a:t>
            </a:r>
          </a:p>
          <a:p>
            <a:pPr lvl="1"/>
            <a:r>
              <a:rPr lang="fr-CA" dirty="0"/>
              <a:t>poids1 et poids2 : Poids de chaque image</a:t>
            </a:r>
          </a:p>
          <a:p>
            <a:pPr lvl="1"/>
            <a:r>
              <a:rPr lang="fr-CA" dirty="0" err="1"/>
              <a:t>valeurAdd</a:t>
            </a:r>
            <a:r>
              <a:rPr lang="fr-CA" dirty="0"/>
              <a:t> : valeur scalaire que l’on peut additionner au résultat</a:t>
            </a:r>
          </a:p>
          <a:p>
            <a:pPr lvl="1"/>
            <a:r>
              <a:rPr lang="fr-CA" dirty="0" err="1"/>
              <a:t>imgDst</a:t>
            </a:r>
            <a:r>
              <a:rPr lang="fr-CA" dirty="0"/>
              <a:t> : Somme des deux images et </a:t>
            </a:r>
            <a:r>
              <a:rPr lang="fr-CA" dirty="0" err="1"/>
              <a:t>valeurAdd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9538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E0E69-F0D0-4963-8E90-B194BA57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: Python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F1BF4-677D-4267-97A2-12142FFDBFA2}"/>
              </a:ext>
            </a:extLst>
          </p:cNvPr>
          <p:cNvSpPr/>
          <p:nvPr/>
        </p:nvSpPr>
        <p:spPr>
          <a:xfrm>
            <a:off x="1043490" y="23488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000" dirty="0">
                <a:solidFill>
                  <a:srgbClr val="D81B60"/>
                </a:solidFill>
                <a:latin typeface="Roboto Mono"/>
              </a:rPr>
              <a:t>## Pipeline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gray = cv2.cvtColor(frame, cv2.COLOR_BGR2GRAY)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 Calcul en X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sobelx64f = cv2.</a:t>
            </a:r>
            <a:r>
              <a:rPr lang="fr-CA" sz="1000" dirty="0">
                <a:solidFill>
                  <a:srgbClr val="9C27B0"/>
                </a:solidFill>
                <a:latin typeface="Roboto Mono"/>
              </a:rPr>
              <a:t>Sobel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(gray, cv2.CV_64F,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abs_sobelx64f = 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np.absolute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(sobelx64f)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 Calcul en Y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sobely64f = cv2.</a:t>
            </a:r>
            <a:r>
              <a:rPr lang="fr-CA" sz="1000" dirty="0">
                <a:solidFill>
                  <a:srgbClr val="9C27B0"/>
                </a:solidFill>
                <a:latin typeface="Roboto Mono"/>
              </a:rPr>
              <a:t>Sobel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(gray, cv2.CV_64F,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abs_sobely64f = </a:t>
            </a:r>
            <a:r>
              <a:rPr lang="fr-CA" sz="1000" dirty="0" err="1">
                <a:solidFill>
                  <a:srgbClr val="37474F"/>
                </a:solidFill>
                <a:latin typeface="Roboto Mono"/>
              </a:rPr>
              <a:t>np.absolute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(sobely64f)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 Somme </a:t>
            </a:r>
            <a:r>
              <a:rPr lang="fr-CA" sz="1000" dirty="0" err="1">
                <a:solidFill>
                  <a:srgbClr val="D81B60"/>
                </a:solidFill>
                <a:latin typeface="Roboto Mono"/>
              </a:rPr>
              <a:t>ponderee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sobel_64f = cv2.addWeighted(abs_sobelx64f,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0.5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abs_sobely64f,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0.5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, </a:t>
            </a:r>
            <a:r>
              <a:rPr lang="fr-CA" sz="1000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fr-CA" sz="1000" dirty="0">
                <a:solidFill>
                  <a:srgbClr val="37474F"/>
                </a:solidFill>
                <a:latin typeface="Roboto Mono"/>
              </a:rPr>
              <a:t>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r>
              <a:rPr lang="fr-CA" sz="1000" dirty="0">
                <a:solidFill>
                  <a:srgbClr val="D81B60"/>
                </a:solidFill>
                <a:latin typeface="Roboto Mono"/>
              </a:rPr>
              <a:t># Conversion en 8 bit</a:t>
            </a:r>
            <a:endParaRPr lang="fr-CA" sz="1000" dirty="0">
              <a:latin typeface="Roboto Mono"/>
            </a:endParaRPr>
          </a:p>
          <a:p>
            <a:r>
              <a:rPr lang="fr-CA" sz="1000" dirty="0">
                <a:solidFill>
                  <a:srgbClr val="37474F"/>
                </a:solidFill>
                <a:latin typeface="Roboto Mono"/>
              </a:rPr>
              <a:t>sobel_8u = np.uint8(sobel_64f)</a:t>
            </a:r>
            <a:endParaRPr lang="fr-CA" sz="1000" dirty="0">
              <a:latin typeface="Roboto Mono"/>
            </a:endParaRPr>
          </a:p>
          <a:p>
            <a:br>
              <a:rPr lang="fr-CA" sz="1000" dirty="0">
                <a:latin typeface="Roboto Mono"/>
              </a:rPr>
            </a:br>
            <a:endParaRPr lang="fr-CA" sz="1000" dirty="0">
              <a:latin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4108436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7F41F-4356-4D2D-A0F8-31605231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Optimisation pour caméra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76CC3-2057-41E9-9627-9AD6DE6C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Dans le projet Git indiqué au début du cours, je vous suggère de prendre connaissance du fichier WebcamVideoStream.py qui contient la classe du même nom</a:t>
            </a:r>
          </a:p>
          <a:p>
            <a:r>
              <a:rPr lang="fr-CA" dirty="0"/>
              <a:t>J’ai créé une classe </a:t>
            </a:r>
            <a:r>
              <a:rPr lang="fr-CA" i="1" dirty="0" err="1"/>
              <a:t>wrapper</a:t>
            </a:r>
            <a:r>
              <a:rPr lang="fr-CA" dirty="0"/>
              <a:t> qui met la caméra dans un </a:t>
            </a:r>
            <a:r>
              <a:rPr lang="fr-CA" i="1" dirty="0"/>
              <a:t>Thread</a:t>
            </a:r>
          </a:p>
          <a:p>
            <a:r>
              <a:rPr lang="fr-CA" dirty="0"/>
              <a:t>Cette classe libère le thread principal de l’IO bloquant de la caméra</a:t>
            </a:r>
          </a:p>
          <a:p>
            <a:r>
              <a:rPr lang="fr-CA" dirty="0"/>
              <a:t>On a un gain de 25-30 ms/itération</a:t>
            </a:r>
          </a:p>
        </p:txBody>
      </p:sp>
    </p:spTree>
    <p:extLst>
      <p:ext uri="{BB962C8B-B14F-4D97-AF65-F5344CB8AC3E}">
        <p14:creationId xmlns:p14="http://schemas.microsoft.com/office/powerpoint/2010/main" val="2841812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Espace colorimétrique</a:t>
            </a:r>
            <a:br>
              <a:rPr lang="fr-CA" dirty="0"/>
            </a:br>
            <a:r>
              <a:rPr lang="fr-CA" dirty="0"/>
              <a:t>Exercices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Faites une application qui charge une image prise en argument et qui affiche celle-ci dans deux fenêtres soit une affichant l’original et la seconde une version en niveau de gris</a:t>
            </a:r>
          </a:p>
          <a:p>
            <a:r>
              <a:rPr lang="fr-CA" dirty="0"/>
              <a:t>Faites une application qui charge une image prise en argument et qui affiche celle-ci dans 5 fenêtres soit l’image originale, une version HSV et trois versions pour chacun des canaux HSV.</a:t>
            </a:r>
          </a:p>
        </p:txBody>
      </p:sp>
    </p:spTree>
    <p:extLst>
      <p:ext uri="{BB962C8B-B14F-4D97-AF65-F5344CB8AC3E}">
        <p14:creationId xmlns:p14="http://schemas.microsoft.com/office/powerpoint/2010/main" val="2918676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564905"/>
            <a:ext cx="4355864" cy="2720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75339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Détection de contours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Voici l’</a:t>
            </a:r>
            <a:r>
              <a:rPr lang="fr-CA" dirty="0" err="1"/>
              <a:t>algo</a:t>
            </a:r>
            <a:r>
              <a:rPr lang="fr-CA" dirty="0"/>
              <a:t> générique que vous devez coder</a:t>
            </a:r>
          </a:p>
          <a:p>
            <a:pPr marL="394335" indent="-342900">
              <a:buFont typeface="+mj-lt"/>
              <a:buAutoNum type="arabicPeriod"/>
            </a:pPr>
            <a:r>
              <a:rPr lang="fr-CA" dirty="0"/>
              <a:t>Lissage</a:t>
            </a:r>
          </a:p>
          <a:p>
            <a:pPr marL="394335" indent="-342900">
              <a:buFont typeface="+mj-lt"/>
              <a:buAutoNum type="arabicPeriod"/>
            </a:pPr>
            <a:r>
              <a:rPr lang="fr-CA" dirty="0"/>
              <a:t>Conversion de l’image vers gris</a:t>
            </a:r>
          </a:p>
          <a:p>
            <a:pPr marL="394335" indent="-342900">
              <a:buFont typeface="+mj-lt"/>
              <a:buAutoNum type="arabicPeriod"/>
            </a:pPr>
            <a:r>
              <a:rPr lang="fr-CA" dirty="0"/>
              <a:t>Sobel X ordre 1, Y ordre 0</a:t>
            </a:r>
          </a:p>
          <a:p>
            <a:pPr marL="394335" indent="-342900">
              <a:buFont typeface="+mj-lt"/>
              <a:buAutoNum type="arabicPeriod"/>
            </a:pPr>
            <a:r>
              <a:rPr lang="fr-CA" dirty="0"/>
              <a:t>Conversion d’échelle </a:t>
            </a:r>
          </a:p>
          <a:p>
            <a:pPr marL="394335" indent="-342900">
              <a:buFont typeface="+mj-lt"/>
              <a:buAutoNum type="arabicPeriod"/>
            </a:pPr>
            <a:r>
              <a:rPr lang="fr-CA" dirty="0"/>
              <a:t>Sobel Y ordre 1, X ordre 0</a:t>
            </a:r>
          </a:p>
          <a:p>
            <a:pPr marL="394335" indent="-342900">
              <a:buFont typeface="+mj-lt"/>
              <a:buAutoNum type="arabicPeriod"/>
            </a:pPr>
            <a:r>
              <a:rPr lang="fr-CA" dirty="0"/>
              <a:t>Conversion d’échelle</a:t>
            </a:r>
          </a:p>
          <a:p>
            <a:pPr marL="394335" indent="-342900">
              <a:buFont typeface="+mj-lt"/>
              <a:buAutoNum type="arabicPeriod"/>
            </a:pPr>
            <a:r>
              <a:rPr lang="fr-CA" dirty="0"/>
              <a:t>Addition pondérée (50/50)</a:t>
            </a:r>
          </a:p>
        </p:txBody>
      </p:sp>
    </p:spTree>
    <p:extLst>
      <p:ext uri="{BB962C8B-B14F-4D97-AF65-F5344CB8AC3E}">
        <p14:creationId xmlns:p14="http://schemas.microsoft.com/office/powerpoint/2010/main" val="882700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Arguments dans VS2015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06" y="2672917"/>
            <a:ext cx="3854183" cy="27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Pixel par pixel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Pour une image à canal unique il suffit d’accéder directement à l’index du pixel pour le manipuler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44008" y="1728528"/>
            <a:ext cx="402706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 err="1"/>
              <a:t>int</a:t>
            </a:r>
            <a:r>
              <a:rPr lang="fr-CA" sz="1100" dirty="0"/>
              <a:t> main (</a:t>
            </a:r>
            <a:r>
              <a:rPr lang="fr-CA" sz="1100" dirty="0" err="1"/>
              <a:t>int</a:t>
            </a:r>
            <a:r>
              <a:rPr lang="fr-CA" sz="1100" dirty="0"/>
              <a:t> </a:t>
            </a:r>
            <a:r>
              <a:rPr lang="fr-CA" sz="1100" dirty="0" err="1"/>
              <a:t>argc</a:t>
            </a:r>
            <a:r>
              <a:rPr lang="fr-CA" sz="1100" dirty="0"/>
              <a:t>, char* </a:t>
            </a:r>
            <a:r>
              <a:rPr lang="fr-CA" sz="1100" dirty="0" err="1"/>
              <a:t>argv</a:t>
            </a:r>
            <a:r>
              <a:rPr lang="fr-CA" sz="1100" dirty="0"/>
              <a:t>[])</a:t>
            </a:r>
          </a:p>
          <a:p>
            <a:r>
              <a:rPr lang="fr-CA" sz="1100" dirty="0"/>
              <a:t>{</a:t>
            </a:r>
          </a:p>
          <a:p>
            <a:r>
              <a:rPr lang="fr-CA" sz="1100" dirty="0"/>
              <a:t>   Mat </a:t>
            </a:r>
            <a:r>
              <a:rPr lang="fr-CA" sz="1100" dirty="0" err="1"/>
              <a:t>img</a:t>
            </a:r>
            <a:r>
              <a:rPr lang="fr-CA" sz="1100" dirty="0"/>
              <a:t>;</a:t>
            </a:r>
          </a:p>
          <a:p>
            <a:r>
              <a:rPr lang="fr-CA" sz="1100" dirty="0"/>
              <a:t>   string </a:t>
            </a:r>
            <a:r>
              <a:rPr lang="fr-CA" sz="1100" dirty="0" err="1"/>
              <a:t>winMain</a:t>
            </a:r>
            <a:r>
              <a:rPr lang="fr-CA" sz="1100" dirty="0"/>
              <a:t> = "Main";</a:t>
            </a:r>
          </a:p>
          <a:p>
            <a:r>
              <a:rPr lang="fr-CA" sz="1100" dirty="0"/>
              <a:t>   long </a:t>
            </a:r>
            <a:r>
              <a:rPr lang="fr-CA" sz="1100" dirty="0" err="1"/>
              <a:t>int</a:t>
            </a:r>
            <a:r>
              <a:rPr lang="fr-CA" sz="1100" dirty="0"/>
              <a:t> </a:t>
            </a:r>
            <a:r>
              <a:rPr lang="fr-CA" sz="1100" dirty="0" err="1"/>
              <a:t>idx</a:t>
            </a:r>
            <a:r>
              <a:rPr lang="fr-CA" sz="1100" dirty="0"/>
              <a:t>;</a:t>
            </a:r>
          </a:p>
          <a:p>
            <a:endParaRPr lang="fr-CA" sz="1100" dirty="0"/>
          </a:p>
          <a:p>
            <a:r>
              <a:rPr lang="fr-CA" sz="1100" dirty="0"/>
              <a:t>   </a:t>
            </a:r>
            <a:r>
              <a:rPr lang="fr-CA" sz="1100" dirty="0" err="1"/>
              <a:t>img</a:t>
            </a:r>
            <a:r>
              <a:rPr lang="fr-CA" sz="1100" dirty="0"/>
              <a:t> = </a:t>
            </a:r>
            <a:r>
              <a:rPr lang="fr-CA" sz="1100" dirty="0" err="1"/>
              <a:t>imread</a:t>
            </a:r>
            <a:r>
              <a:rPr lang="fr-CA" sz="1100" dirty="0"/>
              <a:t>(</a:t>
            </a:r>
            <a:r>
              <a:rPr lang="fr-CA" sz="1100" dirty="0" err="1"/>
              <a:t>argv</a:t>
            </a:r>
            <a:r>
              <a:rPr lang="fr-CA" sz="1100" dirty="0"/>
              <a:t>[1], CV_LOAD_IMAGE_GRAYSCALE);</a:t>
            </a:r>
          </a:p>
          <a:p>
            <a:r>
              <a:rPr lang="fr-CA" sz="1100" dirty="0"/>
              <a:t>   </a:t>
            </a:r>
            <a:r>
              <a:rPr lang="fr-CA" sz="1100" dirty="0" err="1"/>
              <a:t>uchar</a:t>
            </a:r>
            <a:r>
              <a:rPr lang="fr-CA" sz="1100" dirty="0"/>
              <a:t> </a:t>
            </a:r>
            <a:r>
              <a:rPr lang="fr-CA" sz="1100" dirty="0" err="1"/>
              <a:t>current</a:t>
            </a:r>
            <a:r>
              <a:rPr lang="fr-CA" sz="1100" dirty="0"/>
              <a:t>;</a:t>
            </a:r>
          </a:p>
          <a:p>
            <a:r>
              <a:rPr lang="fr-CA" sz="1100" dirty="0"/>
              <a:t>   </a:t>
            </a:r>
            <a:r>
              <a:rPr lang="fr-CA" sz="1100" dirty="0" err="1"/>
              <a:t>int</a:t>
            </a:r>
            <a:r>
              <a:rPr lang="fr-CA" sz="1100" dirty="0"/>
              <a:t> </a:t>
            </a:r>
            <a:r>
              <a:rPr lang="fr-CA" sz="1100" dirty="0" err="1"/>
              <a:t>step</a:t>
            </a:r>
            <a:r>
              <a:rPr lang="fr-CA" sz="1100" dirty="0"/>
              <a:t>;</a:t>
            </a:r>
          </a:p>
          <a:p>
            <a:endParaRPr lang="fr-CA" sz="1100" dirty="0"/>
          </a:p>
          <a:p>
            <a:r>
              <a:rPr lang="fr-CA" sz="1100" dirty="0"/>
              <a:t>   for (</a:t>
            </a:r>
            <a:r>
              <a:rPr lang="fr-CA" sz="1100" dirty="0" err="1"/>
              <a:t>int</a:t>
            </a:r>
            <a:r>
              <a:rPr lang="fr-CA" sz="1100" dirty="0"/>
              <a:t> j = 0; j &lt; </a:t>
            </a:r>
            <a:r>
              <a:rPr lang="fr-CA" sz="1100" dirty="0" err="1"/>
              <a:t>img.rows</a:t>
            </a:r>
            <a:r>
              <a:rPr lang="fr-CA" sz="1100" dirty="0"/>
              <a:t>; j++)</a:t>
            </a:r>
          </a:p>
          <a:p>
            <a:r>
              <a:rPr lang="fr-CA" sz="1100" dirty="0"/>
              <a:t>   {</a:t>
            </a:r>
          </a:p>
          <a:p>
            <a:r>
              <a:rPr lang="fr-CA" sz="1100" dirty="0"/>
              <a:t>      </a:t>
            </a:r>
            <a:r>
              <a:rPr lang="fr-CA" sz="1100" dirty="0" err="1"/>
              <a:t>step</a:t>
            </a:r>
            <a:r>
              <a:rPr lang="fr-CA" sz="1100" dirty="0"/>
              <a:t> = j * </a:t>
            </a:r>
            <a:r>
              <a:rPr lang="fr-CA" sz="1100" dirty="0" err="1"/>
              <a:t>img.cols</a:t>
            </a:r>
            <a:r>
              <a:rPr lang="fr-CA" sz="1100" dirty="0"/>
              <a:t>;</a:t>
            </a:r>
          </a:p>
          <a:p>
            <a:r>
              <a:rPr lang="fr-CA" sz="1100" dirty="0"/>
              <a:t>      for (</a:t>
            </a:r>
            <a:r>
              <a:rPr lang="fr-CA" sz="1100" dirty="0" err="1"/>
              <a:t>int</a:t>
            </a:r>
            <a:r>
              <a:rPr lang="fr-CA" sz="1100" dirty="0"/>
              <a:t> i = 0; i &lt; </a:t>
            </a:r>
            <a:r>
              <a:rPr lang="fr-CA" sz="1100" dirty="0" err="1"/>
              <a:t>img.cols</a:t>
            </a:r>
            <a:r>
              <a:rPr lang="fr-CA" sz="1100" dirty="0"/>
              <a:t>; i++)</a:t>
            </a:r>
          </a:p>
          <a:p>
            <a:r>
              <a:rPr lang="fr-CA" sz="1100" dirty="0"/>
              <a:t>      {</a:t>
            </a:r>
          </a:p>
          <a:p>
            <a:r>
              <a:rPr lang="fr-CA" sz="1100" dirty="0"/>
              <a:t>         </a:t>
            </a:r>
            <a:r>
              <a:rPr lang="fr-CA" sz="1100" dirty="0" err="1"/>
              <a:t>idx</a:t>
            </a:r>
            <a:r>
              <a:rPr lang="fr-CA" sz="1100" dirty="0"/>
              <a:t> = </a:t>
            </a:r>
            <a:r>
              <a:rPr lang="fr-CA" sz="1100" dirty="0" err="1"/>
              <a:t>step</a:t>
            </a:r>
            <a:r>
              <a:rPr lang="fr-CA" sz="1100" dirty="0"/>
              <a:t> + i;</a:t>
            </a:r>
          </a:p>
          <a:p>
            <a:r>
              <a:rPr lang="fr-CA" sz="1100" dirty="0"/>
              <a:t>         </a:t>
            </a:r>
            <a:r>
              <a:rPr lang="fr-CA" sz="1100" dirty="0" err="1"/>
              <a:t>current</a:t>
            </a:r>
            <a:r>
              <a:rPr lang="fr-CA" sz="1100" dirty="0"/>
              <a:t> = </a:t>
            </a:r>
            <a:r>
              <a:rPr lang="fr-CA" sz="1100" dirty="0" err="1"/>
              <a:t>img.data</a:t>
            </a:r>
            <a:r>
              <a:rPr lang="fr-CA" sz="1100" dirty="0"/>
              <a:t>[</a:t>
            </a:r>
            <a:r>
              <a:rPr lang="fr-CA" sz="1100" dirty="0" err="1"/>
              <a:t>idx</a:t>
            </a:r>
            <a:r>
              <a:rPr lang="fr-CA" sz="1100" dirty="0"/>
              <a:t>];</a:t>
            </a:r>
          </a:p>
          <a:p>
            <a:r>
              <a:rPr lang="fr-CA" sz="1100" dirty="0"/>
              <a:t>         if (</a:t>
            </a:r>
            <a:r>
              <a:rPr lang="fr-CA" sz="1100" dirty="0" err="1"/>
              <a:t>current</a:t>
            </a:r>
            <a:r>
              <a:rPr lang="fr-CA" sz="1100" dirty="0"/>
              <a:t> &lt; 127)</a:t>
            </a:r>
          </a:p>
          <a:p>
            <a:r>
              <a:rPr lang="fr-CA" sz="1100" dirty="0"/>
              <a:t>            </a:t>
            </a:r>
            <a:r>
              <a:rPr lang="fr-CA" sz="1100" dirty="0" err="1"/>
              <a:t>img.data</a:t>
            </a:r>
            <a:r>
              <a:rPr lang="fr-CA" sz="1100" dirty="0"/>
              <a:t>[</a:t>
            </a:r>
            <a:r>
              <a:rPr lang="fr-CA" sz="1100" dirty="0" err="1"/>
              <a:t>idx</a:t>
            </a:r>
            <a:r>
              <a:rPr lang="fr-CA" sz="1100" dirty="0"/>
              <a:t>] = 0;</a:t>
            </a:r>
          </a:p>
          <a:p>
            <a:r>
              <a:rPr lang="fr-CA" sz="1100" dirty="0"/>
              <a:t>      }</a:t>
            </a:r>
          </a:p>
          <a:p>
            <a:r>
              <a:rPr lang="fr-CA" sz="1100" dirty="0"/>
              <a:t>   }</a:t>
            </a:r>
          </a:p>
          <a:p>
            <a:endParaRPr lang="fr-CA" sz="1100" dirty="0"/>
          </a:p>
          <a:p>
            <a:r>
              <a:rPr lang="fr-CA" sz="1100" dirty="0"/>
              <a:t>   </a:t>
            </a:r>
            <a:r>
              <a:rPr lang="fr-CA" sz="1100" dirty="0" err="1"/>
              <a:t>namedWindow</a:t>
            </a:r>
            <a:r>
              <a:rPr lang="fr-CA" sz="1100" dirty="0"/>
              <a:t>(</a:t>
            </a:r>
            <a:r>
              <a:rPr lang="fr-CA" sz="1100" dirty="0" err="1"/>
              <a:t>winMain</a:t>
            </a:r>
            <a:r>
              <a:rPr lang="fr-CA" sz="1100" dirty="0"/>
              <a:t>);</a:t>
            </a:r>
          </a:p>
          <a:p>
            <a:r>
              <a:rPr lang="fr-CA" sz="1100" dirty="0"/>
              <a:t>   </a:t>
            </a:r>
            <a:r>
              <a:rPr lang="fr-CA" sz="1100" dirty="0" err="1"/>
              <a:t>imshow</a:t>
            </a:r>
            <a:r>
              <a:rPr lang="fr-CA" sz="1100" dirty="0"/>
              <a:t>(</a:t>
            </a:r>
            <a:r>
              <a:rPr lang="fr-CA" sz="1100" dirty="0" err="1"/>
              <a:t>winMain</a:t>
            </a:r>
            <a:r>
              <a:rPr lang="fr-CA" sz="1100" dirty="0"/>
              <a:t>, </a:t>
            </a:r>
            <a:r>
              <a:rPr lang="fr-CA" sz="1100" dirty="0" err="1"/>
              <a:t>img</a:t>
            </a:r>
            <a:r>
              <a:rPr lang="fr-CA" sz="1100" dirty="0"/>
              <a:t>);</a:t>
            </a:r>
          </a:p>
          <a:p>
            <a:r>
              <a:rPr lang="fr-CA" sz="1100" dirty="0"/>
              <a:t>   </a:t>
            </a:r>
            <a:r>
              <a:rPr lang="fr-CA" sz="1100" dirty="0" err="1"/>
              <a:t>waitKey</a:t>
            </a:r>
            <a:r>
              <a:rPr lang="fr-CA" sz="1100" dirty="0"/>
              <a:t>();   </a:t>
            </a:r>
          </a:p>
          <a:p>
            <a:r>
              <a:rPr lang="fr-CA" sz="1100" dirty="0"/>
              <a:t>   return 1;</a:t>
            </a:r>
          </a:p>
          <a:p>
            <a:r>
              <a:rPr lang="fr-CA" sz="1100" dirty="0"/>
              <a:t>}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1640" y="4725144"/>
            <a:ext cx="277832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A" dirty="0"/>
              <a:t>Que peut-on faire pour</a:t>
            </a:r>
            <a:br>
              <a:rPr lang="fr-CA" dirty="0"/>
            </a:br>
            <a:r>
              <a:rPr lang="fr-CA" dirty="0"/>
              <a:t>optimiser la boucle?</a:t>
            </a:r>
          </a:p>
        </p:txBody>
      </p:sp>
      <p:cxnSp>
        <p:nvCxnSpPr>
          <p:cNvPr id="8" name="Connecteur droit avec flèche 7"/>
          <p:cNvCxnSpPr>
            <a:stCxn id="9" idx="3"/>
          </p:cNvCxnSpPr>
          <p:nvPr/>
        </p:nvCxnSpPr>
        <p:spPr>
          <a:xfrm flipV="1">
            <a:off x="4109965" y="4725144"/>
            <a:ext cx="606051" cy="124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331639" y="5509379"/>
            <a:ext cx="277832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dirty="0"/>
              <a:t>Sortir les invariants de la boucle et minimiser les calculs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6171099"/>
            <a:ext cx="350288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A" sz="1400" dirty="0" err="1"/>
              <a:t>waitKey</a:t>
            </a:r>
            <a:r>
              <a:rPr lang="fr-CA" sz="1400" dirty="0"/>
              <a:t>(</a:t>
            </a:r>
            <a:r>
              <a:rPr lang="fr-CA" sz="1400" dirty="0" err="1"/>
              <a:t>int</a:t>
            </a:r>
            <a:r>
              <a:rPr lang="fr-CA" sz="1400" dirty="0"/>
              <a:t> d) retourne un char qui est</a:t>
            </a:r>
            <a:br>
              <a:rPr lang="fr-CA" sz="1400" dirty="0"/>
            </a:br>
            <a:r>
              <a:rPr lang="fr-CA" sz="1400" dirty="0"/>
              <a:t>la valeur du caractère tapé</a:t>
            </a:r>
          </a:p>
        </p:txBody>
      </p:sp>
    </p:spTree>
    <p:extLst>
      <p:ext uri="{BB962C8B-B14F-4D97-AF65-F5344CB8AC3E}">
        <p14:creationId xmlns:p14="http://schemas.microsoft.com/office/powerpoint/2010/main" val="41658910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Aide pour exercice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Rechercher « Command line argument tutorial »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6352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10C99-C7F5-4961-8849-9ED306E1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59B4E-BF35-4B1E-A66C-2DD82DDD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hlinkClick r:id="rId2"/>
              </a:rPr>
              <a:t>https://docs.opencv.org/3.4/d7/d4d/tutorial_py_thresholding.html</a:t>
            </a:r>
          </a:p>
          <a:p>
            <a:r>
              <a:rPr lang="en-CA" dirty="0">
                <a:hlinkClick r:id="rId2"/>
              </a:rPr>
              <a:t>https://slideplayer.com/slide/9293085/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867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Pixel par pixel RGB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utiliser le même principe, il suffit de multiplier l’offset de rangées par le nombre de canaux ainsi que le offset de colonne</a:t>
            </a:r>
          </a:p>
          <a:p>
            <a:r>
              <a:rPr lang="fr-CA" dirty="0"/>
              <a:t>Exemple :</a:t>
            </a:r>
          </a:p>
          <a:p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1043608" y="4437112"/>
            <a:ext cx="7534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img.data</a:t>
            </a:r>
            <a:r>
              <a:rPr lang="fr-CA" dirty="0"/>
              <a:t>[j * </a:t>
            </a:r>
            <a:r>
              <a:rPr lang="fr-CA" dirty="0" err="1"/>
              <a:t>img.cols</a:t>
            </a:r>
            <a:r>
              <a:rPr lang="fr-CA" dirty="0"/>
              <a:t> * </a:t>
            </a:r>
            <a:r>
              <a:rPr lang="fr-CA" dirty="0" err="1"/>
              <a:t>nbChan</a:t>
            </a:r>
            <a:r>
              <a:rPr lang="fr-CA" dirty="0"/>
              <a:t> + i * </a:t>
            </a:r>
            <a:r>
              <a:rPr lang="fr-CA" dirty="0" err="1"/>
              <a:t>nbChan</a:t>
            </a:r>
            <a:r>
              <a:rPr lang="fr-CA" dirty="0"/>
              <a:t>] = (</a:t>
            </a:r>
            <a:r>
              <a:rPr lang="fr-CA" dirty="0" err="1"/>
              <a:t>uchar</a:t>
            </a:r>
            <a:r>
              <a:rPr lang="fr-CA" dirty="0"/>
              <a:t>)0; //B</a:t>
            </a:r>
          </a:p>
          <a:p>
            <a:r>
              <a:rPr lang="sv-SE" dirty="0"/>
              <a:t>img.data[</a:t>
            </a:r>
            <a:r>
              <a:rPr lang="fr-CA" dirty="0"/>
              <a:t>j * </a:t>
            </a:r>
            <a:r>
              <a:rPr lang="fr-CA" dirty="0" err="1"/>
              <a:t>img.cols</a:t>
            </a:r>
            <a:r>
              <a:rPr lang="fr-CA" dirty="0"/>
              <a:t> * </a:t>
            </a:r>
            <a:r>
              <a:rPr lang="fr-CA" dirty="0" err="1"/>
              <a:t>nbChan</a:t>
            </a:r>
            <a:r>
              <a:rPr lang="sv-SE" dirty="0"/>
              <a:t> + i * nbChan + 1] = (uchar)0; //G</a:t>
            </a:r>
          </a:p>
          <a:p>
            <a:r>
              <a:rPr lang="sv-SE" dirty="0"/>
              <a:t>img.data[</a:t>
            </a:r>
            <a:r>
              <a:rPr lang="fr-CA" dirty="0"/>
              <a:t>j * </a:t>
            </a:r>
            <a:r>
              <a:rPr lang="fr-CA" dirty="0" err="1"/>
              <a:t>img.cols</a:t>
            </a:r>
            <a:r>
              <a:rPr lang="fr-CA" dirty="0"/>
              <a:t> * </a:t>
            </a:r>
            <a:r>
              <a:rPr lang="fr-CA" dirty="0" err="1"/>
              <a:t>nbChan</a:t>
            </a:r>
            <a:r>
              <a:rPr lang="sv-SE" dirty="0"/>
              <a:t> + i * nbChan + 2] = (uchar)255; //R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31840" y="5577780"/>
            <a:ext cx="248818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A" dirty="0"/>
              <a:t>Que ferait ce code?</a:t>
            </a:r>
          </a:p>
        </p:txBody>
      </p:sp>
    </p:spTree>
    <p:extLst>
      <p:ext uri="{BB962C8B-B14F-4D97-AF65-F5344CB8AC3E}">
        <p14:creationId xmlns:p14="http://schemas.microsoft.com/office/powerpoint/2010/main" val="199343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9AF3-A6AE-4DC7-A9B2-638835BD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Fonctions de traçage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74839-0051-4618-914E-30141B8B7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/>
              <a:t>OpenCV</a:t>
            </a:r>
            <a:r>
              <a:rPr lang="fr-CA" dirty="0"/>
              <a:t> offre plusieurs fonctions permettant de tracer des formes primitives</a:t>
            </a:r>
          </a:p>
          <a:p>
            <a:pPr lvl="1"/>
            <a:r>
              <a:rPr lang="fr-CA" dirty="0">
                <a:hlinkClick r:id="rId2"/>
              </a:rPr>
              <a:t>Documentation officielle</a:t>
            </a:r>
            <a:endParaRPr lang="fr-CA" dirty="0"/>
          </a:p>
          <a:p>
            <a:pPr lvl="1"/>
            <a:r>
              <a:rPr lang="fr-CA" dirty="0">
                <a:hlinkClick r:id="rId3"/>
              </a:rPr>
              <a:t>Exemples</a:t>
            </a:r>
            <a:endParaRPr lang="fr-CA" dirty="0"/>
          </a:p>
          <a:p>
            <a:r>
              <a:rPr lang="fr-CA" dirty="0"/>
              <a:t>Par exemple pour tracer une </a:t>
            </a:r>
            <a:r>
              <a:rPr lang="fr-CA" dirty="0">
                <a:hlinkClick r:id="rId4"/>
              </a:rPr>
              <a:t>ellipse</a:t>
            </a:r>
            <a:endParaRPr lang="fr-CA" dirty="0"/>
          </a:p>
          <a:p>
            <a:pPr lvl="1"/>
            <a:r>
              <a:rPr lang="fr-CA" dirty="0"/>
              <a:t>ellipse(</a:t>
            </a:r>
            <a:r>
              <a:rPr lang="fr-CA" dirty="0" err="1"/>
              <a:t>monImg</a:t>
            </a:r>
            <a:r>
              <a:rPr lang="fr-CA" dirty="0"/>
              <a:t>, Point (234, 321), Size (75, 25), 0, 0, 360, </a:t>
            </a:r>
            <a:r>
              <a:rPr lang="fr-CA" dirty="0" err="1"/>
              <a:t>Scalar</a:t>
            </a:r>
            <a:r>
              <a:rPr lang="fr-CA" dirty="0"/>
              <a:t> (255, 0, 0));</a:t>
            </a:r>
          </a:p>
          <a:p>
            <a:pPr lvl="1"/>
            <a:r>
              <a:rPr lang="da-DK" dirty="0"/>
              <a:t>Python :</a:t>
            </a:r>
            <a:br>
              <a:rPr lang="da-DK" dirty="0"/>
            </a:br>
            <a:r>
              <a:rPr lang="da-DK" dirty="0"/>
              <a:t>cv2.ellipse(monImg, (234, 321), (75, 25), 0, 0, 360, (255, 0, 0), -1)</a:t>
            </a:r>
          </a:p>
          <a:p>
            <a:pPr lvl="1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859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Écrire du texte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Il est possible d’inscrire du texte dans une image</a:t>
            </a:r>
          </a:p>
          <a:p>
            <a:r>
              <a:rPr lang="fr-CA" dirty="0"/>
              <a:t>Il faudra user de la méthode « </a:t>
            </a:r>
            <a:r>
              <a:rPr lang="fr-CA" dirty="0" err="1"/>
              <a:t>putText</a:t>
            </a:r>
            <a:r>
              <a:rPr lang="fr-CA" dirty="0"/>
              <a:t> »</a:t>
            </a:r>
          </a:p>
          <a:p>
            <a:r>
              <a:rPr lang="fr-CA" dirty="0"/>
              <a:t>La syntaxe de la méthode est la suivante</a:t>
            </a:r>
          </a:p>
          <a:p>
            <a:pPr lvl="1"/>
            <a:r>
              <a:rPr lang="fr-CA" dirty="0" err="1"/>
              <a:t>void</a:t>
            </a:r>
            <a:r>
              <a:rPr lang="fr-CA" dirty="0"/>
              <a:t> </a:t>
            </a:r>
            <a:r>
              <a:rPr lang="fr-CA" dirty="0" err="1"/>
              <a:t>putText</a:t>
            </a:r>
            <a:r>
              <a:rPr lang="fr-CA" dirty="0"/>
              <a:t>(Mat&amp; </a:t>
            </a:r>
            <a:r>
              <a:rPr lang="fr-CA" b="1" dirty="0" err="1"/>
              <a:t>img</a:t>
            </a:r>
            <a:r>
              <a:rPr lang="fr-CA" dirty="0"/>
              <a:t>, </a:t>
            </a:r>
            <a:r>
              <a:rPr lang="fr-CA" dirty="0" err="1"/>
              <a:t>const</a:t>
            </a:r>
            <a:r>
              <a:rPr lang="fr-CA" dirty="0"/>
              <a:t> string&amp; </a:t>
            </a:r>
            <a:r>
              <a:rPr lang="fr-CA" b="1" dirty="0" err="1"/>
              <a:t>text</a:t>
            </a:r>
            <a:r>
              <a:rPr lang="fr-CA" dirty="0"/>
              <a:t>, Point </a:t>
            </a:r>
            <a:r>
              <a:rPr lang="fr-CA" b="1" dirty="0" err="1"/>
              <a:t>org</a:t>
            </a:r>
            <a:r>
              <a:rPr lang="fr-CA" dirty="0"/>
              <a:t>, </a:t>
            </a:r>
            <a:r>
              <a:rPr lang="fr-CA" dirty="0" err="1"/>
              <a:t>int</a:t>
            </a:r>
            <a:r>
              <a:rPr lang="fr-CA" dirty="0"/>
              <a:t> </a:t>
            </a:r>
            <a:r>
              <a:rPr lang="fr-CA" b="1" dirty="0" err="1"/>
              <a:t>fontFace</a:t>
            </a:r>
            <a:r>
              <a:rPr lang="fr-CA" dirty="0"/>
              <a:t>, double </a:t>
            </a:r>
            <a:r>
              <a:rPr lang="fr-CA" b="1" dirty="0" err="1"/>
              <a:t>fontScale</a:t>
            </a:r>
            <a:r>
              <a:rPr lang="fr-CA" dirty="0"/>
              <a:t>, </a:t>
            </a:r>
            <a:r>
              <a:rPr lang="fr-CA" dirty="0" err="1"/>
              <a:t>Scalar</a:t>
            </a:r>
            <a:r>
              <a:rPr lang="fr-CA" dirty="0"/>
              <a:t> </a:t>
            </a:r>
            <a:r>
              <a:rPr lang="fr-CA" b="1" dirty="0" err="1"/>
              <a:t>color</a:t>
            </a:r>
            <a:r>
              <a:rPr lang="fr-CA" dirty="0"/>
              <a:t>, </a:t>
            </a:r>
            <a:r>
              <a:rPr lang="fr-CA" dirty="0" err="1"/>
              <a:t>int</a:t>
            </a:r>
            <a:r>
              <a:rPr lang="fr-CA" dirty="0"/>
              <a:t> </a:t>
            </a:r>
            <a:r>
              <a:rPr lang="fr-CA" b="1" dirty="0" err="1"/>
              <a:t>thickness</a:t>
            </a:r>
            <a:r>
              <a:rPr lang="fr-CA" dirty="0"/>
              <a:t>=1, </a:t>
            </a:r>
            <a:r>
              <a:rPr lang="fr-CA" dirty="0" err="1"/>
              <a:t>int</a:t>
            </a:r>
            <a:r>
              <a:rPr lang="fr-CA" dirty="0"/>
              <a:t> </a:t>
            </a:r>
            <a:r>
              <a:rPr lang="fr-CA" b="1" dirty="0" err="1"/>
              <a:t>lineType</a:t>
            </a:r>
            <a:r>
              <a:rPr lang="fr-CA" dirty="0"/>
              <a:t>=8, </a:t>
            </a:r>
            <a:r>
              <a:rPr lang="fr-CA" dirty="0" err="1"/>
              <a:t>bool</a:t>
            </a:r>
            <a:r>
              <a:rPr lang="fr-CA" dirty="0"/>
              <a:t> </a:t>
            </a:r>
            <a:r>
              <a:rPr lang="fr-CA" b="1" dirty="0" err="1"/>
              <a:t>bottomLeftOrigin</a:t>
            </a:r>
            <a:r>
              <a:rPr lang="fr-CA" dirty="0"/>
              <a:t>=false )</a:t>
            </a:r>
          </a:p>
          <a:p>
            <a:pPr lvl="1"/>
            <a:r>
              <a:rPr lang="fr-CA" dirty="0"/>
              <a:t>Plus d’info </a:t>
            </a:r>
            <a:r>
              <a:rPr lang="fr-CA" dirty="0">
                <a:hlinkClick r:id="rId2"/>
              </a:rPr>
              <a:t>ici</a:t>
            </a:r>
            <a:endParaRPr lang="fr-CA" dirty="0"/>
          </a:p>
          <a:p>
            <a:pPr lvl="1"/>
            <a:r>
              <a:rPr lang="fr-CA" dirty="0">
                <a:hlinkClick r:id="rId3"/>
              </a:rPr>
              <a:t>Exemple Python</a:t>
            </a:r>
            <a:endParaRPr lang="fr-CA" dirty="0"/>
          </a:p>
          <a:p>
            <a:r>
              <a:rPr lang="fr-CA" dirty="0"/>
              <a:t>La fonction « </a:t>
            </a:r>
            <a:r>
              <a:rPr lang="fr-CA" dirty="0" err="1"/>
              <a:t>getTextSize</a:t>
            </a:r>
            <a:r>
              <a:rPr lang="fr-CA" dirty="0"/>
              <a:t> » permet d’obtenir la dimension du texte</a:t>
            </a:r>
          </a:p>
          <a:p>
            <a:r>
              <a:rPr lang="fr-CA" dirty="0"/>
              <a:t>Voici un </a:t>
            </a:r>
            <a:r>
              <a:rPr lang="fr-CA" dirty="0">
                <a:hlinkClick r:id="rId4"/>
              </a:rPr>
              <a:t>tutorial </a:t>
            </a:r>
            <a:r>
              <a:rPr lang="fr-CA" dirty="0"/>
              <a:t>sur cette fonctionnalité</a:t>
            </a:r>
          </a:p>
        </p:txBody>
      </p:sp>
    </p:spTree>
    <p:extLst>
      <p:ext uri="{BB962C8B-B14F-4D97-AF65-F5344CB8AC3E}">
        <p14:creationId xmlns:p14="http://schemas.microsoft.com/office/powerpoint/2010/main" val="412186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4199</TotalTime>
  <Words>3260</Words>
  <Application>Microsoft Office PowerPoint</Application>
  <PresentationFormat>Affichage à l'écran (4:3)</PresentationFormat>
  <Paragraphs>425</Paragraphs>
  <Slides>61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Cambria Math</vt:lpstr>
      <vt:lpstr>Century Gothic</vt:lpstr>
      <vt:lpstr>Roboto Mono</vt:lpstr>
      <vt:lpstr>Wingdings 2</vt:lpstr>
      <vt:lpstr>Austin</vt:lpstr>
      <vt:lpstr>Traitement d’images</vt:lpstr>
      <vt:lpstr>Plan de leçon</vt:lpstr>
      <vt:lpstr>Documentation officielle</vt:lpstr>
      <vt:lpstr>Pixel par pixel</vt:lpstr>
      <vt:lpstr>Pixel par pixel</vt:lpstr>
      <vt:lpstr>Pixel par pixel</vt:lpstr>
      <vt:lpstr>Pixel par pixel RGB</vt:lpstr>
      <vt:lpstr>Fonctions de traçage </vt:lpstr>
      <vt:lpstr>Écrire du texte</vt:lpstr>
      <vt:lpstr>Redimensionner une image</vt:lpstr>
      <vt:lpstr>Redimensionner une image</vt:lpstr>
      <vt:lpstr>Source vidéo</vt:lpstr>
      <vt:lpstr>Source vidéo</vt:lpstr>
      <vt:lpstr>Source vidéo : Exemple</vt:lpstr>
      <vt:lpstr>Plan de Section</vt:lpstr>
      <vt:lpstr>Modèle colorimétrique</vt:lpstr>
      <vt:lpstr>RGB</vt:lpstr>
      <vt:lpstr>HSV et HSL</vt:lpstr>
      <vt:lpstr>HSV et HSL</vt:lpstr>
      <vt:lpstr>HSV et HSL</vt:lpstr>
      <vt:lpstr>Conversion RGB  HSV</vt:lpstr>
      <vt:lpstr>HSV et HSL</vt:lpstr>
      <vt:lpstr>HSV  RGB</vt:lpstr>
      <vt:lpstr>Utilité et motivation du HSV</vt:lpstr>
      <vt:lpstr>Utilité et motivation du HSV</vt:lpstr>
      <vt:lpstr>Exemples : Luminosité</vt:lpstr>
      <vt:lpstr>Exemples : Luminosité</vt:lpstr>
      <vt:lpstr>OpenCV : cvtColor</vt:lpstr>
      <vt:lpstr>OpenCV : cvtColor</vt:lpstr>
      <vt:lpstr>Création et sauvegarde d’une image</vt:lpstr>
      <vt:lpstr>Créer une image : C++</vt:lpstr>
      <vt:lpstr>Créer une image : Python</vt:lpstr>
      <vt:lpstr>Sauvegarder une image</vt:lpstr>
      <vt:lpstr>Jouer avec les couches</vt:lpstr>
      <vt:lpstr>Fusionner : Python</vt:lpstr>
      <vt:lpstr>Recap en Python</vt:lpstr>
      <vt:lpstr>Exemple Python</vt:lpstr>
      <vt:lpstr>Traitement d’images</vt:lpstr>
      <vt:lpstr>Détection de contour</vt:lpstr>
      <vt:lpstr>Détection de contour</vt:lpstr>
      <vt:lpstr>Détection de contour</vt:lpstr>
      <vt:lpstr>Détection de contour</vt:lpstr>
      <vt:lpstr>Détection de contour</vt:lpstr>
      <vt:lpstr>Détection de contour</vt:lpstr>
      <vt:lpstr>Détection de contour</vt:lpstr>
      <vt:lpstr>Détection de contour</vt:lpstr>
      <vt:lpstr>Résultat</vt:lpstr>
      <vt:lpstr>Détection de contour</vt:lpstr>
      <vt:lpstr>Détection de contour : OpenCV</vt:lpstr>
      <vt:lpstr>Détection de contour : OpenCV (C++)</vt:lpstr>
      <vt:lpstr>Détection de contour : OpenCV</vt:lpstr>
      <vt:lpstr>Détection de contour : OpenCV</vt:lpstr>
      <vt:lpstr>Détection de contour : OpenCV</vt:lpstr>
      <vt:lpstr>Exemple : Python</vt:lpstr>
      <vt:lpstr>Optimisation pour caméra</vt:lpstr>
      <vt:lpstr>Espace colorimétrique Exercices</vt:lpstr>
      <vt:lpstr>Exercices</vt:lpstr>
      <vt:lpstr>Détection de contours Exercice</vt:lpstr>
      <vt:lpstr>Arguments dans VS2015</vt:lpstr>
      <vt:lpstr>Aide pour exercice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d’images</dc:title>
  <dc:creator>nbourre</dc:creator>
  <cp:lastModifiedBy>Nick B</cp:lastModifiedBy>
  <cp:revision>123</cp:revision>
  <dcterms:created xsi:type="dcterms:W3CDTF">2012-08-24T15:06:25Z</dcterms:created>
  <dcterms:modified xsi:type="dcterms:W3CDTF">2019-11-20T21:30:20Z</dcterms:modified>
</cp:coreProperties>
</file>