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67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191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105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680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963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3268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618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70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07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83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347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20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11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33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29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55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768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E7CFF-CB07-4D4C-AAAD-C3E2EDA35087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09044E-897B-4981-B27C-3E5130D36C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073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19136" y="1020871"/>
            <a:ext cx="6960759" cy="28496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rgbClr val="FFFFFF"/>
                </a:solidFill>
              </a:rPr>
              <a:t>Publipostage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48104" y="3962088"/>
            <a:ext cx="6112077" cy="118610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1800">
              <a:solidFill>
                <a:srgbClr val="FFFFFF">
                  <a:alpha val="70000"/>
                </a:srgbClr>
              </a:solidFill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87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6DA9E-B896-4C75-8DB7-D064F1B4B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Ouverture d’un modèle de publipostage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0E1B45-1906-47D4-BCAD-3CCD50A4A5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Sans fichier de données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A6BC4F-C63B-45F8-BA2D-F37FB77CAD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Il suffit de sélectionner les destinataires dans l’onglet </a:t>
            </a:r>
            <a:r>
              <a:rPr lang="fr-CA" b="1" dirty="0"/>
              <a:t>Publipostage</a:t>
            </a:r>
            <a:r>
              <a:rPr lang="fr-CA" dirty="0"/>
              <a:t> et continuer les étapes régulières pour réaliser un document de publipostage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76BB381-B5AE-4092-8908-E3D3D5E2BA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A" dirty="0"/>
              <a:t>Avec fichier de données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DC016825-221E-4A38-A96A-3C6A60E642A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A" dirty="0"/>
              <a:t>Activer l’onglet </a:t>
            </a:r>
            <a:r>
              <a:rPr lang="fr-CA" b="1" dirty="0"/>
              <a:t>Publipostage</a:t>
            </a:r>
            <a:r>
              <a:rPr lang="fr-CA" dirty="0"/>
              <a:t> et continuer les étapes régulières pour réaliser un document de publipostage</a:t>
            </a:r>
          </a:p>
        </p:txBody>
      </p:sp>
    </p:spTree>
    <p:extLst>
      <p:ext uri="{BB962C8B-B14F-4D97-AF65-F5344CB8AC3E}">
        <p14:creationId xmlns:p14="http://schemas.microsoft.com/office/powerpoint/2010/main" val="1444051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6AAF8-5B59-4A4F-9AE6-E1DE77E10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Réparer un lien brisé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7EEE0E-662B-4829-8C78-81CB85A380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442906"/>
            <a:ext cx="4184035" cy="4598455"/>
          </a:xfrm>
        </p:spPr>
        <p:txBody>
          <a:bodyPr>
            <a:normAutofit fontScale="92500" lnSpcReduction="20000"/>
          </a:bodyPr>
          <a:lstStyle/>
          <a:p>
            <a:r>
              <a:rPr lang="fr-CA" dirty="0"/>
              <a:t>Lorsque l’on déplace le fichier de données cela brise le lien entre les deux fichiers</a:t>
            </a:r>
          </a:p>
          <a:p>
            <a:r>
              <a:rPr lang="fr-CA" dirty="0"/>
              <a:t>En effet, Word n’est pas capable de retrouver le chemin pour accéder au fichier de données</a:t>
            </a:r>
          </a:p>
          <a:p>
            <a:r>
              <a:rPr lang="fr-CA" dirty="0"/>
              <a:t>Il est possible de réparer le lien en indiquant à Word le nouvel emplacement du fichier de données</a:t>
            </a:r>
          </a:p>
          <a:p>
            <a:r>
              <a:rPr lang="fr-CA" dirty="0"/>
              <a:t>Si vous avez cliquez </a:t>
            </a:r>
            <a:r>
              <a:rPr lang="fr-CA" b="1" dirty="0"/>
              <a:t>Oui</a:t>
            </a:r>
            <a:r>
              <a:rPr lang="fr-CA" dirty="0"/>
              <a:t> et que le fichier n’est plus au même emplacement, Word affichera une erreur</a:t>
            </a:r>
          </a:p>
          <a:p>
            <a:r>
              <a:rPr lang="fr-CA" dirty="0"/>
              <a:t>Suivez les instructions en image pour réparer le lien</a:t>
            </a:r>
          </a:p>
          <a:p>
            <a:r>
              <a:rPr lang="fr-CA" dirty="0"/>
              <a:t>À la dernière étape, vous n’aurez à parcourir pour récupérer le fichier de données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8A048AF7-6244-4DE4-8F45-781251B71078}"/>
              </a:ext>
            </a:extLst>
          </p:cNvPr>
          <p:cNvGrpSpPr/>
          <p:nvPr/>
        </p:nvGrpSpPr>
        <p:grpSpPr>
          <a:xfrm>
            <a:off x="5475297" y="695184"/>
            <a:ext cx="6039369" cy="5553216"/>
            <a:chOff x="5143154" y="394578"/>
            <a:chExt cx="6039369" cy="5553216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0962888C-1984-4EB4-843B-AB908DDEC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3154" y="394578"/>
              <a:ext cx="6039369" cy="591591"/>
            </a:xfrm>
            <a:prstGeom prst="rect">
              <a:avLst/>
            </a:prstGeom>
          </p:spPr>
        </p:pic>
        <p:pic>
          <p:nvPicPr>
            <p:cNvPr id="8" name="Image 7" descr="Une image contenant capture d’écran&#10;&#10;Description générée automatiquement">
              <a:extLst>
                <a:ext uri="{FF2B5EF4-FFF2-40B4-BE49-F238E27FC236}">
                  <a16:creationId xmlns:a16="http://schemas.microsoft.com/office/drawing/2014/main" id="{63AB58A4-0FCD-475F-A63B-7502BC9874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986" y="1297942"/>
              <a:ext cx="1779702" cy="2289589"/>
            </a:xfrm>
            <a:prstGeom prst="rect">
              <a:avLst/>
            </a:prstGeom>
          </p:spPr>
        </p:pic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FA8A0DD9-ADEC-4870-9155-B4D2D9216B00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 flipH="1">
              <a:off x="8162837" y="986169"/>
              <a:ext cx="2" cy="311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DFA5BC3-7798-490B-BB4D-C4AE99335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3154" y="3899304"/>
              <a:ext cx="6039369" cy="591591"/>
            </a:xfrm>
            <a:prstGeom prst="rect">
              <a:avLst/>
            </a:prstGeom>
          </p:spPr>
        </p:pic>
        <p:pic>
          <p:nvPicPr>
            <p:cNvPr id="15" name="Image 14" descr="Une image contenant capture d’écran&#10;&#10;Description générée automatiquement">
              <a:extLst>
                <a:ext uri="{FF2B5EF4-FFF2-40B4-BE49-F238E27FC236}">
                  <a16:creationId xmlns:a16="http://schemas.microsoft.com/office/drawing/2014/main" id="{4A64A5F6-6101-4BAC-8445-A7FA06138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7097" y="4802668"/>
              <a:ext cx="3791479" cy="1066949"/>
            </a:xfrm>
            <a:prstGeom prst="rect">
              <a:avLst/>
            </a:prstGeom>
          </p:spPr>
        </p:pic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886A4ED1-C932-4C7E-83CC-4C63D889F39C}"/>
                </a:ext>
              </a:extLst>
            </p:cNvPr>
            <p:cNvCxnSpPr>
              <a:cxnSpLocks/>
              <a:stCxn id="8" idx="2"/>
              <a:endCxn id="12" idx="0"/>
            </p:cNvCxnSpPr>
            <p:nvPr/>
          </p:nvCxnSpPr>
          <p:spPr>
            <a:xfrm>
              <a:off x="8162837" y="3587531"/>
              <a:ext cx="2" cy="311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285AEAF0-5CB3-40C1-909A-774E03ADA04F}"/>
                </a:ext>
              </a:extLst>
            </p:cNvPr>
            <p:cNvCxnSpPr>
              <a:cxnSpLocks/>
              <a:stCxn id="12" idx="2"/>
              <a:endCxn id="15" idx="0"/>
            </p:cNvCxnSpPr>
            <p:nvPr/>
          </p:nvCxnSpPr>
          <p:spPr>
            <a:xfrm flipH="1">
              <a:off x="8162837" y="4490895"/>
              <a:ext cx="2" cy="311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63E18EB-EA48-4077-B6EE-6FDCD9D37374}"/>
                </a:ext>
              </a:extLst>
            </p:cNvPr>
            <p:cNvSpPr/>
            <p:nvPr/>
          </p:nvSpPr>
          <p:spPr>
            <a:xfrm>
              <a:off x="7852095" y="706351"/>
              <a:ext cx="620786" cy="361402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BB740DBD-4620-4732-A904-A554A57E47D8}"/>
                </a:ext>
              </a:extLst>
            </p:cNvPr>
            <p:cNvSpPr/>
            <p:nvPr/>
          </p:nvSpPr>
          <p:spPr>
            <a:xfrm>
              <a:off x="7744436" y="3307713"/>
              <a:ext cx="620786" cy="361402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0471DB44-638B-4E46-84F6-46E3B7C246F2}"/>
                </a:ext>
              </a:extLst>
            </p:cNvPr>
            <p:cNvSpPr/>
            <p:nvPr/>
          </p:nvSpPr>
          <p:spPr>
            <a:xfrm>
              <a:off x="7852095" y="4214675"/>
              <a:ext cx="620786" cy="361402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B6F0337A-7422-4AF5-8254-FA9C1C09D249}"/>
                </a:ext>
              </a:extLst>
            </p:cNvPr>
            <p:cNvSpPr/>
            <p:nvPr/>
          </p:nvSpPr>
          <p:spPr>
            <a:xfrm>
              <a:off x="6652200" y="5375734"/>
              <a:ext cx="2131052" cy="572060"/>
            </a:xfrm>
            <a:prstGeom prst="ellipse">
              <a:avLst/>
            </a:prstGeom>
            <a:noFill/>
            <a:ln w="285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3286967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Notes supplémentaires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Les données peuvent être stockées dans un fichier Excel, Access ou tout autre type de base de données</a:t>
            </a:r>
          </a:p>
          <a:p>
            <a:r>
              <a:rPr lang="fr-CA" dirty="0"/>
              <a:t>À priori, on ne peut déplacer le fichier de </a:t>
            </a:r>
            <a:r>
              <a:rPr lang="fr-CA"/>
              <a:t>données sinon </a:t>
            </a:r>
            <a:r>
              <a:rPr lang="fr-CA" dirty="0"/>
              <a:t>cela brise le lien entre les deux fichiers</a:t>
            </a:r>
          </a:p>
          <a:p>
            <a:r>
              <a:rPr lang="fr-CA" dirty="0"/>
              <a:t>Pour faciliter le travail, il est important de mettre le fichier de données dans le même dossier que le fichier modèle</a:t>
            </a:r>
          </a:p>
          <a:p>
            <a:pPr lvl="1"/>
            <a:r>
              <a:rPr lang="fr-CA" dirty="0"/>
              <a:t>On peut le mettre ailleurs, mais l’envoi des fichiers deviendra plus complexe</a:t>
            </a:r>
          </a:p>
        </p:txBody>
      </p:sp>
    </p:spTree>
    <p:extLst>
      <p:ext uri="{BB962C8B-B14F-4D97-AF65-F5344CB8AC3E}">
        <p14:creationId xmlns:p14="http://schemas.microsoft.com/office/powerpoint/2010/main" val="3325208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Faire l’exercice du fichier « 1H7 - Semaine 13 - Publipostage – Exercices »</a:t>
            </a:r>
          </a:p>
          <a:p>
            <a:r>
              <a:rPr lang="fr-CA" dirty="0"/>
              <a:t>Vous devrez faire part d’autonomie pour la partie generatedata.com! </a:t>
            </a:r>
            <a:r>
              <a:rPr lang="fr-CA" dirty="0">
                <a:sym typeface="Wingdings" panose="05000000000000000000" pitchFamily="2" charset="2"/>
              </a:rPr>
              <a:t>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6188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fr-CA" dirty="0"/>
              <a:t>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r>
              <a:rPr lang="fr-CA" dirty="0"/>
              <a:t>Le publipostage permet de rédiger des documents en masse en utilisant un modèle prédéfini et un fichier de données</a:t>
            </a:r>
          </a:p>
          <a:p>
            <a:r>
              <a:rPr lang="fr-CA" dirty="0"/>
              <a:t>Ainsi, on pourra créer des modèles de</a:t>
            </a:r>
          </a:p>
          <a:p>
            <a:pPr lvl="1"/>
            <a:r>
              <a:rPr lang="fr-CA" dirty="0"/>
              <a:t>Lettres</a:t>
            </a:r>
          </a:p>
          <a:p>
            <a:pPr lvl="1"/>
            <a:r>
              <a:rPr lang="fr-CA" dirty="0"/>
              <a:t>Étiquettes</a:t>
            </a:r>
          </a:p>
          <a:p>
            <a:pPr lvl="1"/>
            <a:r>
              <a:rPr lang="fr-CA" dirty="0"/>
              <a:t>Enveloppes</a:t>
            </a:r>
          </a:p>
          <a:p>
            <a:pPr lvl="1"/>
            <a:r>
              <a:rPr lang="fr-CA" dirty="0"/>
              <a:t>Document Word</a:t>
            </a:r>
          </a:p>
        </p:txBody>
      </p:sp>
    </p:spTree>
    <p:extLst>
      <p:ext uri="{BB962C8B-B14F-4D97-AF65-F5344CB8AC3E}">
        <p14:creationId xmlns:p14="http://schemas.microsoft.com/office/powerpoint/2010/main" val="1749003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fr-CA" dirty="0"/>
              <a:t>Document principal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r>
              <a:rPr lang="fr-CA" dirty="0"/>
              <a:t>Le document principal représente le modèle de base</a:t>
            </a:r>
          </a:p>
          <a:p>
            <a:r>
              <a:rPr lang="fr-CA" dirty="0"/>
              <a:t>Il contient le texte ainsi que les champs de fusion</a:t>
            </a:r>
          </a:p>
          <a:p>
            <a:r>
              <a:rPr lang="fr-CA" dirty="0"/>
              <a:t>Les champs de fusion sont les zones qui sont liées aux fichiers de données</a:t>
            </a:r>
          </a:p>
          <a:p>
            <a:r>
              <a:rPr lang="fr-CA" dirty="0"/>
              <a:t>Chaque champ est lié à un champ dans le fichier de données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6163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Fichier de données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Il représente le fichier où le document « pigera » ses données</a:t>
            </a:r>
          </a:p>
          <a:p>
            <a:r>
              <a:rPr lang="fr-CA" dirty="0"/>
              <a:t>Il contiendra au moins une table ou liste avec un ou plusieurs champs</a:t>
            </a:r>
          </a:p>
          <a:p>
            <a:pPr lvl="1"/>
            <a:r>
              <a:rPr lang="fr-CA" dirty="0"/>
              <a:t>Rappel Excel : Les listes sont des feuilles qui ont une structure bien établie</a:t>
            </a:r>
          </a:p>
          <a:p>
            <a:endParaRPr lang="fr-CA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783632" y="4293096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Prénom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Nom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Code Postal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Homer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Simpson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G0X 2P0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George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Le Curieux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J2C</a:t>
                      </a:r>
                      <a:r>
                        <a:rPr lang="fr-CA" baseline="0" dirty="0"/>
                        <a:t> 1X0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Noël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H0H 0H0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101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7">
            <a:extLst>
              <a:ext uri="{FF2B5EF4-FFF2-40B4-BE49-F238E27FC236}">
                <a16:creationId xmlns:a16="http://schemas.microsoft.com/office/drawing/2014/main" id="{8DF4D7F6-81B5-452A-9CE6-76D81F91D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3502" y="609600"/>
            <a:ext cx="8596668" cy="1320800"/>
          </a:xfrm>
        </p:spPr>
        <p:txBody>
          <a:bodyPr>
            <a:normAutofit/>
          </a:bodyPr>
          <a:lstStyle/>
          <a:p>
            <a:r>
              <a:rPr lang="fr-CA" dirty="0"/>
              <a:t>Création du modèle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600514D-20FB-4559-97DC-D1DC39E6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266F638A-E405-4AC0-B984-72E5813B0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1CBE93-B17D-4509-843C-82287C380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6277B4-6A43-48AB-89B2-344222161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3502" y="2160590"/>
            <a:ext cx="8470898" cy="3429260"/>
          </a:xfrm>
        </p:spPr>
        <p:txBody>
          <a:bodyPr>
            <a:normAutofit/>
          </a:bodyPr>
          <a:lstStyle/>
          <a:p>
            <a:r>
              <a:rPr lang="fr-CA" dirty="0"/>
              <a:t>À l’aide du fichier « lettre_reussite.docx » et « liste_etudants.xlsx »</a:t>
            </a:r>
          </a:p>
          <a:p>
            <a:r>
              <a:rPr lang="fr-CA" dirty="0"/>
              <a:t>Onglet « Publipostage » </a:t>
            </a:r>
            <a:r>
              <a:rPr lang="fr-CA" dirty="0">
                <a:sym typeface="Wingdings" pitchFamily="2" charset="2"/>
              </a:rPr>
              <a:t> Démarrer la fusion et le publipostage  Lettres</a:t>
            </a:r>
          </a:p>
          <a:p>
            <a:pPr lvl="1"/>
            <a:r>
              <a:rPr lang="fr-CA" dirty="0">
                <a:sym typeface="Wingdings" pitchFamily="2" charset="2"/>
              </a:rPr>
              <a:t>Cette action démarre le mode de publipostage</a:t>
            </a:r>
          </a:p>
          <a:p>
            <a:r>
              <a:rPr lang="fr-CA" dirty="0">
                <a:sym typeface="Wingdings" pitchFamily="2" charset="2"/>
              </a:rPr>
              <a:t>Sélection des destinataires  Utiliser la liste existante…</a:t>
            </a:r>
          </a:p>
          <a:p>
            <a:r>
              <a:rPr lang="fr-CA" dirty="0">
                <a:sym typeface="Wingdings" pitchFamily="2" charset="2"/>
              </a:rPr>
              <a:t>Sélectionnez le fichier « liste_etudiants.xlsx »</a:t>
            </a:r>
          </a:p>
          <a:p>
            <a:pPr lvl="1"/>
            <a:r>
              <a:rPr lang="fr-CA" dirty="0">
                <a:sym typeface="Wingdings" pitchFamily="2" charset="2"/>
              </a:rPr>
              <a:t>Cette action lie le fichier de données et le modèle ensemble</a:t>
            </a:r>
            <a:endParaRPr lang="fr-CA" dirty="0"/>
          </a:p>
        </p:txBody>
      </p:sp>
      <p:sp>
        <p:nvSpPr>
          <p:cNvPr id="18" name="Rectangle 27">
            <a:extLst>
              <a:ext uri="{FF2B5EF4-FFF2-40B4-BE49-F238E27FC236}">
                <a16:creationId xmlns:a16="http://schemas.microsoft.com/office/drawing/2014/main" id="{27B538D5-95DB-47ED-9CB4-34AE5BF78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58748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Création du modèle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Sélectionnez « $Feuil1 »</a:t>
            </a:r>
          </a:p>
          <a:p>
            <a:r>
              <a:rPr lang="fr-CA" dirty="0"/>
              <a:t>Sélectionnez le « XXX » à côté de « Cher/Chère »</a:t>
            </a:r>
          </a:p>
          <a:p>
            <a:r>
              <a:rPr lang="fr-CA" dirty="0"/>
              <a:t>Insérer champ de fusion </a:t>
            </a:r>
            <a:r>
              <a:rPr lang="fr-CA" dirty="0">
                <a:sym typeface="Wingdings" pitchFamily="2" charset="2"/>
              </a:rPr>
              <a:t> Prénom</a:t>
            </a:r>
          </a:p>
          <a:p>
            <a:pPr lvl="1"/>
            <a:r>
              <a:rPr lang="fr-CA" dirty="0">
                <a:sym typeface="Wingdings" pitchFamily="2" charset="2"/>
              </a:rPr>
              <a:t>Remarquez tous les champs du fichier de données sont dans la liste</a:t>
            </a:r>
          </a:p>
          <a:p>
            <a:r>
              <a:rPr lang="fr-CA" dirty="0">
                <a:sym typeface="Wingdings" pitchFamily="2" charset="2"/>
              </a:rPr>
              <a:t>Insérer le champ de fusion « Résultat » à la place du YYY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05394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Création du modèle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Insérer le champ de fusion « Programme » au lieu du ZZZ</a:t>
            </a:r>
          </a:p>
          <a:p>
            <a:r>
              <a:rPr lang="fr-CA" dirty="0"/>
              <a:t>Aperçu des résultats</a:t>
            </a:r>
          </a:p>
          <a:p>
            <a:pPr lvl="1"/>
            <a:r>
              <a:rPr lang="fr-CA" dirty="0"/>
              <a:t>Cela permet de voir des exemples de données dans la lettre</a:t>
            </a:r>
          </a:p>
          <a:p>
            <a:r>
              <a:rPr lang="fr-CA" dirty="0"/>
              <a:t>Naviguez à l’aide des flèches pour faire défiler les différents résultats</a:t>
            </a:r>
          </a:p>
          <a:p>
            <a:r>
              <a:rPr lang="fr-CA" dirty="0"/>
              <a:t>Enregistrez votre travail</a:t>
            </a:r>
          </a:p>
          <a:p>
            <a:pPr lvl="1"/>
            <a:r>
              <a:rPr lang="fr-CA" dirty="0"/>
              <a:t>Le modèle que vous venez de créer vous permettra d’être réutilisable</a:t>
            </a:r>
          </a:p>
        </p:txBody>
      </p:sp>
    </p:spTree>
    <p:extLst>
      <p:ext uri="{BB962C8B-B14F-4D97-AF65-F5344CB8AC3E}">
        <p14:creationId xmlns:p14="http://schemas.microsoft.com/office/powerpoint/2010/main" val="2279635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Envoie ou enregistrement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En cliquant sur « Terminer &amp; Fusionner » :</a:t>
            </a:r>
          </a:p>
          <a:p>
            <a:pPr lvl="1"/>
            <a:r>
              <a:rPr lang="fr-CA" dirty="0"/>
              <a:t>Il est possible d’imprimer le document en lot</a:t>
            </a:r>
          </a:p>
          <a:p>
            <a:pPr lvl="1"/>
            <a:r>
              <a:rPr lang="fr-CA" dirty="0"/>
              <a:t>Il est possible d’envoyer chacune des lettres par courriel à l’aide d’un champ de courriel</a:t>
            </a:r>
          </a:p>
        </p:txBody>
      </p:sp>
    </p:spTree>
    <p:extLst>
      <p:ext uri="{BB962C8B-B14F-4D97-AF65-F5344CB8AC3E}">
        <p14:creationId xmlns:p14="http://schemas.microsoft.com/office/powerpoint/2010/main" val="3798174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93CBA8-8C67-47A1-8BD7-684204575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Ouverture d’un modèle de publipostage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0F1E7C-8591-4C17-9474-DEECCB7F5A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Lorsque vous ouvrez un modèle de publipostage, Word vous avertit que l’ouverture exécute une commande SQL (Voir prise d’écran)</a:t>
            </a:r>
          </a:p>
          <a:p>
            <a:r>
              <a:rPr lang="fr-CA" dirty="0"/>
              <a:t>Si vous cliquez </a:t>
            </a:r>
            <a:r>
              <a:rPr lang="fr-CA" b="1" dirty="0"/>
              <a:t>Oui</a:t>
            </a:r>
            <a:r>
              <a:rPr lang="fr-CA" dirty="0"/>
              <a:t>, Word activera le publipostage avec le fichier de données lié</a:t>
            </a:r>
          </a:p>
          <a:p>
            <a:pPr lvl="1"/>
            <a:r>
              <a:rPr lang="fr-CA" b="1" dirty="0"/>
              <a:t>Seulement dans le cas où vous n’avez pas déplacé les fichiers dans un autre dossier</a:t>
            </a:r>
            <a:endParaRPr lang="fr-CA" dirty="0"/>
          </a:p>
          <a:p>
            <a:r>
              <a:rPr lang="fr-CA" dirty="0"/>
              <a:t>Si vous cliquez </a:t>
            </a:r>
            <a:r>
              <a:rPr lang="fr-CA" b="1" dirty="0"/>
              <a:t>Non</a:t>
            </a:r>
            <a:r>
              <a:rPr lang="fr-CA" dirty="0"/>
              <a:t>, Word ouvrira le document sans faire la liaison avec le fichier de données vous pourrez alors choisir un autre fichier de données ayant les mêmes champs</a:t>
            </a:r>
          </a:p>
          <a:p>
            <a:endParaRPr lang="fr-CA" dirty="0"/>
          </a:p>
        </p:txBody>
      </p:sp>
      <p:pic>
        <p:nvPicPr>
          <p:cNvPr id="6" name="Espace réservé du contenu 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E21A6EA2-0895-4BF0-BAD3-CB693F9520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41" y="2270430"/>
            <a:ext cx="4184650" cy="1044386"/>
          </a:xfrm>
        </p:spPr>
      </p:pic>
    </p:spTree>
    <p:extLst>
      <p:ext uri="{BB962C8B-B14F-4D97-AF65-F5344CB8AC3E}">
        <p14:creationId xmlns:p14="http://schemas.microsoft.com/office/powerpoint/2010/main" val="58187868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688</Words>
  <Application>Microsoft Office PowerPoint</Application>
  <PresentationFormat>Grand écran</PresentationFormat>
  <Paragraphs>78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Facette</vt:lpstr>
      <vt:lpstr>Publipostage</vt:lpstr>
      <vt:lpstr>Définition</vt:lpstr>
      <vt:lpstr>Document principal</vt:lpstr>
      <vt:lpstr>Fichier de données</vt:lpstr>
      <vt:lpstr>Création du modèle</vt:lpstr>
      <vt:lpstr>Création du modèle</vt:lpstr>
      <vt:lpstr>Création du modèle</vt:lpstr>
      <vt:lpstr>Envoie ou enregistrement</vt:lpstr>
      <vt:lpstr>Ouverture d’un modèle de publipostage</vt:lpstr>
      <vt:lpstr>Ouverture d’un modèle de publipostage</vt:lpstr>
      <vt:lpstr>Réparer un lien brisé</vt:lpstr>
      <vt:lpstr>Notes supplémentaires</vt:lpstr>
      <vt:lpstr>Exercices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Publipostage</dc:title>
  <dc:creator>Nicolas Bourré</dc:creator>
  <cp:lastModifiedBy>Nick B</cp:lastModifiedBy>
  <cp:revision>9</cp:revision>
  <dcterms:created xsi:type="dcterms:W3CDTF">2018-12-05T17:46:12Z</dcterms:created>
  <dcterms:modified xsi:type="dcterms:W3CDTF">2019-11-21T15:19:11Z</dcterms:modified>
</cp:coreProperties>
</file>