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sldIdLst>
    <p:sldId id="256" r:id="rId2"/>
    <p:sldId id="284" r:id="rId3"/>
    <p:sldId id="257" r:id="rId4"/>
    <p:sldId id="273" r:id="rId5"/>
    <p:sldId id="285" r:id="rId6"/>
    <p:sldId id="286" r:id="rId7"/>
    <p:sldId id="287" r:id="rId8"/>
    <p:sldId id="288" r:id="rId9"/>
    <p:sldId id="289" r:id="rId10"/>
    <p:sldId id="290" r:id="rId11"/>
    <p:sldId id="291" r:id="rId12"/>
    <p:sldId id="292" r:id="rId13"/>
    <p:sldId id="293" r:id="rId14"/>
    <p:sldId id="295" r:id="rId15"/>
    <p:sldId id="294" r:id="rId16"/>
    <p:sldId id="296" r:id="rId17"/>
    <p:sldId id="297" r:id="rId18"/>
    <p:sldId id="299" r:id="rId19"/>
    <p:sldId id="300" r:id="rId20"/>
    <p:sldId id="301" r:id="rId21"/>
    <p:sldId id="302" r:id="rId22"/>
    <p:sldId id="303" r:id="rId23"/>
    <p:sldId id="304" r:id="rId24"/>
    <p:sldId id="305" r:id="rId25"/>
    <p:sldId id="298" r:id="rId26"/>
    <p:sldId id="258" r:id="rId27"/>
    <p:sldId id="259" r:id="rId28"/>
    <p:sldId id="260" r:id="rId29"/>
    <p:sldId id="267" r:id="rId30"/>
    <p:sldId id="268" r:id="rId31"/>
    <p:sldId id="269" r:id="rId32"/>
    <p:sldId id="261" r:id="rId33"/>
    <p:sldId id="263" r:id="rId34"/>
    <p:sldId id="264" r:id="rId35"/>
    <p:sldId id="265" r:id="rId36"/>
    <p:sldId id="271" r:id="rId37"/>
    <p:sldId id="272" r:id="rId38"/>
    <p:sldId id="306" r:id="rId3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84136" autoAdjust="0"/>
  </p:normalViewPr>
  <p:slideViewPr>
    <p:cSldViewPr>
      <p:cViewPr varScale="1">
        <p:scale>
          <a:sx n="96" d="100"/>
          <a:sy n="96" d="100"/>
        </p:scale>
        <p:origin x="1632" y="78"/>
      </p:cViewPr>
      <p:guideLst>
        <p:guide orient="horz" pos="2160"/>
        <p:guide pos="2880"/>
      </p:guideLst>
    </p:cSldViewPr>
  </p:slideViewPr>
  <p:outlineViewPr>
    <p:cViewPr>
      <p:scale>
        <a:sx n="33" d="100"/>
        <a:sy n="33" d="100"/>
      </p:scale>
      <p:origin x="0" y="-2275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E15EE9-DBDA-4F57-ACF1-1E491DE5675A}" type="datetimeFigureOut">
              <a:rPr lang="en-CA" smtClean="0"/>
              <a:t>2019-11-18</a:t>
            </a:fld>
            <a:endParaRPr lang="en-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600D40-4AF7-44E1-A8A6-586BE627F1E3}" type="slidenum">
              <a:rPr lang="en-CA" smtClean="0"/>
              <a:t>‹N°›</a:t>
            </a:fld>
            <a:endParaRPr lang="en-CA"/>
          </a:p>
        </p:txBody>
      </p:sp>
    </p:spTree>
    <p:extLst>
      <p:ext uri="{BB962C8B-B14F-4D97-AF65-F5344CB8AC3E}">
        <p14:creationId xmlns:p14="http://schemas.microsoft.com/office/powerpoint/2010/main" val="3454087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1</a:t>
            </a:fld>
            <a:endParaRPr lang="en-CA"/>
          </a:p>
        </p:txBody>
      </p:sp>
    </p:spTree>
    <p:extLst>
      <p:ext uri="{BB962C8B-B14F-4D97-AF65-F5344CB8AC3E}">
        <p14:creationId xmlns:p14="http://schemas.microsoft.com/office/powerpoint/2010/main" val="384553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30</a:t>
            </a:fld>
            <a:endParaRPr lang="en-CA"/>
          </a:p>
        </p:txBody>
      </p:sp>
    </p:spTree>
    <p:extLst>
      <p:ext uri="{BB962C8B-B14F-4D97-AF65-F5344CB8AC3E}">
        <p14:creationId xmlns:p14="http://schemas.microsoft.com/office/powerpoint/2010/main" val="1913381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31</a:t>
            </a:fld>
            <a:endParaRPr lang="en-CA"/>
          </a:p>
        </p:txBody>
      </p:sp>
    </p:spTree>
    <p:extLst>
      <p:ext uri="{BB962C8B-B14F-4D97-AF65-F5344CB8AC3E}">
        <p14:creationId xmlns:p14="http://schemas.microsoft.com/office/powerpoint/2010/main" val="2494866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32</a:t>
            </a:fld>
            <a:endParaRPr lang="en-CA"/>
          </a:p>
        </p:txBody>
      </p:sp>
    </p:spTree>
    <p:extLst>
      <p:ext uri="{BB962C8B-B14F-4D97-AF65-F5344CB8AC3E}">
        <p14:creationId xmlns:p14="http://schemas.microsoft.com/office/powerpoint/2010/main" val="3588077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33</a:t>
            </a:fld>
            <a:endParaRPr lang="en-CA"/>
          </a:p>
        </p:txBody>
      </p:sp>
    </p:spTree>
    <p:extLst>
      <p:ext uri="{BB962C8B-B14F-4D97-AF65-F5344CB8AC3E}">
        <p14:creationId xmlns:p14="http://schemas.microsoft.com/office/powerpoint/2010/main" val="2885919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34</a:t>
            </a:fld>
            <a:endParaRPr lang="en-CA"/>
          </a:p>
        </p:txBody>
      </p:sp>
    </p:spTree>
    <p:extLst>
      <p:ext uri="{BB962C8B-B14F-4D97-AF65-F5344CB8AC3E}">
        <p14:creationId xmlns:p14="http://schemas.microsoft.com/office/powerpoint/2010/main" val="25499725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35</a:t>
            </a:fld>
            <a:endParaRPr lang="en-CA"/>
          </a:p>
        </p:txBody>
      </p:sp>
    </p:spTree>
    <p:extLst>
      <p:ext uri="{BB962C8B-B14F-4D97-AF65-F5344CB8AC3E}">
        <p14:creationId xmlns:p14="http://schemas.microsoft.com/office/powerpoint/2010/main" val="1718335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3</a:t>
            </a:fld>
            <a:endParaRPr lang="en-CA"/>
          </a:p>
        </p:txBody>
      </p:sp>
    </p:spTree>
    <p:extLst>
      <p:ext uri="{BB962C8B-B14F-4D97-AF65-F5344CB8AC3E}">
        <p14:creationId xmlns:p14="http://schemas.microsoft.com/office/powerpoint/2010/main" val="266103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Les plus communs</a:t>
            </a:r>
          </a:p>
          <a:p>
            <a:r>
              <a:rPr lang="fr-CA" dirty="0" err="1"/>
              <a:t>Jpg</a:t>
            </a:r>
            <a:r>
              <a:rPr lang="fr-CA" dirty="0"/>
              <a:t> : Format d’image compressé</a:t>
            </a:r>
          </a:p>
          <a:p>
            <a:r>
              <a:rPr lang="fr-CA" dirty="0" err="1"/>
              <a:t>Bmp</a:t>
            </a:r>
            <a:r>
              <a:rPr lang="fr-CA" baseline="0" dirty="0"/>
              <a:t> : Format non compressé. Prends beaucoup d’espace, mais bonne qualité</a:t>
            </a:r>
          </a:p>
          <a:p>
            <a:r>
              <a:rPr lang="fr-CA" dirty="0"/>
              <a:t>PNG</a:t>
            </a:r>
            <a:r>
              <a:rPr lang="fr-CA" baseline="0" dirty="0"/>
              <a:t> : </a:t>
            </a:r>
            <a:r>
              <a:rPr lang="fr-CA" dirty="0"/>
              <a:t>Format d’image compressé avec support pour la transparence</a:t>
            </a:r>
          </a:p>
          <a:p>
            <a:r>
              <a:rPr lang="fr-CA" dirty="0"/>
              <a:t>GIF : Format d’image compressé</a:t>
            </a:r>
            <a:r>
              <a:rPr lang="fr-CA" baseline="0" dirty="0"/>
              <a:t> limité à 256 couleurs</a:t>
            </a:r>
          </a:p>
          <a:p>
            <a:endParaRPr lang="fr-FR" dirty="0"/>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5</a:t>
            </a:fld>
            <a:endParaRPr lang="en-CA"/>
          </a:p>
        </p:txBody>
      </p:sp>
    </p:spTree>
    <p:extLst>
      <p:ext uri="{BB962C8B-B14F-4D97-AF65-F5344CB8AC3E}">
        <p14:creationId xmlns:p14="http://schemas.microsoft.com/office/powerpoint/2010/main" val="1161239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Parlez des poignées de dimensionnement</a:t>
            </a:r>
            <a:r>
              <a:rPr lang="fr-CA" baseline="0" dirty="0"/>
              <a:t> et de rotation</a:t>
            </a:r>
          </a:p>
          <a:p>
            <a:endParaRPr lang="fr-FR" dirty="0"/>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8</a:t>
            </a:fld>
            <a:endParaRPr lang="en-CA"/>
          </a:p>
        </p:txBody>
      </p:sp>
    </p:spTree>
    <p:extLst>
      <p:ext uri="{BB962C8B-B14F-4D97-AF65-F5344CB8AC3E}">
        <p14:creationId xmlns:p14="http://schemas.microsoft.com/office/powerpoint/2010/main" val="1624142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Transformation</a:t>
            </a:r>
            <a:r>
              <a:rPr lang="fr-CA" baseline="0" dirty="0"/>
              <a:t> : Effets du texte </a:t>
            </a:r>
            <a:r>
              <a:rPr lang="fr-CA" baseline="0" dirty="0">
                <a:sym typeface="Wingdings" panose="05000000000000000000" pitchFamily="2" charset="2"/>
              </a:rPr>
              <a:t> Transformation  Déformation  Carré (1</a:t>
            </a:r>
            <a:r>
              <a:rPr lang="fr-CA" baseline="30000" dirty="0">
                <a:sym typeface="Wingdings" panose="05000000000000000000" pitchFamily="2" charset="2"/>
              </a:rPr>
              <a:t>er</a:t>
            </a:r>
            <a:r>
              <a:rPr lang="fr-CA" baseline="0" dirty="0">
                <a:sym typeface="Wingdings" panose="05000000000000000000" pitchFamily="2" charset="2"/>
              </a:rPr>
              <a:t> en haut à gauche)</a:t>
            </a:r>
          </a:p>
          <a:p>
            <a:r>
              <a:rPr lang="fr-CA" baseline="0" dirty="0">
                <a:sym typeface="Wingdings" panose="05000000000000000000" pitchFamily="2" charset="2"/>
              </a:rPr>
              <a:t>Options supplémentaires pour le dégradé : Remplissage du texte  Dégradé  Plus de dégradés…</a:t>
            </a:r>
            <a:endParaRPr lang="fr-FR" dirty="0"/>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22</a:t>
            </a:fld>
            <a:endParaRPr lang="en-CA"/>
          </a:p>
        </p:txBody>
      </p:sp>
    </p:spTree>
    <p:extLst>
      <p:ext uri="{BB962C8B-B14F-4D97-AF65-F5344CB8AC3E}">
        <p14:creationId xmlns:p14="http://schemas.microsoft.com/office/powerpoint/2010/main" val="2916310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26</a:t>
            </a:fld>
            <a:endParaRPr lang="en-CA"/>
          </a:p>
        </p:txBody>
      </p:sp>
    </p:spTree>
    <p:extLst>
      <p:ext uri="{BB962C8B-B14F-4D97-AF65-F5344CB8AC3E}">
        <p14:creationId xmlns:p14="http://schemas.microsoft.com/office/powerpoint/2010/main" val="428651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27</a:t>
            </a:fld>
            <a:endParaRPr lang="en-CA"/>
          </a:p>
        </p:txBody>
      </p:sp>
    </p:spTree>
    <p:extLst>
      <p:ext uri="{BB962C8B-B14F-4D97-AF65-F5344CB8AC3E}">
        <p14:creationId xmlns:p14="http://schemas.microsoft.com/office/powerpoint/2010/main" val="1088931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28</a:t>
            </a:fld>
            <a:endParaRPr lang="en-CA"/>
          </a:p>
        </p:txBody>
      </p:sp>
    </p:spTree>
    <p:extLst>
      <p:ext uri="{BB962C8B-B14F-4D97-AF65-F5344CB8AC3E}">
        <p14:creationId xmlns:p14="http://schemas.microsoft.com/office/powerpoint/2010/main" val="2050814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a:p>
        </p:txBody>
      </p:sp>
      <p:sp>
        <p:nvSpPr>
          <p:cNvPr id="4" name="Espace réservé du numéro de diapositive 3"/>
          <p:cNvSpPr>
            <a:spLocks noGrp="1"/>
          </p:cNvSpPr>
          <p:nvPr>
            <p:ph type="sldNum" sz="quarter" idx="10"/>
          </p:nvPr>
        </p:nvSpPr>
        <p:spPr/>
        <p:txBody>
          <a:bodyPr/>
          <a:lstStyle/>
          <a:p>
            <a:fld id="{69600D40-4AF7-44E1-A8A6-586BE627F1E3}" type="slidenum">
              <a:rPr lang="en-CA" smtClean="0"/>
              <a:t>29</a:t>
            </a:fld>
            <a:endParaRPr lang="en-CA"/>
          </a:p>
        </p:txBody>
      </p:sp>
    </p:spTree>
    <p:extLst>
      <p:ext uri="{BB962C8B-B14F-4D97-AF65-F5344CB8AC3E}">
        <p14:creationId xmlns:p14="http://schemas.microsoft.com/office/powerpoint/2010/main" val="1474549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fr-FR"/>
              <a:t>Modifiez le style du titre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6958149-A9A2-4BFD-B780-96E0DC07C349}" type="datetimeFigureOut">
              <a:rPr lang="fr-CA" smtClean="0"/>
              <a:t>2019-11-18</a:t>
            </a:fld>
            <a:endParaRPr lang="fr-C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fr-C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3DE853A-5AFA-4B25-A516-47B68E93A48E}" type="slidenum">
              <a:rPr lang="fr-CA" smtClean="0"/>
              <a:t>‹N°›</a:t>
            </a:fld>
            <a:endParaRPr lang="fr-C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66958149-A9A2-4BFD-B780-96E0DC07C349}" type="datetimeFigureOut">
              <a:rPr lang="fr-CA" smtClean="0"/>
              <a:t>2019-11-18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fr-FR"/>
              <a:t>Modifiez le style du titre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66958149-A9A2-4BFD-B780-96E0DC07C349}" type="datetimeFigureOut">
              <a:rPr lang="fr-CA" smtClean="0"/>
              <a:t>2019-11-18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6958149-A9A2-4BFD-B780-96E0DC07C349}" type="datetimeFigureOut">
              <a:rPr lang="fr-CA" smtClean="0"/>
              <a:t>2019-11-18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fr-FR"/>
              <a:t>Modifiez le style du titre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66958149-A9A2-4BFD-B780-96E0DC07C349}" type="datetimeFigureOut">
              <a:rPr lang="fr-CA" smtClean="0"/>
              <a:t>2019-11-18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5" name="Date Placeholder 4"/>
          <p:cNvSpPr>
            <a:spLocks noGrp="1"/>
          </p:cNvSpPr>
          <p:nvPr>
            <p:ph type="dt" sz="half" idx="10"/>
          </p:nvPr>
        </p:nvSpPr>
        <p:spPr/>
        <p:txBody>
          <a:bodyPr/>
          <a:lstStyle/>
          <a:p>
            <a:fld id="{66958149-A9A2-4BFD-B780-96E0DC07C349}" type="datetimeFigureOut">
              <a:rPr lang="fr-CA" smtClean="0"/>
              <a:t>2019-11-18</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83DE853A-5AFA-4B25-A516-47B68E93A48E}" type="slidenum">
              <a:rPr lang="fr-CA" smtClean="0"/>
              <a:t>‹N°›</a:t>
            </a:fld>
            <a:endParaRPr lang="fr-CA"/>
          </a:p>
        </p:txBody>
      </p:sp>
      <p:sp>
        <p:nvSpPr>
          <p:cNvPr id="9" name="Content Placeholder 8"/>
          <p:cNvSpPr>
            <a:spLocks noGrp="1"/>
          </p:cNvSpPr>
          <p:nvPr>
            <p:ph sz="quarter" idx="13"/>
          </p:nvPr>
        </p:nvSpPr>
        <p:spPr>
          <a:xfrm>
            <a:off x="1042416" y="2313432"/>
            <a:ext cx="3419856" cy="349300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6958149-A9A2-4BFD-B780-96E0DC07C349}" type="datetimeFigureOut">
              <a:rPr lang="fr-CA" smtClean="0"/>
              <a:t>2019-11-18</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66958149-A9A2-4BFD-B780-96E0DC07C349}" type="datetimeFigureOut">
              <a:rPr lang="fr-CA" smtClean="0"/>
              <a:t>2019-11-18</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958149-A9A2-4BFD-B780-96E0DC07C349}" type="datetimeFigureOut">
              <a:rPr lang="fr-CA" smtClean="0"/>
              <a:t>2019-11-18</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6958149-A9A2-4BFD-B780-96E0DC07C349}" type="datetimeFigureOut">
              <a:rPr lang="fr-CA" smtClean="0"/>
              <a:t>2019-11-18</a:t>
            </a:fld>
            <a:endParaRPr lang="fr-CA"/>
          </a:p>
        </p:txBody>
      </p:sp>
      <p:sp>
        <p:nvSpPr>
          <p:cNvPr id="7" name="Slide Number Placeholder 6"/>
          <p:cNvSpPr>
            <a:spLocks noGrp="1"/>
          </p:cNvSpPr>
          <p:nvPr>
            <p:ph type="sldNum" sz="quarter" idx="12"/>
          </p:nvPr>
        </p:nvSpPr>
        <p:spPr/>
        <p:txBody>
          <a:bodyPr/>
          <a:lstStyle/>
          <a:p>
            <a:fld id="{83DE853A-5AFA-4B25-A516-47B68E93A48E}" type="slidenum">
              <a:rPr lang="fr-CA" smtClean="0"/>
              <a:t>‹N°›</a:t>
            </a:fld>
            <a:endParaRPr lang="fr-C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C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fr-FR"/>
              <a:t>Modifiez le style du titre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fr-FR"/>
              <a:t>Modifiez le style du titre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66958149-A9A2-4BFD-B780-96E0DC07C349}" type="datetimeFigureOut">
              <a:rPr lang="fr-CA" smtClean="0"/>
              <a:t>2019-11-18</a:t>
            </a:fld>
            <a:endParaRPr lang="fr-C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CA"/>
          </a:p>
        </p:txBody>
      </p:sp>
      <p:sp>
        <p:nvSpPr>
          <p:cNvPr id="7" name="Slide Number Placeholder 6"/>
          <p:cNvSpPr>
            <a:spLocks noGrp="1"/>
          </p:cNvSpPr>
          <p:nvPr>
            <p:ph type="sldNum" sz="quarter" idx="12"/>
          </p:nvPr>
        </p:nvSpPr>
        <p:spPr/>
        <p:txBody>
          <a:bodyPr/>
          <a:lstStyle/>
          <a:p>
            <a:fld id="{83DE853A-5AFA-4B25-A516-47B68E93A48E}" type="slidenum">
              <a:rPr lang="fr-CA" smtClean="0"/>
              <a:t>‹N°›</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6958149-A9A2-4BFD-B780-96E0DC07C349}" type="datetimeFigureOut">
              <a:rPr lang="fr-CA" smtClean="0"/>
              <a:t>2019-11-18</a:t>
            </a:fld>
            <a:endParaRPr lang="fr-C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fr-C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3DE853A-5AFA-4B25-A516-47B68E93A48E}" type="slidenum">
              <a:rPr lang="fr-CA" smtClean="0"/>
              <a:t>‹N°›</a:t>
            </a:fld>
            <a:endParaRPr lang="fr-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office.microsoft.com/fr-ca/word-help/creer-une-table-des-matieres-HA102824256.asp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CA" dirty="0"/>
              <a:t>Environnement informatique</a:t>
            </a:r>
          </a:p>
        </p:txBody>
      </p:sp>
      <p:sp>
        <p:nvSpPr>
          <p:cNvPr id="3" name="Sous-titre 2"/>
          <p:cNvSpPr>
            <a:spLocks noGrp="1"/>
          </p:cNvSpPr>
          <p:nvPr>
            <p:ph type="subTitle" idx="1"/>
          </p:nvPr>
        </p:nvSpPr>
        <p:spPr/>
        <p:txBody>
          <a:bodyPr>
            <a:normAutofit/>
          </a:bodyPr>
          <a:lstStyle/>
          <a:p>
            <a:r>
              <a:rPr lang="fr-CA" dirty="0"/>
              <a:t>Semaine 12</a:t>
            </a:r>
          </a:p>
          <a:p>
            <a:r>
              <a:rPr lang="fr-CA" dirty="0"/>
              <a:t>Word – Partie 3</a:t>
            </a:r>
          </a:p>
          <a:p>
            <a:r>
              <a:rPr lang="fr-CA" dirty="0"/>
              <a:t>v.A19</a:t>
            </a:r>
          </a:p>
        </p:txBody>
      </p:sp>
    </p:spTree>
    <p:extLst>
      <p:ext uri="{BB962C8B-B14F-4D97-AF65-F5344CB8AC3E}">
        <p14:creationId xmlns:p14="http://schemas.microsoft.com/office/powerpoint/2010/main" val="3683357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une image</a:t>
            </a:r>
            <a:endParaRPr lang="fr-FR" dirty="0"/>
          </a:p>
        </p:txBody>
      </p:sp>
      <p:sp>
        <p:nvSpPr>
          <p:cNvPr id="3" name="Espace réservé du contenu 2"/>
          <p:cNvSpPr>
            <a:spLocks noGrp="1"/>
          </p:cNvSpPr>
          <p:nvPr>
            <p:ph idx="1"/>
          </p:nvPr>
        </p:nvSpPr>
        <p:spPr/>
        <p:txBody>
          <a:bodyPr/>
          <a:lstStyle/>
          <a:p>
            <a:r>
              <a:rPr lang="fr-CA" dirty="0"/>
              <a:t>Ajouter un effet artistique à l’image</a:t>
            </a:r>
          </a:p>
          <a:p>
            <a:r>
              <a:rPr lang="fr-CA" dirty="0"/>
              <a:t>Il est possible de modifier l’effet avec le panneau </a:t>
            </a:r>
            <a:r>
              <a:rPr lang="fr-CA" b="1" dirty="0"/>
              <a:t>Format de </a:t>
            </a:r>
            <a:r>
              <a:rPr lang="fr-CA" dirty="0"/>
              <a:t>l’image sous l’onglet </a:t>
            </a:r>
            <a:r>
              <a:rPr lang="fr-CA" b="1" dirty="0"/>
              <a:t>Effet</a:t>
            </a:r>
            <a:endParaRPr lang="fr-FR" dirty="0"/>
          </a:p>
        </p:txBody>
      </p:sp>
    </p:spTree>
    <p:extLst>
      <p:ext uri="{BB962C8B-B14F-4D97-AF65-F5344CB8AC3E}">
        <p14:creationId xmlns:p14="http://schemas.microsoft.com/office/powerpoint/2010/main" val="3149482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Modifier la taille et l’échelle de l’image</a:t>
            </a:r>
            <a:endParaRPr lang="fr-FR" dirty="0"/>
          </a:p>
        </p:txBody>
      </p:sp>
      <p:sp>
        <p:nvSpPr>
          <p:cNvPr id="3" name="Espace réservé du contenu 2"/>
          <p:cNvSpPr>
            <a:spLocks noGrp="1"/>
          </p:cNvSpPr>
          <p:nvPr>
            <p:ph idx="1"/>
          </p:nvPr>
        </p:nvSpPr>
        <p:spPr/>
        <p:txBody>
          <a:bodyPr/>
          <a:lstStyle/>
          <a:p>
            <a:r>
              <a:rPr lang="fr-CA" dirty="0"/>
              <a:t>En utilisant la poignée de dimensionnement centrale à droite, ajustez la largeur de l’image à 12 cm</a:t>
            </a:r>
          </a:p>
          <a:p>
            <a:pPr lvl="1"/>
            <a:r>
              <a:rPr lang="fr-CA" dirty="0"/>
              <a:t>Annuler cette action</a:t>
            </a:r>
          </a:p>
          <a:p>
            <a:r>
              <a:rPr lang="fr-CA" dirty="0"/>
              <a:t>En utilisant la poignée de dimensionnement inférieure droite, redimensionner l’image pour avoir 6,75 cm par 11 cm de large</a:t>
            </a:r>
            <a:endParaRPr lang="fr-FR" dirty="0"/>
          </a:p>
        </p:txBody>
      </p:sp>
    </p:spTree>
    <p:extLst>
      <p:ext uri="{BB962C8B-B14F-4D97-AF65-F5344CB8AC3E}">
        <p14:creationId xmlns:p14="http://schemas.microsoft.com/office/powerpoint/2010/main" val="90550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Modifier la taille et l’échelle de l’image</a:t>
            </a:r>
            <a:endParaRPr lang="fr-FR" dirty="0"/>
          </a:p>
        </p:txBody>
      </p:sp>
      <p:sp>
        <p:nvSpPr>
          <p:cNvPr id="3" name="Espace réservé du contenu 2"/>
          <p:cNvSpPr>
            <a:spLocks noGrp="1"/>
          </p:cNvSpPr>
          <p:nvPr>
            <p:ph idx="1"/>
          </p:nvPr>
        </p:nvSpPr>
        <p:spPr/>
        <p:txBody>
          <a:bodyPr>
            <a:normAutofit lnSpcReduction="10000"/>
          </a:bodyPr>
          <a:lstStyle/>
          <a:p>
            <a:r>
              <a:rPr lang="fr-CA" dirty="0"/>
              <a:t>Ouvrir la boîte de dialogue du groupe </a:t>
            </a:r>
            <a:r>
              <a:rPr lang="fr-CA" b="1" dirty="0"/>
              <a:t>Taille</a:t>
            </a:r>
            <a:endParaRPr lang="fr-CA" dirty="0"/>
          </a:p>
          <a:p>
            <a:r>
              <a:rPr lang="fr-CA" dirty="0"/>
              <a:t>Dans la section </a:t>
            </a:r>
            <a:r>
              <a:rPr lang="fr-CA" b="1" dirty="0"/>
              <a:t>Échelle</a:t>
            </a:r>
            <a:r>
              <a:rPr lang="fr-CA" dirty="0"/>
              <a:t>, mettre la hauteur à 130%, cliquer dans largeur et sur Ok</a:t>
            </a:r>
          </a:p>
          <a:p>
            <a:pPr lvl="1"/>
            <a:r>
              <a:rPr lang="fr-CA" dirty="0"/>
              <a:t>Ce pourcentage indique la taille par rapport à l’image originale</a:t>
            </a:r>
          </a:p>
          <a:p>
            <a:r>
              <a:rPr lang="fr-CA" dirty="0"/>
              <a:t>Dans le groupe </a:t>
            </a:r>
            <a:r>
              <a:rPr lang="fr-CA" b="1" dirty="0"/>
              <a:t>Taille</a:t>
            </a:r>
            <a:r>
              <a:rPr lang="fr-CA" dirty="0"/>
              <a:t>, mettre la valeur à 11,7 cm pour la largeur</a:t>
            </a:r>
          </a:p>
          <a:p>
            <a:r>
              <a:rPr lang="fr-CA" dirty="0"/>
              <a:t>Sauvegarder</a:t>
            </a:r>
            <a:endParaRPr lang="fr-FR" dirty="0"/>
          </a:p>
        </p:txBody>
      </p:sp>
    </p:spTree>
    <p:extLst>
      <p:ext uri="{BB962C8B-B14F-4D97-AF65-F5344CB8AC3E}">
        <p14:creationId xmlns:p14="http://schemas.microsoft.com/office/powerpoint/2010/main" val="2621822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Positionner une image</a:t>
            </a:r>
            <a:endParaRPr lang="fr-FR" dirty="0"/>
          </a:p>
        </p:txBody>
      </p:sp>
      <p:sp>
        <p:nvSpPr>
          <p:cNvPr id="3" name="Espace réservé du contenu 2"/>
          <p:cNvSpPr>
            <a:spLocks noGrp="1"/>
          </p:cNvSpPr>
          <p:nvPr>
            <p:ph sz="quarter" idx="13"/>
          </p:nvPr>
        </p:nvSpPr>
        <p:spPr/>
        <p:txBody>
          <a:bodyPr>
            <a:normAutofit fontScale="85000" lnSpcReduction="10000"/>
          </a:bodyPr>
          <a:lstStyle/>
          <a:p>
            <a:r>
              <a:rPr lang="fr-CA" dirty="0"/>
              <a:t>Dans le groupe </a:t>
            </a:r>
            <a:r>
              <a:rPr lang="fr-CA" b="1" dirty="0"/>
              <a:t>Organiser</a:t>
            </a:r>
            <a:r>
              <a:rPr lang="fr-CA" dirty="0"/>
              <a:t>, cliquer sur </a:t>
            </a:r>
            <a:r>
              <a:rPr lang="fr-CA" b="1" dirty="0"/>
              <a:t>Position</a:t>
            </a:r>
            <a:r>
              <a:rPr lang="fr-CA" dirty="0"/>
              <a:t> et sélectionner </a:t>
            </a:r>
            <a:r>
              <a:rPr lang="fr-CA" b="1" dirty="0"/>
              <a:t>Au milieu au centre avec habillage du texte carré</a:t>
            </a:r>
            <a:endParaRPr lang="fr-CA" dirty="0"/>
          </a:p>
          <a:p>
            <a:r>
              <a:rPr lang="fr-CA" dirty="0"/>
              <a:t>Positionner l’image dans le coin supérieur droit en dessous du saut de section continu</a:t>
            </a:r>
          </a:p>
          <a:p>
            <a:pPr lvl="1"/>
            <a:r>
              <a:rPr lang="fr-CA" dirty="0"/>
              <a:t>Voir l’image ci-contre</a:t>
            </a:r>
            <a:endParaRPr lang="fr-FR" dirty="0"/>
          </a:p>
        </p:txBody>
      </p:sp>
      <p:pic>
        <p:nvPicPr>
          <p:cNvPr id="5" name="Espace réservé du contenu 4"/>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l="12299" t="-3540" r="15134" b="25711"/>
          <a:stretch/>
        </p:blipFill>
        <p:spPr>
          <a:xfrm>
            <a:off x="4355976" y="2492896"/>
            <a:ext cx="4588138" cy="2880320"/>
          </a:xfrm>
        </p:spPr>
      </p:pic>
    </p:spTree>
    <p:extLst>
      <p:ext uri="{BB962C8B-B14F-4D97-AF65-F5344CB8AC3E}">
        <p14:creationId xmlns:p14="http://schemas.microsoft.com/office/powerpoint/2010/main" val="54191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CA" dirty="0"/>
              <a:t>Positionner une image</a:t>
            </a:r>
            <a:endParaRPr lang="fr-FR" dirty="0"/>
          </a:p>
        </p:txBody>
      </p:sp>
      <p:sp>
        <p:nvSpPr>
          <p:cNvPr id="8" name="Espace réservé du contenu 7"/>
          <p:cNvSpPr>
            <a:spLocks noGrp="1"/>
          </p:cNvSpPr>
          <p:nvPr>
            <p:ph idx="1"/>
          </p:nvPr>
        </p:nvSpPr>
        <p:spPr/>
        <p:txBody>
          <a:bodyPr>
            <a:normAutofit lnSpcReduction="10000"/>
          </a:bodyPr>
          <a:lstStyle/>
          <a:p>
            <a:r>
              <a:rPr lang="fr-CA" dirty="0"/>
              <a:t>Déplacer l’ancre de l’image au début du paragraphe qui débute avec « Côtes… »</a:t>
            </a:r>
          </a:p>
          <a:p>
            <a:pPr lvl="1"/>
            <a:r>
              <a:rPr lang="fr-CA" dirty="0"/>
              <a:t>Ceci permet d’ancrer l’image au paragraphe</a:t>
            </a:r>
          </a:p>
          <a:p>
            <a:r>
              <a:rPr lang="fr-CA" dirty="0"/>
              <a:t>Cliquer sur </a:t>
            </a:r>
            <a:r>
              <a:rPr lang="fr-CA" b="1" dirty="0"/>
              <a:t>Position</a:t>
            </a:r>
            <a:r>
              <a:rPr lang="fr-CA" dirty="0"/>
              <a:t> et sélectionnez </a:t>
            </a:r>
            <a:r>
              <a:rPr lang="fr-CA" b="1" dirty="0"/>
              <a:t>Autres options de disposition</a:t>
            </a:r>
            <a:endParaRPr lang="fr-CA" dirty="0"/>
          </a:p>
          <a:p>
            <a:r>
              <a:rPr lang="fr-CA" dirty="0"/>
              <a:t>Pour la position absolue horizontal et verticale, entrer respectivement 6,3 et 5,6 centimètre</a:t>
            </a:r>
          </a:p>
        </p:txBody>
      </p:sp>
    </p:spTree>
    <p:extLst>
      <p:ext uri="{BB962C8B-B14F-4D97-AF65-F5344CB8AC3E}">
        <p14:creationId xmlns:p14="http://schemas.microsoft.com/office/powerpoint/2010/main" val="14807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Positionner une image</a:t>
            </a:r>
            <a:endParaRPr lang="fr-FR" dirty="0"/>
          </a:p>
        </p:txBody>
      </p:sp>
      <p:sp>
        <p:nvSpPr>
          <p:cNvPr id="3" name="Espace réservé du contenu 2"/>
          <p:cNvSpPr>
            <a:spLocks noGrp="1"/>
          </p:cNvSpPr>
          <p:nvPr>
            <p:ph idx="1"/>
          </p:nvPr>
        </p:nvSpPr>
        <p:spPr/>
        <p:txBody>
          <a:bodyPr>
            <a:normAutofit lnSpcReduction="10000"/>
          </a:bodyPr>
          <a:lstStyle/>
          <a:p>
            <a:r>
              <a:rPr lang="fr-CA" dirty="0"/>
              <a:t>Dans l’onglet </a:t>
            </a:r>
            <a:r>
              <a:rPr lang="fr-CA" b="1" dirty="0"/>
              <a:t>Habillage du texte</a:t>
            </a:r>
            <a:r>
              <a:rPr lang="fr-CA" dirty="0"/>
              <a:t>, mettre 0,25 pour le bas</a:t>
            </a:r>
            <a:r>
              <a:rPr lang="fr-FR" dirty="0"/>
              <a:t> et cliquer ok</a:t>
            </a:r>
          </a:p>
          <a:p>
            <a:r>
              <a:rPr lang="fr-CA" dirty="0"/>
              <a:t>Ce que l’on vient de faire comme modification permet de fixer l’image à exactement 6,3 cm de la marge de droite, 5,6 cm de la marge supérieure</a:t>
            </a:r>
          </a:p>
          <a:p>
            <a:r>
              <a:rPr lang="fr-CA" dirty="0"/>
              <a:t>Pour le 0,25 cm pour le bas de l’habillage, ceci indique que le texte sera à 0,25 cm sous l’image</a:t>
            </a:r>
          </a:p>
        </p:txBody>
      </p:sp>
    </p:spTree>
    <p:extLst>
      <p:ext uri="{BB962C8B-B14F-4D97-AF65-F5344CB8AC3E}">
        <p14:creationId xmlns:p14="http://schemas.microsoft.com/office/powerpoint/2010/main" val="2186977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Positionner une image</a:t>
            </a:r>
            <a:endParaRPr lang="fr-FR" dirty="0"/>
          </a:p>
        </p:txBody>
      </p:sp>
      <p:sp>
        <p:nvSpPr>
          <p:cNvPr id="3" name="Espace réservé du contenu 2"/>
          <p:cNvSpPr>
            <a:spLocks noGrp="1"/>
          </p:cNvSpPr>
          <p:nvPr>
            <p:ph idx="1"/>
          </p:nvPr>
        </p:nvSpPr>
        <p:spPr/>
        <p:txBody>
          <a:bodyPr>
            <a:normAutofit fontScale="92500" lnSpcReduction="10000"/>
          </a:bodyPr>
          <a:lstStyle/>
          <a:p>
            <a:r>
              <a:rPr lang="fr-CA" dirty="0"/>
              <a:t>Dans l’onglet </a:t>
            </a:r>
            <a:r>
              <a:rPr lang="fr-CA" b="1" dirty="0"/>
              <a:t>Affichage</a:t>
            </a:r>
            <a:r>
              <a:rPr lang="fr-CA" dirty="0"/>
              <a:t>, cliquer sur le zoom plusieurs pages</a:t>
            </a:r>
          </a:p>
          <a:p>
            <a:r>
              <a:rPr lang="fr-CA" dirty="0"/>
              <a:t>Déplacer l’image du marché qui est à la fin au dessus du titre </a:t>
            </a:r>
            <a:r>
              <a:rPr lang="fr-CA" b="1" dirty="0"/>
              <a:t>Destinations de VTA…</a:t>
            </a:r>
            <a:r>
              <a:rPr lang="fr-CA" dirty="0"/>
              <a:t> dans le paragraphe vide</a:t>
            </a:r>
          </a:p>
          <a:p>
            <a:r>
              <a:rPr lang="fr-CA" dirty="0"/>
              <a:t>Avec le bouton </a:t>
            </a:r>
            <a:r>
              <a:rPr lang="fr-CA" b="1" dirty="0"/>
              <a:t>Position</a:t>
            </a:r>
            <a:r>
              <a:rPr lang="fr-CA" dirty="0"/>
              <a:t>, faites en sorte que l’image ait un habillage de texte carré en bas à gauche</a:t>
            </a:r>
          </a:p>
          <a:p>
            <a:r>
              <a:rPr lang="fr-CA" dirty="0"/>
              <a:t>Glisser le symbole d’ancrage au premier paragraphe de la colonne de gauche </a:t>
            </a:r>
            <a:endParaRPr lang="fr-FR" dirty="0"/>
          </a:p>
        </p:txBody>
      </p:sp>
    </p:spTree>
    <p:extLst>
      <p:ext uri="{BB962C8B-B14F-4D97-AF65-F5344CB8AC3E}">
        <p14:creationId xmlns:p14="http://schemas.microsoft.com/office/powerpoint/2010/main" val="1093332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Positionner une image</a:t>
            </a:r>
            <a:endParaRPr lang="fr-FR" dirty="0"/>
          </a:p>
        </p:txBody>
      </p:sp>
      <p:sp>
        <p:nvSpPr>
          <p:cNvPr id="3" name="Espace réservé du contenu 2"/>
          <p:cNvSpPr>
            <a:spLocks noGrp="1"/>
          </p:cNvSpPr>
          <p:nvPr>
            <p:ph idx="1"/>
          </p:nvPr>
        </p:nvSpPr>
        <p:spPr/>
        <p:txBody>
          <a:bodyPr/>
          <a:lstStyle/>
          <a:p>
            <a:r>
              <a:rPr lang="fr-CA" dirty="0"/>
              <a:t>À l’aide du bouton </a:t>
            </a:r>
            <a:r>
              <a:rPr lang="fr-CA" b="1" dirty="0"/>
              <a:t>Reproduire la mise en forme, </a:t>
            </a:r>
            <a:r>
              <a:rPr lang="fr-CA" dirty="0" err="1"/>
              <a:t>reproduirela</a:t>
            </a:r>
            <a:r>
              <a:rPr lang="fr-CA" dirty="0"/>
              <a:t> mise en forme de l’image de la plage sur l’image du marché</a:t>
            </a:r>
            <a:endParaRPr lang="fr-FR" dirty="0"/>
          </a:p>
        </p:txBody>
      </p:sp>
    </p:spTree>
    <p:extLst>
      <p:ext uri="{BB962C8B-B14F-4D97-AF65-F5344CB8AC3E}">
        <p14:creationId xmlns:p14="http://schemas.microsoft.com/office/powerpoint/2010/main" val="2098957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Zone de texte</a:t>
            </a:r>
            <a:endParaRPr lang="fr-FR" dirty="0"/>
          </a:p>
        </p:txBody>
      </p:sp>
      <p:sp>
        <p:nvSpPr>
          <p:cNvPr id="3" name="Espace réservé du contenu 2"/>
          <p:cNvSpPr>
            <a:spLocks noGrp="1"/>
          </p:cNvSpPr>
          <p:nvPr>
            <p:ph idx="1"/>
          </p:nvPr>
        </p:nvSpPr>
        <p:spPr/>
        <p:txBody>
          <a:bodyPr/>
          <a:lstStyle/>
          <a:p>
            <a:r>
              <a:rPr lang="fr-CA" dirty="0"/>
              <a:t>Une zone de texte est un contenant qui contient du texte ou des graphismes</a:t>
            </a:r>
          </a:p>
          <a:p>
            <a:r>
              <a:rPr lang="fr-CA" dirty="0"/>
              <a:t>Elle peut être transformée de la même façon qu’une image</a:t>
            </a:r>
          </a:p>
          <a:p>
            <a:r>
              <a:rPr lang="fr-CA" dirty="0"/>
              <a:t>Elle est détachée du document</a:t>
            </a:r>
          </a:p>
          <a:p>
            <a:r>
              <a:rPr lang="fr-CA" dirty="0"/>
              <a:t>La zone de texte est représentée par le bouton ci-contre</a:t>
            </a:r>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5229200"/>
            <a:ext cx="1075108" cy="972715"/>
          </a:xfrm>
          <a:prstGeom prst="rect">
            <a:avLst/>
          </a:prstGeom>
        </p:spPr>
      </p:pic>
    </p:spTree>
    <p:extLst>
      <p:ext uri="{BB962C8B-B14F-4D97-AF65-F5344CB8AC3E}">
        <p14:creationId xmlns:p14="http://schemas.microsoft.com/office/powerpoint/2010/main" val="4242322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Créer une zone texte</a:t>
            </a:r>
            <a:endParaRPr lang="fr-FR" dirty="0"/>
          </a:p>
        </p:txBody>
      </p:sp>
      <p:sp>
        <p:nvSpPr>
          <p:cNvPr id="3" name="Espace réservé du contenu 2"/>
          <p:cNvSpPr>
            <a:spLocks noGrp="1"/>
          </p:cNvSpPr>
          <p:nvPr>
            <p:ph idx="1"/>
          </p:nvPr>
        </p:nvSpPr>
        <p:spPr/>
        <p:txBody>
          <a:bodyPr>
            <a:normAutofit/>
          </a:bodyPr>
          <a:lstStyle/>
          <a:p>
            <a:r>
              <a:rPr lang="fr-CA" dirty="0"/>
              <a:t>Remettre le zoom à 100%</a:t>
            </a:r>
          </a:p>
          <a:p>
            <a:r>
              <a:rPr lang="fr-CA" dirty="0"/>
              <a:t>Sélectionner le texte des colonnes 2 et 3 de la page 1 en incluant le titre et le dernier marqueur de paragraphe « ¶ »</a:t>
            </a:r>
          </a:p>
          <a:p>
            <a:r>
              <a:rPr lang="fr-CA" dirty="0"/>
              <a:t>Réactiver l’affichage </a:t>
            </a:r>
            <a:r>
              <a:rPr lang="fr-CA" b="1" dirty="0"/>
              <a:t>Plusieurs pages</a:t>
            </a:r>
            <a:endParaRPr lang="fr-CA" dirty="0"/>
          </a:p>
          <a:p>
            <a:r>
              <a:rPr lang="fr-CA" dirty="0"/>
              <a:t>Insérer une </a:t>
            </a:r>
            <a:r>
              <a:rPr lang="fr-CA" b="1" dirty="0"/>
              <a:t>zone de texte</a:t>
            </a:r>
            <a:r>
              <a:rPr lang="fr-CA" dirty="0"/>
              <a:t> en sélectionnant </a:t>
            </a:r>
            <a:r>
              <a:rPr lang="fr-CA" b="1" dirty="0"/>
              <a:t>Dessiner une zone de texte</a:t>
            </a:r>
            <a:endParaRPr lang="fr-CA" dirty="0"/>
          </a:p>
          <a:p>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7230"/>
            <a:ext cx="9144000" cy="5383539"/>
          </a:xfrm>
          <a:prstGeom prst="rect">
            <a:avLst/>
          </a:prstGeom>
        </p:spPr>
      </p:pic>
    </p:spTree>
    <p:extLst>
      <p:ext uri="{BB962C8B-B14F-4D97-AF65-F5344CB8AC3E}">
        <p14:creationId xmlns:p14="http://schemas.microsoft.com/office/powerpoint/2010/main" val="1358905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Plan de leçon</a:t>
            </a:r>
            <a:endParaRPr lang="fr-FR" dirty="0"/>
          </a:p>
        </p:txBody>
      </p:sp>
      <p:sp>
        <p:nvSpPr>
          <p:cNvPr id="3" name="Espace réservé du contenu 2"/>
          <p:cNvSpPr>
            <a:spLocks noGrp="1"/>
          </p:cNvSpPr>
          <p:nvPr>
            <p:ph idx="1"/>
          </p:nvPr>
        </p:nvSpPr>
        <p:spPr/>
        <p:txBody>
          <a:bodyPr>
            <a:normAutofit lnSpcReduction="10000"/>
          </a:bodyPr>
          <a:lstStyle/>
          <a:p>
            <a:r>
              <a:rPr lang="fr-CA" dirty="0"/>
              <a:t>Question : Date d’examen?</a:t>
            </a:r>
          </a:p>
          <a:p>
            <a:pPr lvl="1"/>
            <a:r>
              <a:rPr lang="fr-CA" dirty="0"/>
              <a:t>Désirez-vous avant la semaine d’examens ou pendant? 9 décembre si avant</a:t>
            </a:r>
          </a:p>
          <a:p>
            <a:r>
              <a:rPr lang="fr-CA" dirty="0"/>
              <a:t>Gestion des images</a:t>
            </a:r>
          </a:p>
          <a:p>
            <a:r>
              <a:rPr lang="fr-CA" dirty="0"/>
              <a:t>Ajouter une zone de texte</a:t>
            </a:r>
          </a:p>
          <a:p>
            <a:r>
              <a:rPr lang="fr-CA" dirty="0"/>
              <a:t>Utiliser un objet </a:t>
            </a:r>
            <a:r>
              <a:rPr lang="fr-CA" dirty="0" err="1"/>
              <a:t>WordArt</a:t>
            </a:r>
            <a:endParaRPr lang="fr-CA" dirty="0"/>
          </a:p>
          <a:p>
            <a:r>
              <a:rPr lang="fr-CA" dirty="0"/>
              <a:t>Dessiner des formes</a:t>
            </a:r>
          </a:p>
          <a:p>
            <a:r>
              <a:rPr lang="fr-CA" dirty="0"/>
              <a:t>Créer un graphique</a:t>
            </a:r>
          </a:p>
          <a:p>
            <a:r>
              <a:rPr lang="fr-CA" dirty="0"/>
              <a:t>Finaliser la mise en page</a:t>
            </a:r>
            <a:endParaRPr lang="fr-FR" dirty="0"/>
          </a:p>
        </p:txBody>
      </p:sp>
    </p:spTree>
    <p:extLst>
      <p:ext uri="{BB962C8B-B14F-4D97-AF65-F5344CB8AC3E}">
        <p14:creationId xmlns:p14="http://schemas.microsoft.com/office/powerpoint/2010/main" val="2330559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Insérez une zone de texte</a:t>
            </a:r>
            <a:endParaRPr lang="fr-FR" dirty="0"/>
          </a:p>
        </p:txBody>
      </p:sp>
      <p:sp>
        <p:nvSpPr>
          <p:cNvPr id="3" name="Espace réservé du contenu 2"/>
          <p:cNvSpPr>
            <a:spLocks noGrp="1"/>
          </p:cNvSpPr>
          <p:nvPr>
            <p:ph idx="1"/>
          </p:nvPr>
        </p:nvSpPr>
        <p:spPr/>
        <p:txBody>
          <a:bodyPr>
            <a:normAutofit fontScale="92500" lnSpcReduction="20000"/>
          </a:bodyPr>
          <a:lstStyle/>
          <a:p>
            <a:r>
              <a:rPr lang="fr-CA" dirty="0"/>
              <a:t>Positionner avec un « habillage de texte carré en bas à droite »</a:t>
            </a:r>
          </a:p>
          <a:p>
            <a:r>
              <a:rPr lang="fr-CA" dirty="0"/>
              <a:t>Mettre les dimensions 10,76 en hauteur et 11,9 en largeur</a:t>
            </a:r>
          </a:p>
          <a:p>
            <a:r>
              <a:rPr lang="fr-CA" dirty="0"/>
              <a:t>Faire glisser l’ancre de la zone de texte dans la marge du premier paragraphe</a:t>
            </a:r>
          </a:p>
          <a:p>
            <a:r>
              <a:rPr lang="fr-CA" dirty="0"/>
              <a:t>Appliquer l’effet </a:t>
            </a:r>
            <a:r>
              <a:rPr lang="fr-CA" b="1" dirty="0"/>
              <a:t>Effet gris, 3 accentué</a:t>
            </a:r>
            <a:endParaRPr lang="fr-CA" dirty="0"/>
          </a:p>
          <a:p>
            <a:r>
              <a:rPr lang="fr-CA" dirty="0"/>
              <a:t>Mettre le curseur au début du premier paragraphe et ajouter une lettrine dans le texte</a:t>
            </a:r>
          </a:p>
          <a:p>
            <a:r>
              <a:rPr lang="fr-CA" dirty="0"/>
              <a:t>Enregistrer</a:t>
            </a:r>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2318" y="0"/>
            <a:ext cx="5299363" cy="6857999"/>
          </a:xfrm>
          <a:prstGeom prst="rect">
            <a:avLst/>
          </a:prstGeom>
        </p:spPr>
      </p:pic>
    </p:spTree>
    <p:extLst>
      <p:ext uri="{BB962C8B-B14F-4D97-AF65-F5344CB8AC3E}">
        <p14:creationId xmlns:p14="http://schemas.microsoft.com/office/powerpoint/2010/main" val="3395814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 objet </a:t>
            </a:r>
            <a:r>
              <a:rPr lang="fr-CA" dirty="0" err="1"/>
              <a:t>WordArt</a:t>
            </a:r>
            <a:endParaRPr lang="fr-FR" dirty="0"/>
          </a:p>
        </p:txBody>
      </p:sp>
      <p:sp>
        <p:nvSpPr>
          <p:cNvPr id="3" name="Espace réservé du contenu 2"/>
          <p:cNvSpPr>
            <a:spLocks noGrp="1"/>
          </p:cNvSpPr>
          <p:nvPr>
            <p:ph idx="1"/>
          </p:nvPr>
        </p:nvSpPr>
        <p:spPr/>
        <p:txBody>
          <a:bodyPr/>
          <a:lstStyle/>
          <a:p>
            <a:r>
              <a:rPr lang="fr-CA" dirty="0"/>
              <a:t>Un objet </a:t>
            </a:r>
            <a:r>
              <a:rPr lang="fr-CA" dirty="0" err="1"/>
              <a:t>WordArt</a:t>
            </a:r>
            <a:r>
              <a:rPr lang="fr-CA" dirty="0"/>
              <a:t> permet d’ajouter du texte décoratif dans un document</a:t>
            </a:r>
          </a:p>
          <a:p>
            <a:r>
              <a:rPr lang="fr-CA" dirty="0"/>
              <a:t>Appuyer sur [Ctrl][Début] pour mettre le curseur à la première position du document</a:t>
            </a:r>
          </a:p>
          <a:p>
            <a:r>
              <a:rPr lang="fr-CA" dirty="0"/>
              <a:t>Ajuster le zoom à la largeur de la page</a:t>
            </a:r>
          </a:p>
          <a:p>
            <a:r>
              <a:rPr lang="fr-CA" dirty="0"/>
              <a:t>Triple-cliquer sur le titre </a:t>
            </a:r>
            <a:r>
              <a:rPr lang="fr-CA" b="1" dirty="0"/>
              <a:t>Aventure</a:t>
            </a:r>
            <a:r>
              <a:rPr lang="fr-CA" dirty="0"/>
              <a:t> pour tout le sélectionner</a:t>
            </a:r>
            <a:endParaRPr lang="fr-FR" dirty="0"/>
          </a:p>
        </p:txBody>
      </p:sp>
    </p:spTree>
    <p:extLst>
      <p:ext uri="{BB962C8B-B14F-4D97-AF65-F5344CB8AC3E}">
        <p14:creationId xmlns:p14="http://schemas.microsoft.com/office/powerpoint/2010/main" val="2235084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 objet </a:t>
            </a:r>
            <a:r>
              <a:rPr lang="fr-CA" dirty="0" err="1"/>
              <a:t>WordArt</a:t>
            </a:r>
            <a:endParaRPr lang="fr-FR" dirty="0"/>
          </a:p>
        </p:txBody>
      </p:sp>
      <p:sp>
        <p:nvSpPr>
          <p:cNvPr id="3" name="Espace réservé du contenu 2"/>
          <p:cNvSpPr>
            <a:spLocks noGrp="1"/>
          </p:cNvSpPr>
          <p:nvPr>
            <p:ph idx="1"/>
          </p:nvPr>
        </p:nvSpPr>
        <p:spPr/>
        <p:txBody>
          <a:bodyPr>
            <a:normAutofit fontScale="92500"/>
          </a:bodyPr>
          <a:lstStyle/>
          <a:p>
            <a:r>
              <a:rPr lang="fr-CA" dirty="0"/>
              <a:t>Insérer un objet </a:t>
            </a:r>
            <a:r>
              <a:rPr lang="fr-CA" dirty="0" err="1"/>
              <a:t>WordArt</a:t>
            </a:r>
            <a:r>
              <a:rPr lang="fr-CA" dirty="0"/>
              <a:t> en sélectionnant le style </a:t>
            </a:r>
            <a:r>
              <a:rPr lang="fr-CA" b="1" dirty="0"/>
              <a:t>Remplissage – Or, Accentuation 4, Biseau souple</a:t>
            </a:r>
            <a:r>
              <a:rPr lang="fr-CA" dirty="0"/>
              <a:t> (5</a:t>
            </a:r>
            <a:r>
              <a:rPr lang="fr-CA" baseline="30000" dirty="0"/>
              <a:t>e</a:t>
            </a:r>
            <a:r>
              <a:rPr lang="fr-CA" dirty="0"/>
              <a:t> style de la 1</a:t>
            </a:r>
            <a:r>
              <a:rPr lang="fr-CA" baseline="30000" dirty="0"/>
              <a:t>ère</a:t>
            </a:r>
            <a:r>
              <a:rPr lang="fr-CA" dirty="0"/>
              <a:t> rangée)</a:t>
            </a:r>
          </a:p>
          <a:p>
            <a:r>
              <a:rPr lang="fr-CA" dirty="0"/>
              <a:t>Ajuster la taille pour 3,3 en hauteur et 18 en largeur</a:t>
            </a:r>
          </a:p>
          <a:p>
            <a:r>
              <a:rPr lang="fr-CA" dirty="0"/>
              <a:t>Transformer le </a:t>
            </a:r>
            <a:r>
              <a:rPr lang="fr-CA" dirty="0" err="1"/>
              <a:t>WordArt</a:t>
            </a:r>
            <a:r>
              <a:rPr lang="fr-CA" dirty="0"/>
              <a:t> en modifiant l’effet du texte pour une déformation carré</a:t>
            </a:r>
          </a:p>
          <a:p>
            <a:r>
              <a:rPr lang="fr-CA" dirty="0"/>
              <a:t>Activer le panneau pour le remplissage du texte pour avoir plus d’options de dégradé</a:t>
            </a:r>
            <a:endParaRPr lang="fr-FR" dirty="0"/>
          </a:p>
        </p:txBody>
      </p:sp>
    </p:spTree>
    <p:extLst>
      <p:ext uri="{BB962C8B-B14F-4D97-AF65-F5344CB8AC3E}">
        <p14:creationId xmlns:p14="http://schemas.microsoft.com/office/powerpoint/2010/main" val="377483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 objet </a:t>
            </a:r>
            <a:r>
              <a:rPr lang="fr-CA" dirty="0" err="1"/>
              <a:t>WordArt</a:t>
            </a:r>
            <a:endParaRPr lang="fr-FR" dirty="0"/>
          </a:p>
        </p:txBody>
      </p:sp>
      <p:sp>
        <p:nvSpPr>
          <p:cNvPr id="3" name="Espace réservé du contenu 2"/>
          <p:cNvSpPr>
            <a:spLocks noGrp="1"/>
          </p:cNvSpPr>
          <p:nvPr>
            <p:ph idx="1"/>
          </p:nvPr>
        </p:nvSpPr>
        <p:spPr/>
        <p:txBody>
          <a:bodyPr/>
          <a:lstStyle/>
          <a:p>
            <a:r>
              <a:rPr lang="fr-CA" dirty="0"/>
              <a:t>Sélectionner l’option </a:t>
            </a:r>
            <a:r>
              <a:rPr lang="fr-CA" b="1" dirty="0"/>
              <a:t>Remplissage dégradé</a:t>
            </a:r>
            <a:endParaRPr lang="fr-CA" dirty="0"/>
          </a:p>
          <a:p>
            <a:r>
              <a:rPr lang="fr-CA" dirty="0"/>
              <a:t>Sélectionner la couleur </a:t>
            </a:r>
            <a:r>
              <a:rPr lang="fr-CA" b="1" dirty="0"/>
              <a:t>Bleu, Accentuation5</a:t>
            </a:r>
            <a:endParaRPr lang="fr-CA" dirty="0"/>
          </a:p>
          <a:p>
            <a:r>
              <a:rPr lang="fr-CA" dirty="0"/>
              <a:t>Dans l’échelle de dégradé, sélectionner le 4</a:t>
            </a:r>
            <a:r>
              <a:rPr lang="fr-CA" baseline="30000" dirty="0"/>
              <a:t>e</a:t>
            </a:r>
            <a:r>
              <a:rPr lang="fr-CA" dirty="0"/>
              <a:t> curseur (Arrêter 4 sur 4)</a:t>
            </a:r>
          </a:p>
          <a:p>
            <a:r>
              <a:rPr lang="fr-CA" dirty="0"/>
              <a:t>Appliquer la couleur </a:t>
            </a:r>
            <a:r>
              <a:rPr lang="fr-CA" b="1" dirty="0"/>
              <a:t>Vert, Accentuation6</a:t>
            </a:r>
            <a:endParaRPr lang="fr-CA" dirty="0"/>
          </a:p>
          <a:p>
            <a:r>
              <a:rPr lang="fr-CA" dirty="0"/>
              <a:t>Supprimer le 3</a:t>
            </a:r>
            <a:r>
              <a:rPr lang="fr-CA" baseline="30000" dirty="0"/>
              <a:t>e</a:t>
            </a:r>
            <a:r>
              <a:rPr lang="fr-CA" dirty="0"/>
              <a:t> curseur</a:t>
            </a:r>
          </a:p>
          <a:p>
            <a:endParaRPr lang="fr-FR" dirty="0"/>
          </a:p>
        </p:txBody>
      </p:sp>
    </p:spTree>
    <p:extLst>
      <p:ext uri="{BB962C8B-B14F-4D97-AF65-F5344CB8AC3E}">
        <p14:creationId xmlns:p14="http://schemas.microsoft.com/office/powerpoint/2010/main" val="27540539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 objet </a:t>
            </a:r>
            <a:r>
              <a:rPr lang="fr-CA" dirty="0" err="1"/>
              <a:t>WordArt</a:t>
            </a:r>
            <a:endParaRPr lang="fr-FR" dirty="0"/>
          </a:p>
        </p:txBody>
      </p:sp>
      <p:sp>
        <p:nvSpPr>
          <p:cNvPr id="3" name="Espace réservé du contenu 2"/>
          <p:cNvSpPr>
            <a:spLocks noGrp="1"/>
          </p:cNvSpPr>
          <p:nvPr>
            <p:ph idx="1"/>
          </p:nvPr>
        </p:nvSpPr>
        <p:spPr/>
        <p:txBody>
          <a:bodyPr/>
          <a:lstStyle/>
          <a:p>
            <a:r>
              <a:rPr lang="fr-CA" dirty="0"/>
              <a:t>Appliquer la couleur </a:t>
            </a:r>
            <a:r>
              <a:rPr lang="fr-CA" b="1" dirty="0"/>
              <a:t>Vert, Accentuation6, plus clair 40%</a:t>
            </a:r>
            <a:endParaRPr lang="fr-CA" dirty="0"/>
          </a:p>
          <a:p>
            <a:r>
              <a:rPr lang="fr-CA" dirty="0"/>
              <a:t>Glisser le 2</a:t>
            </a:r>
            <a:r>
              <a:rPr lang="fr-CA" baseline="30000" dirty="0"/>
              <a:t>e</a:t>
            </a:r>
            <a:r>
              <a:rPr lang="fr-CA" dirty="0"/>
              <a:t> curseur jusqu’à 90% vers la droite</a:t>
            </a:r>
          </a:p>
          <a:p>
            <a:r>
              <a:rPr lang="fr-CA" dirty="0"/>
              <a:t>Fermer le panneau</a:t>
            </a:r>
          </a:p>
          <a:p>
            <a:r>
              <a:rPr lang="fr-CA" dirty="0"/>
              <a:t>Désélectionner l’objet</a:t>
            </a:r>
          </a:p>
          <a:p>
            <a:r>
              <a:rPr lang="fr-CA" dirty="0"/>
              <a:t>Enregistrer</a:t>
            </a:r>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63105"/>
            <a:ext cx="9144000" cy="2331790"/>
          </a:xfrm>
          <a:prstGeom prst="rect">
            <a:avLst/>
          </a:prstGeom>
        </p:spPr>
      </p:pic>
    </p:spTree>
    <p:extLst>
      <p:ext uri="{BB962C8B-B14F-4D97-AF65-F5344CB8AC3E}">
        <p14:creationId xmlns:p14="http://schemas.microsoft.com/office/powerpoint/2010/main" val="2373423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CA" dirty="0"/>
              <a:t>Les titres</a:t>
            </a:r>
            <a:endParaRPr lang="fr-FR" dirty="0"/>
          </a:p>
        </p:txBody>
      </p:sp>
      <p:sp>
        <p:nvSpPr>
          <p:cNvPr id="5" name="Espace réservé du texte 4"/>
          <p:cNvSpPr>
            <a:spLocks noGrp="1"/>
          </p:cNvSpPr>
          <p:nvPr>
            <p:ph type="body" idx="1"/>
          </p:nvPr>
        </p:nvSpPr>
        <p:spPr/>
        <p:txBody>
          <a:bodyPr/>
          <a:lstStyle/>
          <a:p>
            <a:endParaRPr lang="fr-FR"/>
          </a:p>
        </p:txBody>
      </p:sp>
    </p:spTree>
    <p:extLst>
      <p:ext uri="{BB962C8B-B14F-4D97-AF65-F5344CB8AC3E}">
        <p14:creationId xmlns:p14="http://schemas.microsoft.com/office/powerpoint/2010/main" val="28920817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Les titres</a:t>
            </a:r>
          </a:p>
        </p:txBody>
      </p:sp>
      <p:sp>
        <p:nvSpPr>
          <p:cNvPr id="3" name="Espace réservé du contenu 2"/>
          <p:cNvSpPr>
            <a:spLocks noGrp="1"/>
          </p:cNvSpPr>
          <p:nvPr>
            <p:ph idx="1"/>
          </p:nvPr>
        </p:nvSpPr>
        <p:spPr/>
        <p:txBody>
          <a:bodyPr/>
          <a:lstStyle/>
          <a:p>
            <a:r>
              <a:rPr lang="fr-CA" dirty="0"/>
              <a:t>Les titres sont des styles qui permettent d’établir une hiérarchie dans l’organisation d’un document</a:t>
            </a:r>
          </a:p>
          <a:p>
            <a:r>
              <a:rPr lang="fr-CA" dirty="0"/>
              <a:t>Plusieurs niveaux sont à la disposition de l’utilisateur</a:t>
            </a:r>
          </a:p>
          <a:p>
            <a:r>
              <a:rPr lang="fr-CA" dirty="0"/>
              <a:t>Les principaux niveaux sont de Titre 1 à 4</a:t>
            </a:r>
          </a:p>
          <a:p>
            <a:r>
              <a:rPr lang="fr-CA" dirty="0"/>
              <a:t>Le style </a:t>
            </a:r>
            <a:r>
              <a:rPr lang="fr-CA" b="1" dirty="0"/>
              <a:t>Titre</a:t>
            </a:r>
            <a:r>
              <a:rPr lang="fr-CA" dirty="0"/>
              <a:t> sans numéro sert à identifier le titre d’un document</a:t>
            </a:r>
          </a:p>
          <a:p>
            <a:endParaRPr lang="fr-CA" dirty="0"/>
          </a:p>
        </p:txBody>
      </p:sp>
    </p:spTree>
    <p:extLst>
      <p:ext uri="{BB962C8B-B14F-4D97-AF65-F5344CB8AC3E}">
        <p14:creationId xmlns:p14="http://schemas.microsoft.com/office/powerpoint/2010/main" val="27837781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Les titres</a:t>
            </a:r>
          </a:p>
        </p:txBody>
      </p:sp>
      <p:sp>
        <p:nvSpPr>
          <p:cNvPr id="3" name="Espace réservé du contenu 2"/>
          <p:cNvSpPr>
            <a:spLocks noGrp="1"/>
          </p:cNvSpPr>
          <p:nvPr>
            <p:ph idx="1"/>
          </p:nvPr>
        </p:nvSpPr>
        <p:spPr/>
        <p:txBody>
          <a:bodyPr>
            <a:normAutofit fontScale="92500"/>
          </a:bodyPr>
          <a:lstStyle/>
          <a:p>
            <a:r>
              <a:rPr lang="fr-CA" dirty="0"/>
              <a:t>Dans un long document, il est important d’utiliser les styles de </a:t>
            </a:r>
            <a:r>
              <a:rPr lang="fr-CA" b="1" dirty="0"/>
              <a:t>Titre</a:t>
            </a:r>
            <a:r>
              <a:rPr lang="fr-CA" dirty="0"/>
              <a:t> pour pouvoir générer une table des matières automatiquement</a:t>
            </a:r>
          </a:p>
          <a:p>
            <a:r>
              <a:rPr lang="fr-CA" dirty="0"/>
              <a:t>Les titres se retrouvent dans le groupe </a:t>
            </a:r>
            <a:r>
              <a:rPr lang="fr-CA" b="1" dirty="0"/>
              <a:t>Style</a:t>
            </a:r>
            <a:r>
              <a:rPr lang="fr-CA" dirty="0"/>
              <a:t> de l’onglet </a:t>
            </a:r>
            <a:r>
              <a:rPr lang="fr-CA" b="1" dirty="0"/>
              <a:t>Accueil</a:t>
            </a:r>
          </a:p>
          <a:p>
            <a:pPr lvl="1"/>
            <a:r>
              <a:rPr lang="fr-CA" dirty="0"/>
              <a:t>Si le style recherché n’y est pas?</a:t>
            </a:r>
          </a:p>
          <a:p>
            <a:pPr lvl="2"/>
            <a:r>
              <a:rPr lang="fr-CA" dirty="0"/>
              <a:t>Ouvrir la boîte de dialogue, cliquer sur « Options… » et sélectionner « Afficher tous les styles » dans « Sélectionner les styles à afficher »</a:t>
            </a:r>
          </a:p>
        </p:txBody>
      </p:sp>
    </p:spTree>
    <p:extLst>
      <p:ext uri="{BB962C8B-B14F-4D97-AF65-F5344CB8AC3E}">
        <p14:creationId xmlns:p14="http://schemas.microsoft.com/office/powerpoint/2010/main" val="2606897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Les titres</a:t>
            </a:r>
          </a:p>
        </p:txBody>
      </p:sp>
      <p:sp>
        <p:nvSpPr>
          <p:cNvPr id="3" name="Espace réservé du contenu 2"/>
          <p:cNvSpPr>
            <a:spLocks noGrp="1"/>
          </p:cNvSpPr>
          <p:nvPr>
            <p:ph idx="1"/>
          </p:nvPr>
        </p:nvSpPr>
        <p:spPr/>
        <p:txBody>
          <a:bodyPr>
            <a:normAutofit lnSpcReduction="10000"/>
          </a:bodyPr>
          <a:lstStyle/>
          <a:p>
            <a:r>
              <a:rPr lang="fr-CA" dirty="0"/>
              <a:t>Exercice</a:t>
            </a:r>
          </a:p>
          <a:p>
            <a:pPr lvl="1"/>
            <a:r>
              <a:rPr lang="fr-CA" dirty="0"/>
              <a:t>Créez un document avec des titres hiérarchiques sur l’Amérique du Nord</a:t>
            </a:r>
          </a:p>
          <a:p>
            <a:pPr lvl="1"/>
            <a:r>
              <a:rPr lang="fr-CA" dirty="0"/>
              <a:t>Le titre du document sera « L’Amérique du Nord »</a:t>
            </a:r>
          </a:p>
          <a:p>
            <a:pPr lvl="1"/>
            <a:r>
              <a:rPr lang="fr-CA" dirty="0"/>
              <a:t>Le « Canada » et les « États-Unis » seront de style « Titre 1 »</a:t>
            </a:r>
          </a:p>
          <a:p>
            <a:pPr lvl="1"/>
            <a:r>
              <a:rPr lang="fr-CA" dirty="0"/>
              <a:t>Les provinces et états seront des « Titre 2 » sous leur pays respectif</a:t>
            </a:r>
          </a:p>
          <a:p>
            <a:pPr lvl="1"/>
            <a:r>
              <a:rPr lang="fr-CA" dirty="0"/>
              <a:t>Sauvegardez le document</a:t>
            </a:r>
          </a:p>
          <a:p>
            <a:endParaRPr lang="fr-CA" dirty="0"/>
          </a:p>
        </p:txBody>
      </p:sp>
      <p:sp>
        <p:nvSpPr>
          <p:cNvPr id="4" name="ZoneTexte 3"/>
          <p:cNvSpPr txBox="1"/>
          <p:nvPr/>
        </p:nvSpPr>
        <p:spPr>
          <a:xfrm>
            <a:off x="2195736" y="5805264"/>
            <a:ext cx="4357283" cy="92333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fr-CA" dirty="0"/>
              <a:t>Tant qu’à y être jouons à un petit jeu!</a:t>
            </a:r>
            <a:br>
              <a:rPr lang="fr-CA" dirty="0"/>
            </a:br>
            <a:r>
              <a:rPr lang="fr-CA" dirty="0"/>
              <a:t>Nommez le plus de provinces et </a:t>
            </a:r>
            <a:br>
              <a:rPr lang="fr-CA" dirty="0"/>
            </a:br>
            <a:r>
              <a:rPr lang="fr-CA" dirty="0"/>
              <a:t>états possibles. </a:t>
            </a:r>
            <a:r>
              <a:rPr lang="fr-CA" dirty="0">
                <a:sym typeface="Wingdings" pitchFamily="2" charset="2"/>
              </a:rPr>
              <a:t></a:t>
            </a:r>
            <a:endParaRPr lang="fr-CA" dirty="0"/>
          </a:p>
        </p:txBody>
      </p:sp>
    </p:spTree>
    <p:extLst>
      <p:ext uri="{BB962C8B-B14F-4D97-AF65-F5344CB8AC3E}">
        <p14:creationId xmlns:p14="http://schemas.microsoft.com/office/powerpoint/2010/main" val="1718248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Notes de bas de page et de fin de document</a:t>
            </a:r>
          </a:p>
        </p:txBody>
      </p:sp>
      <p:sp>
        <p:nvSpPr>
          <p:cNvPr id="3" name="Espace réservé du contenu 2"/>
          <p:cNvSpPr>
            <a:spLocks noGrp="1"/>
          </p:cNvSpPr>
          <p:nvPr>
            <p:ph idx="1"/>
          </p:nvPr>
        </p:nvSpPr>
        <p:spPr/>
        <p:txBody>
          <a:bodyPr>
            <a:normAutofit/>
          </a:bodyPr>
          <a:lstStyle/>
          <a:p>
            <a:r>
              <a:rPr lang="fr-CA" dirty="0"/>
              <a:t>Les notes de bas de page permettent d’ajouter de l’information complémentaire pour le lecteur</a:t>
            </a:r>
          </a:p>
          <a:p>
            <a:pPr lvl="1"/>
            <a:r>
              <a:rPr lang="fr-CA" dirty="0"/>
              <a:t>Par exemple, pour décrire des termes moins connus ou encore des références</a:t>
            </a:r>
          </a:p>
          <a:p>
            <a:r>
              <a:rPr lang="fr-CA" dirty="0"/>
              <a:t>Les notes de fin de document permettent, entre autres, d’ajouter des références bibliographiques au document</a:t>
            </a:r>
          </a:p>
          <a:p>
            <a:pPr lvl="1"/>
            <a:endParaRPr lang="fr-CA" dirty="0"/>
          </a:p>
          <a:p>
            <a:endParaRPr lang="fr-CA" dirty="0"/>
          </a:p>
        </p:txBody>
      </p:sp>
    </p:spTree>
    <p:extLst>
      <p:ext uri="{BB962C8B-B14F-4D97-AF65-F5344CB8AC3E}">
        <p14:creationId xmlns:p14="http://schemas.microsoft.com/office/powerpoint/2010/main" val="3771076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Plan de leçon</a:t>
            </a:r>
          </a:p>
        </p:txBody>
      </p:sp>
      <p:sp>
        <p:nvSpPr>
          <p:cNvPr id="3" name="Espace réservé du contenu 2"/>
          <p:cNvSpPr>
            <a:spLocks noGrp="1"/>
          </p:cNvSpPr>
          <p:nvPr>
            <p:ph idx="1"/>
          </p:nvPr>
        </p:nvSpPr>
        <p:spPr/>
        <p:txBody>
          <a:bodyPr>
            <a:normAutofit/>
          </a:bodyPr>
          <a:lstStyle/>
          <a:p>
            <a:r>
              <a:rPr lang="fr-CA" dirty="0"/>
              <a:t>Les styles « titres »</a:t>
            </a:r>
          </a:p>
          <a:p>
            <a:r>
              <a:rPr lang="fr-CA" dirty="0"/>
              <a:t>Notes de fin et de bas de page</a:t>
            </a:r>
          </a:p>
          <a:p>
            <a:pPr lvl="1"/>
            <a:r>
              <a:rPr lang="fr-CA" dirty="0"/>
              <a:t>Module D p.14</a:t>
            </a:r>
          </a:p>
          <a:p>
            <a:r>
              <a:rPr lang="fr-CA" dirty="0"/>
              <a:t>La tables des matières</a:t>
            </a:r>
          </a:p>
          <a:p>
            <a:pPr lvl="1"/>
            <a:r>
              <a:rPr lang="fr-CA" dirty="0">
                <a:hlinkClick r:id="rId3"/>
              </a:rPr>
              <a:t>Lien vers le site officiel</a:t>
            </a:r>
            <a:endParaRPr lang="fr-CA" dirty="0"/>
          </a:p>
          <a:p>
            <a:pPr lvl="1"/>
            <a:r>
              <a:rPr lang="fr-CA" dirty="0"/>
              <a:t>Module G</a:t>
            </a:r>
          </a:p>
          <a:p>
            <a:r>
              <a:rPr lang="fr-CA" dirty="0"/>
              <a:t>Insérer un document à l’intérieur d’un autre</a:t>
            </a:r>
          </a:p>
        </p:txBody>
      </p:sp>
    </p:spTree>
    <p:extLst>
      <p:ext uri="{BB962C8B-B14F-4D97-AF65-F5344CB8AC3E}">
        <p14:creationId xmlns:p14="http://schemas.microsoft.com/office/powerpoint/2010/main" val="2811923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Notes de bas de page</a:t>
            </a:r>
          </a:p>
        </p:txBody>
      </p:sp>
      <p:sp>
        <p:nvSpPr>
          <p:cNvPr id="3" name="Espace réservé du contenu 2"/>
          <p:cNvSpPr>
            <a:spLocks noGrp="1"/>
          </p:cNvSpPr>
          <p:nvPr>
            <p:ph idx="1"/>
          </p:nvPr>
        </p:nvSpPr>
        <p:spPr/>
        <p:txBody>
          <a:bodyPr>
            <a:normAutofit fontScale="92500" lnSpcReduction="10000"/>
          </a:bodyPr>
          <a:lstStyle/>
          <a:p>
            <a:r>
              <a:rPr lang="fr-CA" dirty="0"/>
              <a:t>Pour insérer une note rapidement</a:t>
            </a:r>
          </a:p>
          <a:p>
            <a:pPr lvl="1"/>
            <a:r>
              <a:rPr lang="fr-CA" dirty="0"/>
              <a:t>Placer le curseur après le mot où l’on désire ajouter la note;</a:t>
            </a:r>
          </a:p>
          <a:p>
            <a:pPr lvl="1"/>
            <a:r>
              <a:rPr lang="fr-CA" dirty="0"/>
              <a:t>Sous l’onglet « Références », cliquer sur « Insérer une note de bas de page »;</a:t>
            </a:r>
          </a:p>
          <a:p>
            <a:r>
              <a:rPr lang="fr-CA" dirty="0"/>
              <a:t>Pour configurer les notes de bas de page</a:t>
            </a:r>
          </a:p>
          <a:p>
            <a:pPr lvl="1"/>
            <a:r>
              <a:rPr lang="fr-CA" dirty="0"/>
              <a:t>Ouvrir la boîte de dialogue du groupe « Notes de bas de page »</a:t>
            </a:r>
          </a:p>
          <a:p>
            <a:pPr lvl="1"/>
            <a:r>
              <a:rPr lang="fr-CA" dirty="0"/>
              <a:t>Sélectionner le format désiré</a:t>
            </a:r>
          </a:p>
          <a:p>
            <a:pPr lvl="1"/>
            <a:r>
              <a:rPr lang="fr-CA" dirty="0"/>
              <a:t>Cliquer sur « Insérer »</a:t>
            </a:r>
          </a:p>
          <a:p>
            <a:endParaRPr lang="fr-CA"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5013176"/>
            <a:ext cx="905001" cy="695422"/>
          </a:xfrm>
          <a:prstGeom prst="rect">
            <a:avLst/>
          </a:prstGeom>
        </p:spPr>
      </p:pic>
    </p:spTree>
    <p:extLst>
      <p:ext uri="{BB962C8B-B14F-4D97-AF65-F5344CB8AC3E}">
        <p14:creationId xmlns:p14="http://schemas.microsoft.com/office/powerpoint/2010/main" val="24429838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Notes de bas de page</a:t>
            </a:r>
          </a:p>
        </p:txBody>
      </p:sp>
      <p:sp>
        <p:nvSpPr>
          <p:cNvPr id="3" name="Espace réservé du contenu 2"/>
          <p:cNvSpPr>
            <a:spLocks noGrp="1"/>
          </p:cNvSpPr>
          <p:nvPr>
            <p:ph idx="1"/>
          </p:nvPr>
        </p:nvSpPr>
        <p:spPr/>
        <p:txBody>
          <a:bodyPr>
            <a:normAutofit fontScale="85000" lnSpcReduction="20000"/>
          </a:bodyPr>
          <a:lstStyle/>
          <a:p>
            <a:r>
              <a:rPr lang="fr-CA" dirty="0"/>
              <a:t>Exercice avec le document sauvegardé de la section « Titres »</a:t>
            </a:r>
          </a:p>
          <a:p>
            <a:pPr lvl="1"/>
            <a:r>
              <a:rPr lang="fr-CA" dirty="0"/>
              <a:t>Ajoutez un court paragraphe pour la province de Québec</a:t>
            </a:r>
          </a:p>
          <a:p>
            <a:pPr lvl="1"/>
            <a:r>
              <a:rPr lang="fr-CA" dirty="0"/>
              <a:t>Dans un endroit approprié, ajoutez une note de bas de page indiquant que le QC est la seule province en Amérique du Nord où le français est la seule langue officielle</a:t>
            </a:r>
          </a:p>
          <a:p>
            <a:pPr lvl="1"/>
            <a:r>
              <a:rPr lang="fr-CA" dirty="0"/>
              <a:t>Ajoutez un court paragraphe pour le Nouveau-Brunswick</a:t>
            </a:r>
          </a:p>
          <a:p>
            <a:pPr lvl="1"/>
            <a:r>
              <a:rPr lang="fr-CA" dirty="0"/>
              <a:t>Dans un endroit approprié du texte, ajoutez une note de bas de page indiquant que le NB est la seule province officiellement bilingue</a:t>
            </a:r>
          </a:p>
        </p:txBody>
      </p:sp>
    </p:spTree>
    <p:extLst>
      <p:ext uri="{BB962C8B-B14F-4D97-AF65-F5344CB8AC3E}">
        <p14:creationId xmlns:p14="http://schemas.microsoft.com/office/powerpoint/2010/main" val="17252661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La table des matières</a:t>
            </a:r>
          </a:p>
        </p:txBody>
      </p:sp>
      <p:sp>
        <p:nvSpPr>
          <p:cNvPr id="3" name="Espace réservé du contenu 2"/>
          <p:cNvSpPr>
            <a:spLocks noGrp="1"/>
          </p:cNvSpPr>
          <p:nvPr>
            <p:ph idx="1"/>
          </p:nvPr>
        </p:nvSpPr>
        <p:spPr/>
        <p:txBody>
          <a:bodyPr>
            <a:normAutofit lnSpcReduction="10000"/>
          </a:bodyPr>
          <a:lstStyle/>
          <a:p>
            <a:r>
              <a:rPr lang="fr-CA" dirty="0"/>
              <a:t>La table des matières permet au lecteur de se retrouver plus facilement dans un document</a:t>
            </a:r>
          </a:p>
          <a:p>
            <a:r>
              <a:rPr lang="fr-CA" dirty="0"/>
              <a:t>Pour créer une table des matières, il faut avoir </a:t>
            </a:r>
            <a:r>
              <a:rPr lang="fr-CA" b="1" dirty="0"/>
              <a:t>préalablement</a:t>
            </a:r>
            <a:r>
              <a:rPr lang="fr-CA" dirty="0"/>
              <a:t> établi une hiérarchisation du document à l’aide des titres</a:t>
            </a:r>
          </a:p>
          <a:p>
            <a:r>
              <a:rPr lang="fr-CA" dirty="0"/>
              <a:t>Idéalement celle-ci se retrouve dans les premières pages d’un document</a:t>
            </a:r>
          </a:p>
        </p:txBody>
      </p:sp>
    </p:spTree>
    <p:extLst>
      <p:ext uri="{BB962C8B-B14F-4D97-AF65-F5344CB8AC3E}">
        <p14:creationId xmlns:p14="http://schemas.microsoft.com/office/powerpoint/2010/main" val="815499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La table des matières</a:t>
            </a:r>
          </a:p>
        </p:txBody>
      </p:sp>
      <p:sp>
        <p:nvSpPr>
          <p:cNvPr id="3" name="Espace réservé du contenu 2"/>
          <p:cNvSpPr>
            <a:spLocks noGrp="1"/>
          </p:cNvSpPr>
          <p:nvPr>
            <p:ph idx="1"/>
          </p:nvPr>
        </p:nvSpPr>
        <p:spPr/>
        <p:txBody>
          <a:bodyPr/>
          <a:lstStyle/>
          <a:p>
            <a:r>
              <a:rPr lang="fr-CA" dirty="0"/>
              <a:t>L’avantage d’une table des matières en Word est qu’elle se met à jour suite aux changements dans le document</a:t>
            </a:r>
          </a:p>
          <a:p>
            <a:r>
              <a:rPr lang="fr-CA" dirty="0"/>
              <a:t>Elle permet aussi à l’utilisateur de naviguer en cliquant sur les titres</a:t>
            </a:r>
          </a:p>
        </p:txBody>
      </p:sp>
    </p:spTree>
    <p:extLst>
      <p:ext uri="{BB962C8B-B14F-4D97-AF65-F5344CB8AC3E}">
        <p14:creationId xmlns:p14="http://schemas.microsoft.com/office/powerpoint/2010/main" val="13872023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La table des matières</a:t>
            </a:r>
          </a:p>
        </p:txBody>
      </p:sp>
      <p:sp>
        <p:nvSpPr>
          <p:cNvPr id="3" name="Espace réservé du contenu 2"/>
          <p:cNvSpPr>
            <a:spLocks noGrp="1"/>
          </p:cNvSpPr>
          <p:nvPr>
            <p:ph idx="1"/>
          </p:nvPr>
        </p:nvSpPr>
        <p:spPr/>
        <p:txBody>
          <a:bodyPr>
            <a:normAutofit/>
          </a:bodyPr>
          <a:lstStyle/>
          <a:p>
            <a:r>
              <a:rPr lang="fr-CA" dirty="0"/>
              <a:t>Pour ajouter une table des matières</a:t>
            </a:r>
          </a:p>
          <a:p>
            <a:pPr lvl="1"/>
            <a:r>
              <a:rPr lang="fr-CA" dirty="0"/>
              <a:t>Positionner le curseur à l’endroit où l’on veut insérer celle-ci</a:t>
            </a:r>
          </a:p>
          <a:p>
            <a:pPr lvl="1"/>
            <a:r>
              <a:rPr lang="fr-CA" dirty="0"/>
              <a:t>Se rendre dans l’onglet « Références »</a:t>
            </a:r>
          </a:p>
          <a:p>
            <a:pPr lvl="1"/>
            <a:r>
              <a:rPr lang="fr-CA" dirty="0"/>
              <a:t>Cliquer sur le bouton « Table des matières »</a:t>
            </a:r>
          </a:p>
          <a:p>
            <a:pPr lvl="1"/>
            <a:r>
              <a:rPr lang="fr-CA" dirty="0"/>
              <a:t>Sélectionner une « Table automatique »</a:t>
            </a:r>
          </a:p>
          <a:p>
            <a:r>
              <a:rPr lang="fr-CA" dirty="0"/>
              <a:t>Pour naviguer avec les titres, il faut tenir la touche « Ctrl » et cliquer sur le lien</a:t>
            </a:r>
          </a:p>
        </p:txBody>
      </p:sp>
    </p:spTree>
    <p:extLst>
      <p:ext uri="{BB962C8B-B14F-4D97-AF65-F5344CB8AC3E}">
        <p14:creationId xmlns:p14="http://schemas.microsoft.com/office/powerpoint/2010/main" val="30094989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La table des matières</a:t>
            </a:r>
          </a:p>
        </p:txBody>
      </p:sp>
      <p:sp>
        <p:nvSpPr>
          <p:cNvPr id="3" name="Espace réservé du contenu 2"/>
          <p:cNvSpPr>
            <a:spLocks noGrp="1"/>
          </p:cNvSpPr>
          <p:nvPr>
            <p:ph idx="1"/>
          </p:nvPr>
        </p:nvSpPr>
        <p:spPr/>
        <p:txBody>
          <a:bodyPr/>
          <a:lstStyle/>
          <a:p>
            <a:r>
              <a:rPr lang="fr-CA" dirty="0"/>
              <a:t>Exercice avec le document sauvegardé dans la section « Titre »</a:t>
            </a:r>
          </a:p>
          <a:p>
            <a:pPr lvl="1"/>
            <a:r>
              <a:rPr lang="fr-CA" dirty="0"/>
              <a:t>Ajoutez un saut de section « Page » après la page titre</a:t>
            </a:r>
          </a:p>
          <a:p>
            <a:pPr lvl="1"/>
            <a:r>
              <a:rPr lang="fr-CA" dirty="0"/>
              <a:t>Dans la nouvelle page, ajoutez la table des matières</a:t>
            </a:r>
          </a:p>
        </p:txBody>
      </p:sp>
    </p:spTree>
    <p:extLst>
      <p:ext uri="{BB962C8B-B14F-4D97-AF65-F5344CB8AC3E}">
        <p14:creationId xmlns:p14="http://schemas.microsoft.com/office/powerpoint/2010/main" val="40927711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Insertion de document</a:t>
            </a:r>
          </a:p>
        </p:txBody>
      </p:sp>
      <p:sp>
        <p:nvSpPr>
          <p:cNvPr id="3" name="Espace réservé du contenu 2"/>
          <p:cNvSpPr>
            <a:spLocks noGrp="1"/>
          </p:cNvSpPr>
          <p:nvPr>
            <p:ph idx="1"/>
          </p:nvPr>
        </p:nvSpPr>
        <p:spPr/>
        <p:txBody>
          <a:bodyPr/>
          <a:lstStyle/>
          <a:p>
            <a:r>
              <a:rPr lang="fr-CA" dirty="0"/>
              <a:t>Dans les outils Office, il est possible d’insérer un document à l’intérieur d’un second</a:t>
            </a:r>
          </a:p>
          <a:p>
            <a:r>
              <a:rPr lang="fr-CA" dirty="0"/>
              <a:t>Par exemple, cette caractéristique peut être intéressante pour insérer une page titre</a:t>
            </a:r>
          </a:p>
          <a:p>
            <a:r>
              <a:rPr lang="fr-CA" dirty="0"/>
              <a:t>Une méthode :</a:t>
            </a:r>
          </a:p>
          <a:p>
            <a:pPr lvl="1"/>
            <a:r>
              <a:rPr lang="fr-CA" dirty="0"/>
              <a:t>Insertion </a:t>
            </a:r>
            <a:r>
              <a:rPr lang="fr-CA" dirty="0">
                <a:sym typeface="Wingdings" pitchFamily="2" charset="2"/>
              </a:rPr>
              <a:t> Objet  Texte d’un ficher</a:t>
            </a:r>
            <a:endParaRPr lang="fr-CA" dirty="0"/>
          </a:p>
        </p:txBody>
      </p:sp>
    </p:spTree>
    <p:extLst>
      <p:ext uri="{BB962C8B-B14F-4D97-AF65-F5344CB8AC3E}">
        <p14:creationId xmlns:p14="http://schemas.microsoft.com/office/powerpoint/2010/main" val="41037213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Insertion de document</a:t>
            </a:r>
          </a:p>
        </p:txBody>
      </p:sp>
      <p:sp>
        <p:nvSpPr>
          <p:cNvPr id="3" name="Espace réservé du contenu 2"/>
          <p:cNvSpPr>
            <a:spLocks noGrp="1"/>
          </p:cNvSpPr>
          <p:nvPr>
            <p:ph idx="1"/>
          </p:nvPr>
        </p:nvSpPr>
        <p:spPr/>
        <p:txBody>
          <a:bodyPr>
            <a:normAutofit/>
          </a:bodyPr>
          <a:lstStyle/>
          <a:p>
            <a:r>
              <a:rPr lang="fr-CA" dirty="0"/>
              <a:t>Exemple pour insérer une page de présentation :</a:t>
            </a:r>
          </a:p>
          <a:p>
            <a:pPr lvl="1"/>
            <a:r>
              <a:rPr lang="fr-CA" dirty="0"/>
              <a:t>Document courant</a:t>
            </a:r>
          </a:p>
          <a:p>
            <a:pPr lvl="1"/>
            <a:r>
              <a:rPr lang="fr-CA" dirty="0"/>
              <a:t>Placer le point d’insertion au début du document</a:t>
            </a:r>
          </a:p>
          <a:p>
            <a:pPr lvl="1"/>
            <a:r>
              <a:rPr lang="fr-CA" dirty="0"/>
              <a:t>Onglet </a:t>
            </a:r>
            <a:r>
              <a:rPr lang="fr-CA" b="1" dirty="0"/>
              <a:t>Insertion</a:t>
            </a:r>
            <a:r>
              <a:rPr lang="fr-CA" dirty="0"/>
              <a:t> </a:t>
            </a:r>
            <a:r>
              <a:rPr lang="fr-CA" dirty="0">
                <a:sym typeface="Wingdings" pitchFamily="2" charset="2"/>
              </a:rPr>
              <a:t> Groupe </a:t>
            </a:r>
            <a:r>
              <a:rPr lang="fr-CA" b="1" dirty="0">
                <a:sym typeface="Wingdings" pitchFamily="2" charset="2"/>
              </a:rPr>
              <a:t>Texte</a:t>
            </a:r>
          </a:p>
          <a:p>
            <a:pPr lvl="1"/>
            <a:r>
              <a:rPr lang="fr-CA" b="1" dirty="0">
                <a:sym typeface="Wingdings" pitchFamily="2" charset="2"/>
              </a:rPr>
              <a:t>Objet</a:t>
            </a:r>
            <a:r>
              <a:rPr lang="fr-CA" dirty="0">
                <a:sym typeface="Wingdings" pitchFamily="2" charset="2"/>
              </a:rPr>
              <a:t>  Texte d’un fichier…</a:t>
            </a:r>
          </a:p>
          <a:p>
            <a:pPr lvl="1"/>
            <a:r>
              <a:rPr lang="fr-CA" dirty="0">
                <a:sym typeface="Wingdings" pitchFamily="2" charset="2"/>
              </a:rPr>
              <a:t>Sélectionner le fichier de la page de présentation</a:t>
            </a:r>
            <a:endParaRPr lang="fr-CA" dirty="0"/>
          </a:p>
          <a:p>
            <a:pPr lvl="1"/>
            <a:endParaRPr lang="fr-CA" dirty="0"/>
          </a:p>
        </p:txBody>
      </p:sp>
    </p:spTree>
    <p:extLst>
      <p:ext uri="{BB962C8B-B14F-4D97-AF65-F5344CB8AC3E}">
        <p14:creationId xmlns:p14="http://schemas.microsoft.com/office/powerpoint/2010/main" val="37314861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Exercices</a:t>
            </a:r>
            <a:endParaRPr lang="fr-FR" dirty="0"/>
          </a:p>
        </p:txBody>
      </p:sp>
      <p:sp>
        <p:nvSpPr>
          <p:cNvPr id="3" name="Espace réservé du contenu 2"/>
          <p:cNvSpPr>
            <a:spLocks noGrp="1"/>
          </p:cNvSpPr>
          <p:nvPr>
            <p:ph idx="1"/>
          </p:nvPr>
        </p:nvSpPr>
        <p:spPr/>
        <p:txBody>
          <a:bodyPr/>
          <a:lstStyle/>
          <a:p>
            <a:r>
              <a:rPr lang="fr-CA" dirty="0"/>
              <a:t>Faire les deux dernières section du module F Word</a:t>
            </a:r>
            <a:endParaRPr lang="fr-FR" dirty="0"/>
          </a:p>
        </p:txBody>
      </p:sp>
    </p:spTree>
    <p:extLst>
      <p:ext uri="{BB962C8B-B14F-4D97-AF65-F5344CB8AC3E}">
        <p14:creationId xmlns:p14="http://schemas.microsoft.com/office/powerpoint/2010/main" val="563654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Plan de leçon</a:t>
            </a:r>
          </a:p>
        </p:txBody>
      </p:sp>
      <p:sp>
        <p:nvSpPr>
          <p:cNvPr id="3" name="Espace réservé du contenu 2"/>
          <p:cNvSpPr>
            <a:spLocks noGrp="1"/>
          </p:cNvSpPr>
          <p:nvPr>
            <p:ph idx="1"/>
          </p:nvPr>
        </p:nvSpPr>
        <p:spPr/>
        <p:txBody>
          <a:bodyPr/>
          <a:lstStyle/>
          <a:p>
            <a:r>
              <a:rPr lang="fr-CA" dirty="0"/>
              <a:t>Publipostage</a:t>
            </a:r>
          </a:p>
          <a:p>
            <a:pPr lvl="1"/>
            <a:r>
              <a:rPr lang="fr-CA" dirty="0"/>
              <a:t>Module H de Word</a:t>
            </a:r>
          </a:p>
          <a:p>
            <a:pPr lvl="1"/>
            <a:r>
              <a:rPr lang="fr-CA" dirty="0"/>
              <a:t>Définition</a:t>
            </a:r>
          </a:p>
          <a:p>
            <a:pPr lvl="1"/>
            <a:r>
              <a:rPr lang="fr-CA" dirty="0"/>
              <a:t>Document principal</a:t>
            </a:r>
          </a:p>
          <a:p>
            <a:pPr lvl="1"/>
            <a:r>
              <a:rPr lang="fr-CA" dirty="0"/>
              <a:t>Fichier de données</a:t>
            </a:r>
          </a:p>
          <a:p>
            <a:pPr lvl="1"/>
            <a:endParaRPr lang="fr-CA" dirty="0"/>
          </a:p>
        </p:txBody>
      </p:sp>
    </p:spTree>
    <p:extLst>
      <p:ext uri="{BB962C8B-B14F-4D97-AF65-F5344CB8AC3E}">
        <p14:creationId xmlns:p14="http://schemas.microsoft.com/office/powerpoint/2010/main" val="3208639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une image</a:t>
            </a:r>
            <a:endParaRPr lang="fr-FR" dirty="0"/>
          </a:p>
        </p:txBody>
      </p:sp>
      <p:sp>
        <p:nvSpPr>
          <p:cNvPr id="3" name="Espace réservé du contenu 2"/>
          <p:cNvSpPr>
            <a:spLocks noGrp="1"/>
          </p:cNvSpPr>
          <p:nvPr>
            <p:ph idx="1"/>
          </p:nvPr>
        </p:nvSpPr>
        <p:spPr/>
        <p:txBody>
          <a:bodyPr/>
          <a:lstStyle/>
          <a:p>
            <a:r>
              <a:rPr lang="fr-CA" dirty="0"/>
              <a:t>Que ce soit pour mettre en valeur le texte, pour montrer des données ou encore pour mettre en situation le lecteur, les images dans un document sont utiles dans plusieurs situations</a:t>
            </a:r>
          </a:p>
          <a:p>
            <a:r>
              <a:rPr lang="fr-CA" dirty="0"/>
              <a:t>Plusieurs formats d’image existent. Pouvez-vous en nommer quelques-uns et mentionner les particularités de chacun?</a:t>
            </a:r>
          </a:p>
          <a:p>
            <a:endParaRPr lang="fr-FR" dirty="0"/>
          </a:p>
        </p:txBody>
      </p:sp>
    </p:spTree>
    <p:extLst>
      <p:ext uri="{BB962C8B-B14F-4D97-AF65-F5344CB8AC3E}">
        <p14:creationId xmlns:p14="http://schemas.microsoft.com/office/powerpoint/2010/main" val="2331858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une image</a:t>
            </a:r>
            <a:endParaRPr lang="fr-FR" dirty="0"/>
          </a:p>
        </p:txBody>
      </p:sp>
      <p:sp>
        <p:nvSpPr>
          <p:cNvPr id="3" name="Espace réservé du contenu 2"/>
          <p:cNvSpPr>
            <a:spLocks noGrp="1"/>
          </p:cNvSpPr>
          <p:nvPr>
            <p:ph idx="1"/>
          </p:nvPr>
        </p:nvSpPr>
        <p:spPr/>
        <p:txBody>
          <a:bodyPr/>
          <a:lstStyle/>
          <a:p>
            <a:r>
              <a:rPr lang="fr-CA" dirty="0"/>
              <a:t>En bref, les étapes sont les suivantes</a:t>
            </a:r>
          </a:p>
          <a:p>
            <a:pPr lvl="1"/>
            <a:r>
              <a:rPr lang="fr-CA" dirty="0"/>
              <a:t>Onglet </a:t>
            </a:r>
            <a:r>
              <a:rPr lang="fr-CA" b="1" dirty="0"/>
              <a:t>Insérer</a:t>
            </a:r>
            <a:endParaRPr lang="fr-CA" dirty="0"/>
          </a:p>
          <a:p>
            <a:pPr lvl="1"/>
            <a:r>
              <a:rPr lang="fr-CA" dirty="0"/>
              <a:t>Cliquer sur le bouton </a:t>
            </a:r>
            <a:r>
              <a:rPr lang="fr-CA" b="1" dirty="0"/>
              <a:t>Images</a:t>
            </a:r>
          </a:p>
          <a:p>
            <a:pPr lvl="1"/>
            <a:r>
              <a:rPr lang="fr-CA" dirty="0"/>
              <a:t>Sélectionner l’image</a:t>
            </a:r>
          </a:p>
          <a:p>
            <a:pPr lvl="1"/>
            <a:r>
              <a:rPr lang="fr-CA" dirty="0"/>
              <a:t>Gérer l’image selon le besoin</a:t>
            </a:r>
            <a:endParaRPr lang="fr-FR" dirty="0"/>
          </a:p>
        </p:txBody>
      </p:sp>
    </p:spTree>
    <p:extLst>
      <p:ext uri="{BB962C8B-B14F-4D97-AF65-F5344CB8AC3E}">
        <p14:creationId xmlns:p14="http://schemas.microsoft.com/office/powerpoint/2010/main" val="2588967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une image</a:t>
            </a:r>
            <a:endParaRPr lang="fr-FR" dirty="0"/>
          </a:p>
        </p:txBody>
      </p:sp>
      <p:sp>
        <p:nvSpPr>
          <p:cNvPr id="3" name="Espace réservé du contenu 2"/>
          <p:cNvSpPr>
            <a:spLocks noGrp="1"/>
          </p:cNvSpPr>
          <p:nvPr>
            <p:ph idx="1"/>
          </p:nvPr>
        </p:nvSpPr>
        <p:spPr/>
        <p:txBody>
          <a:bodyPr>
            <a:normAutofit fontScale="92500" lnSpcReduction="10000"/>
          </a:bodyPr>
          <a:lstStyle/>
          <a:p>
            <a:r>
              <a:rPr lang="fr-CA" dirty="0"/>
              <a:t>À l’aide du fichier WD F-1</a:t>
            </a:r>
          </a:p>
          <a:p>
            <a:r>
              <a:rPr lang="fr-CA" dirty="0"/>
              <a:t>Enregistrer le fichier sous « WD F - Aventure Mexique »</a:t>
            </a:r>
          </a:p>
          <a:p>
            <a:r>
              <a:rPr lang="fr-CA" dirty="0"/>
              <a:t>Cliquer sur Afficher tout « ¶ »</a:t>
            </a:r>
          </a:p>
          <a:p>
            <a:r>
              <a:rPr lang="fr-CA" dirty="0"/>
              <a:t>Prendre connaissance rapidement du contenu et format du document</a:t>
            </a:r>
          </a:p>
          <a:p>
            <a:r>
              <a:rPr lang="fr-CA" dirty="0"/>
              <a:t>Une fois la lecture faite, appuyer sur [CTRL][Début]</a:t>
            </a:r>
          </a:p>
          <a:p>
            <a:pPr lvl="1"/>
            <a:r>
              <a:rPr lang="fr-CA" dirty="0"/>
              <a:t>Ce raccourci permet d’atteindre le début du document</a:t>
            </a:r>
            <a:endParaRPr lang="fr-FR" dirty="0"/>
          </a:p>
        </p:txBody>
      </p:sp>
    </p:spTree>
    <p:extLst>
      <p:ext uri="{BB962C8B-B14F-4D97-AF65-F5344CB8AC3E}">
        <p14:creationId xmlns:p14="http://schemas.microsoft.com/office/powerpoint/2010/main" val="426061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une image</a:t>
            </a:r>
            <a:endParaRPr lang="fr-FR" dirty="0"/>
          </a:p>
        </p:txBody>
      </p:sp>
      <p:sp>
        <p:nvSpPr>
          <p:cNvPr id="3" name="Espace réservé du contenu 2"/>
          <p:cNvSpPr>
            <a:spLocks noGrp="1"/>
          </p:cNvSpPr>
          <p:nvPr>
            <p:ph idx="1"/>
          </p:nvPr>
        </p:nvSpPr>
        <p:spPr/>
        <p:txBody>
          <a:bodyPr>
            <a:normAutofit fontScale="92500"/>
          </a:bodyPr>
          <a:lstStyle/>
          <a:p>
            <a:r>
              <a:rPr lang="fr-CA" dirty="0"/>
              <a:t>Au début du document, insérer l’image </a:t>
            </a:r>
            <a:r>
              <a:rPr lang="fr-CA" b="1" dirty="0"/>
              <a:t>Playa.jpg</a:t>
            </a:r>
            <a:r>
              <a:rPr lang="fr-CA" dirty="0"/>
              <a:t> qui est fourni dans le dossier du cours</a:t>
            </a:r>
          </a:p>
          <a:p>
            <a:r>
              <a:rPr lang="fr-CA" dirty="0"/>
              <a:t>Sélectionner l’image</a:t>
            </a:r>
          </a:p>
          <a:p>
            <a:r>
              <a:rPr lang="fr-CA" dirty="0"/>
              <a:t>Dans l’onglet </a:t>
            </a:r>
            <a:r>
              <a:rPr lang="fr-CA" b="1" dirty="0"/>
              <a:t>Mise </a:t>
            </a:r>
            <a:r>
              <a:rPr lang="fr-CA" b="1"/>
              <a:t>en forme</a:t>
            </a:r>
            <a:r>
              <a:rPr lang="fr-CA"/>
              <a:t> </a:t>
            </a:r>
            <a:r>
              <a:rPr lang="fr-CA" dirty="0"/>
              <a:t>et avec le bouton </a:t>
            </a:r>
            <a:r>
              <a:rPr lang="fr-CA" b="1" dirty="0"/>
              <a:t>Effet de l’image</a:t>
            </a:r>
            <a:r>
              <a:rPr lang="fr-CA" dirty="0"/>
              <a:t>, ajouter l’ombrage </a:t>
            </a:r>
            <a:r>
              <a:rPr lang="fr-CA" b="1" dirty="0"/>
              <a:t>Décalage diagonal vers le bas à droite</a:t>
            </a:r>
            <a:endParaRPr lang="fr-CA" dirty="0"/>
          </a:p>
          <a:p>
            <a:r>
              <a:rPr lang="fr-CA" dirty="0"/>
              <a:t>Encore avec le bouton </a:t>
            </a:r>
            <a:r>
              <a:rPr lang="fr-CA" b="1" dirty="0"/>
              <a:t>Effet de l’image</a:t>
            </a:r>
            <a:r>
              <a:rPr lang="fr-CA" dirty="0"/>
              <a:t>, cliquer sur </a:t>
            </a:r>
            <a:r>
              <a:rPr lang="fr-CA" b="1" dirty="0"/>
              <a:t>Options d’ombres</a:t>
            </a:r>
            <a:endParaRPr lang="fr-FR" dirty="0"/>
          </a:p>
        </p:txBody>
      </p:sp>
    </p:spTree>
    <p:extLst>
      <p:ext uri="{BB962C8B-B14F-4D97-AF65-F5344CB8AC3E}">
        <p14:creationId xmlns:p14="http://schemas.microsoft.com/office/powerpoint/2010/main" val="3772838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Insérer une image</a:t>
            </a:r>
            <a:endParaRPr lang="fr-FR" dirty="0"/>
          </a:p>
        </p:txBody>
      </p:sp>
      <p:sp>
        <p:nvSpPr>
          <p:cNvPr id="3" name="Espace réservé du contenu 2"/>
          <p:cNvSpPr>
            <a:spLocks noGrp="1"/>
          </p:cNvSpPr>
          <p:nvPr>
            <p:ph idx="1"/>
          </p:nvPr>
        </p:nvSpPr>
        <p:spPr/>
        <p:txBody>
          <a:bodyPr>
            <a:normAutofit fontScale="92500" lnSpcReduction="10000"/>
          </a:bodyPr>
          <a:lstStyle/>
          <a:p>
            <a:r>
              <a:rPr lang="fr-CA" dirty="0"/>
              <a:t>Ajuster la distance pour obtenir 7 points</a:t>
            </a:r>
          </a:p>
          <a:p>
            <a:pPr lvl="1"/>
            <a:r>
              <a:rPr lang="fr-CA" dirty="0"/>
              <a:t>Remarquer l’ombrage de l’image</a:t>
            </a:r>
          </a:p>
          <a:p>
            <a:r>
              <a:rPr lang="fr-CA" dirty="0"/>
              <a:t>Cliquer sur le bouton </a:t>
            </a:r>
            <a:r>
              <a:rPr lang="fr-CA" b="1" dirty="0"/>
              <a:t>Habillage</a:t>
            </a:r>
            <a:endParaRPr lang="fr-CA" dirty="0"/>
          </a:p>
          <a:p>
            <a:r>
              <a:rPr lang="fr-CA" dirty="0"/>
              <a:t>Sélectionner </a:t>
            </a:r>
            <a:r>
              <a:rPr lang="fr-CA" b="1" dirty="0"/>
              <a:t>Rapproché </a:t>
            </a:r>
          </a:p>
          <a:p>
            <a:pPr lvl="1"/>
            <a:r>
              <a:rPr lang="fr-CA" b="1" dirty="0"/>
              <a:t>Adapté</a:t>
            </a:r>
            <a:r>
              <a:rPr lang="fr-CA" dirty="0"/>
              <a:t> pour version 2016+</a:t>
            </a:r>
          </a:p>
          <a:p>
            <a:r>
              <a:rPr lang="fr-CA" dirty="0"/>
              <a:t>L’habillage permet de modifier la relation entre l’image et le texte</a:t>
            </a:r>
          </a:p>
          <a:p>
            <a:pPr lvl="1"/>
            <a:r>
              <a:rPr lang="fr-CA" dirty="0"/>
              <a:t>L’image peut être intégrée dans le texte ou encore devant ou derrière en étant complètement détaché</a:t>
            </a:r>
            <a:endParaRPr lang="fr-FR" dirty="0"/>
          </a:p>
        </p:txBody>
      </p:sp>
    </p:spTree>
    <p:extLst>
      <p:ext uri="{BB962C8B-B14F-4D97-AF65-F5344CB8AC3E}">
        <p14:creationId xmlns:p14="http://schemas.microsoft.com/office/powerpoint/2010/main" val="22226893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800</TotalTime>
  <Words>1846</Words>
  <Application>Microsoft Office PowerPoint</Application>
  <PresentationFormat>Affichage à l'écran (4:3)</PresentationFormat>
  <Paragraphs>220</Paragraphs>
  <Slides>38</Slides>
  <Notes>15</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38</vt:i4>
      </vt:variant>
    </vt:vector>
  </HeadingPairs>
  <TitlesOfParts>
    <vt:vector size="42" baseType="lpstr">
      <vt:lpstr>Calibri</vt:lpstr>
      <vt:lpstr>Century Gothic</vt:lpstr>
      <vt:lpstr>Wingdings 2</vt:lpstr>
      <vt:lpstr>Austin</vt:lpstr>
      <vt:lpstr>Environnement informatique</vt:lpstr>
      <vt:lpstr>Plan de leçon</vt:lpstr>
      <vt:lpstr>Plan de leçon</vt:lpstr>
      <vt:lpstr>Plan de leçon</vt:lpstr>
      <vt:lpstr>Insérer une image</vt:lpstr>
      <vt:lpstr>Insérer une image</vt:lpstr>
      <vt:lpstr>Insérer une image</vt:lpstr>
      <vt:lpstr>Insérer une image</vt:lpstr>
      <vt:lpstr>Insérer une image</vt:lpstr>
      <vt:lpstr>Insérer une image</vt:lpstr>
      <vt:lpstr>Modifier la taille et l’échelle de l’image</vt:lpstr>
      <vt:lpstr>Modifier la taille et l’échelle de l’image</vt:lpstr>
      <vt:lpstr>Positionner une image</vt:lpstr>
      <vt:lpstr>Positionner une image</vt:lpstr>
      <vt:lpstr>Positionner une image</vt:lpstr>
      <vt:lpstr>Positionner une image</vt:lpstr>
      <vt:lpstr>Positionner une image</vt:lpstr>
      <vt:lpstr>Zone de texte</vt:lpstr>
      <vt:lpstr>Créer une zone texte</vt:lpstr>
      <vt:lpstr>Insérez une zone de texte</vt:lpstr>
      <vt:lpstr>Insérer un objet WordArt</vt:lpstr>
      <vt:lpstr>Insérer un objet WordArt</vt:lpstr>
      <vt:lpstr>Insérer un objet WordArt</vt:lpstr>
      <vt:lpstr>Insérer un objet WordArt</vt:lpstr>
      <vt:lpstr>Les titres</vt:lpstr>
      <vt:lpstr>Les titres</vt:lpstr>
      <vt:lpstr>Les titres</vt:lpstr>
      <vt:lpstr>Les titres</vt:lpstr>
      <vt:lpstr>Notes de bas de page et de fin de document</vt:lpstr>
      <vt:lpstr>Notes de bas de page</vt:lpstr>
      <vt:lpstr>Notes de bas de page</vt:lpstr>
      <vt:lpstr>La table des matières</vt:lpstr>
      <vt:lpstr>La table des matières</vt:lpstr>
      <vt:lpstr>La table des matières</vt:lpstr>
      <vt:lpstr>La table des matières</vt:lpstr>
      <vt:lpstr>Insertion de document</vt:lpstr>
      <vt:lpstr>Insertion de document</vt:lpstr>
      <vt:lpstr>Exercices</vt:lpstr>
    </vt:vector>
  </TitlesOfParts>
  <Company>College Shawinigan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Environnement informatique</dc:title>
  <dc:creator>nbourre</dc:creator>
  <cp:lastModifiedBy>Nick B</cp:lastModifiedBy>
  <cp:revision>68</cp:revision>
  <dcterms:created xsi:type="dcterms:W3CDTF">2010-10-06T20:55:36Z</dcterms:created>
  <dcterms:modified xsi:type="dcterms:W3CDTF">2019-11-18T15:42:01Z</dcterms:modified>
</cp:coreProperties>
</file>