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5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6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7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8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304" r:id="rId4"/>
    <p:sldId id="258" r:id="rId5"/>
    <p:sldId id="285" r:id="rId6"/>
    <p:sldId id="286" r:id="rId7"/>
    <p:sldId id="260" r:id="rId8"/>
    <p:sldId id="287" r:id="rId9"/>
    <p:sldId id="263" r:id="rId10"/>
    <p:sldId id="302" r:id="rId11"/>
    <p:sldId id="262" r:id="rId12"/>
    <p:sldId id="264" r:id="rId13"/>
    <p:sldId id="265" r:id="rId14"/>
    <p:sldId id="284" r:id="rId15"/>
    <p:sldId id="267" r:id="rId16"/>
    <p:sldId id="289" r:id="rId17"/>
    <p:sldId id="290" r:id="rId18"/>
    <p:sldId id="291" r:id="rId19"/>
    <p:sldId id="270" r:id="rId20"/>
    <p:sldId id="271" r:id="rId21"/>
    <p:sldId id="292" r:id="rId22"/>
    <p:sldId id="301" r:id="rId23"/>
    <p:sldId id="272" r:id="rId24"/>
    <p:sldId id="273" r:id="rId25"/>
    <p:sldId id="274" r:id="rId26"/>
    <p:sldId id="275" r:id="rId27"/>
    <p:sldId id="293" r:id="rId28"/>
    <p:sldId id="297" r:id="rId29"/>
    <p:sldId id="295" r:id="rId30"/>
    <p:sldId id="278" r:id="rId31"/>
    <p:sldId id="279" r:id="rId32"/>
    <p:sldId id="298" r:id="rId33"/>
    <p:sldId id="299" r:id="rId34"/>
    <p:sldId id="300" r:id="rId35"/>
    <p:sldId id="303" r:id="rId36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83" autoAdjust="0"/>
    <p:restoredTop sz="86412" autoAdjust="0"/>
  </p:normalViewPr>
  <p:slideViewPr>
    <p:cSldViewPr>
      <p:cViewPr varScale="1">
        <p:scale>
          <a:sx n="98" d="100"/>
          <a:sy n="98" d="100"/>
        </p:scale>
        <p:origin x="157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144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23F23-F414-48BF-AF31-1FC542E017EA}" type="datetimeFigureOut">
              <a:rPr lang="fr-CA" smtClean="0"/>
              <a:t>2019-11-11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8DD0F-FFBC-48A3-98FE-0427383C28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21320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Le texte prend plus d'espace sur une page et le nombre de pages est de 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8DD0F-FFBC-48A3-98FE-0427383C28A7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25470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Office</a:t>
            </a:r>
            <a:r>
              <a:rPr lang="fr-CA" baseline="0" dirty="0"/>
              <a:t> 2016 </a:t>
            </a:r>
            <a:r>
              <a:rPr lang="fr-CA" dirty="0"/>
              <a:t>Page D-4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8DD0F-FFBC-48A3-98FE-0427383C28A7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50184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/>
              <a:t>Le reste du document est sur 2 colonnes et il est réparti sur 4 pages.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8DD0F-FFBC-48A3-98FE-0427383C28A7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70677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Office</a:t>
            </a:r>
            <a:r>
              <a:rPr lang="fr-CA" baseline="0" dirty="0"/>
              <a:t> 2016 D-6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8DD0F-FFBC-48A3-98FE-0427383C28A7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28400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Office 2016 D-8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8DD0F-FFBC-48A3-98FE-0427383C28A7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2701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Office 2016 D-10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8DD0F-FFBC-48A3-98FE-0427383C28A7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0282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Soit après le paragraphes sur Trois-Rivières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8DD0F-FFBC-48A3-98FE-0427383C28A7}" type="slidenum">
              <a:rPr lang="fr-CA" smtClean="0"/>
              <a:t>21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09163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8DD0F-FFBC-48A3-98FE-0427383C28A7}" type="slidenum">
              <a:rPr lang="fr-CA" smtClean="0"/>
              <a:t>29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3765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A153BB0-898D-43B9-ABA4-11A1214071E6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4EB1E7-1899-4503-AA26-D9F629EF3B0A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5E9A69-B2EF-4AF0-9BAC-15725D9D748E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13235-27FA-47A0-992D-3B11510BE7E9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7779C1-BBC8-4669-B17F-3A338E8A0006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99E5E9-96D4-45A1-9415-1AE75956C757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444D4-7883-4201-AFEC-F924A8149337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4309C6-A91C-46B4-8A77-704DC629C885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CC4A48-D9B4-4A9C-BED9-570F50ACB197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579BD3-841C-4055-BC44-D07D9776D1D0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AC3885-D3A5-418E-8C74-0E7BCD7DC14F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302FBF8C-203C-4A8C-BDC5-73E86C31BF56}" type="slidenum">
              <a:rPr lang="fr-CA" smtClean="0"/>
              <a:pPr>
                <a:defRPr/>
              </a:pPr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tags" Target="../tags/tag4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dirty="0"/>
              <a:t>Environnement informatique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fr-CA" dirty="0"/>
              <a:t>Semaine 11</a:t>
            </a:r>
          </a:p>
          <a:p>
            <a:pPr eaLnBrk="1" hangingPunct="1"/>
            <a:r>
              <a:rPr lang="fr-CA" dirty="0"/>
              <a:t>Word – Partie 2</a:t>
            </a:r>
          </a:p>
          <a:p>
            <a:pPr eaLnBrk="1" hangingPunct="1"/>
            <a:r>
              <a:rPr lang="fr-CA" dirty="0"/>
              <a:t>v.A19</a:t>
            </a:r>
          </a:p>
          <a:p>
            <a:pPr eaLnBrk="1" hangingPunct="1"/>
            <a:endParaRPr lang="fr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Exemple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À partir du fichier </a:t>
            </a:r>
            <a:r>
              <a:rPr lang="fr-CA" b="1" dirty="0"/>
              <a:t>WD D-1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fr-CA" dirty="0"/>
              <a:t>Accueil </a:t>
            </a:r>
            <a:r>
              <a:rPr lang="fr-CA" dirty="0">
                <a:sym typeface="Wingdings" pitchFamily="2" charset="2"/>
              </a:rPr>
              <a:t> </a:t>
            </a:r>
            <a:r>
              <a:rPr lang="fr-CA" dirty="0"/>
              <a:t>Activer le bouton "¶"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fr-CA" dirty="0"/>
              <a:t>Insérer le curseur avant "Solutions Web…"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fr-CA" dirty="0"/>
              <a:t>Mise en page </a:t>
            </a:r>
            <a:r>
              <a:rPr lang="fr-CA" dirty="0">
                <a:sym typeface="Wingdings" pitchFamily="2" charset="2"/>
              </a:rPr>
              <a:t> Sauts de pages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fr-CA" dirty="0">
                <a:sym typeface="Wingdings" pitchFamily="2" charset="2"/>
              </a:rPr>
              <a:t>Continu et Ok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fr-CA" dirty="0">
                <a:sym typeface="Wingdings" pitchFamily="2" charset="2"/>
              </a:rPr>
              <a:t>Cliquer sur </a:t>
            </a:r>
            <a:r>
              <a:rPr lang="fr-CA" b="1" dirty="0">
                <a:sym typeface="Wingdings" pitchFamily="2" charset="2"/>
              </a:rPr>
              <a:t>Colonnes</a:t>
            </a:r>
            <a:r>
              <a:rPr lang="fr-CA" dirty="0">
                <a:sym typeface="Wingdings" pitchFamily="2" charset="2"/>
              </a:rPr>
              <a:t> dans Mise en page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fr-CA" dirty="0">
                <a:sym typeface="Wingdings" pitchFamily="2" charset="2"/>
              </a:rPr>
              <a:t>Sélectionner </a:t>
            </a:r>
            <a:r>
              <a:rPr lang="fr-CA" b="1" dirty="0">
                <a:sym typeface="Wingdings" pitchFamily="2" charset="2"/>
              </a:rPr>
              <a:t>2 colonnes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  <a:defRPr/>
            </a:pPr>
            <a:r>
              <a:rPr lang="fr-CA" dirty="0">
                <a:sym typeface="Wingdings" pitchFamily="2" charset="2"/>
              </a:rPr>
              <a:t>Sauvegarder</a:t>
            </a:r>
          </a:p>
          <a:p>
            <a:pPr marL="609600" indent="-609600">
              <a:lnSpc>
                <a:spcPct val="80000"/>
              </a:lnSpc>
              <a:defRPr/>
            </a:pPr>
            <a:r>
              <a:rPr lang="fr-CA" dirty="0"/>
              <a:t>Que remarque-t-on?</a:t>
            </a:r>
          </a:p>
        </p:txBody>
      </p:sp>
    </p:spTree>
    <p:extLst>
      <p:ext uri="{BB962C8B-B14F-4D97-AF65-F5344CB8AC3E}">
        <p14:creationId xmlns:p14="http://schemas.microsoft.com/office/powerpoint/2010/main" val="3329396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/>
              <a:t>Ajouter des sauts de page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fr-CA" dirty="0"/>
              <a:t>Insérer le curseur devant « Le coin de l'emploi »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Mise en page  Sauts de pages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Sélectionner </a:t>
            </a:r>
            <a:r>
              <a:rPr lang="fr-CA" b="1" dirty="0">
                <a:sym typeface="Wingdings" pitchFamily="2" charset="2"/>
              </a:rPr>
              <a:t>Page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/>
              <a:t>Insérer le curseur devant "Émissions </a:t>
            </a:r>
            <a:r>
              <a:rPr lang="fr-CA" dirty="0" err="1"/>
              <a:t>webdiffusées</a:t>
            </a:r>
            <a:r>
              <a:rPr lang="fr-CA" dirty="0"/>
              <a:t>…" </a:t>
            </a:r>
            <a:r>
              <a:rPr lang="fr-CA" dirty="0">
                <a:sym typeface="Wingdings" pitchFamily="2" charset="2"/>
              </a:rPr>
              <a:t> [Ctrl] + [Entrée]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/>
              <a:t>Insérer le curseur devant "Échos du personnel" </a:t>
            </a:r>
            <a:r>
              <a:rPr lang="fr-CA" dirty="0">
                <a:sym typeface="Wingdings" pitchFamily="2" charset="2"/>
              </a:rPr>
              <a:t> [Ctrl] + [Entrée]</a:t>
            </a:r>
          </a:p>
          <a:p>
            <a:pPr marL="609600" indent="-609600" eaLnBrk="1" hangingPunct="1">
              <a:buFontTx/>
              <a:buAutoNum type="arabicPeriod"/>
            </a:pPr>
            <a:endParaRPr lang="fr-CA" dirty="0"/>
          </a:p>
        </p:txBody>
      </p:sp>
      <p:sp>
        <p:nvSpPr>
          <p:cNvPr id="2" name="ZoneTexte 1"/>
          <p:cNvSpPr txBox="1"/>
          <p:nvPr>
            <p:custDataLst>
              <p:tags r:id="rId3"/>
            </p:custDataLst>
          </p:nvPr>
        </p:nvSpPr>
        <p:spPr>
          <a:xfrm>
            <a:off x="1981200" y="5714999"/>
            <a:ext cx="5410200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dirty="0">
                <a:sym typeface="Wingdings" pitchFamily="2" charset="2"/>
              </a:rPr>
              <a:t>La combinaison de touches [Ctrl] + [Entrée] est le raccourci pour ajouter un saut de page</a:t>
            </a:r>
            <a:endParaRPr lang="fr-C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/>
              <a:t>Les types de saut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fr-CA" dirty="0"/>
              <a:t>Saut de page</a:t>
            </a:r>
          </a:p>
          <a:p>
            <a:pPr lvl="1" eaLnBrk="1" hangingPunct="1">
              <a:lnSpc>
                <a:spcPct val="90000"/>
              </a:lnSpc>
            </a:pPr>
            <a:r>
              <a:rPr lang="fr-CA" dirty="0"/>
              <a:t>Oblige le texte suivant le saut à débuter au sommet de la page suivante.</a:t>
            </a:r>
          </a:p>
          <a:p>
            <a:pPr eaLnBrk="1" hangingPunct="1">
              <a:lnSpc>
                <a:spcPct val="90000"/>
              </a:lnSpc>
            </a:pPr>
            <a:r>
              <a:rPr lang="fr-CA" dirty="0"/>
              <a:t>Saut de colonne</a:t>
            </a:r>
          </a:p>
          <a:p>
            <a:pPr lvl="1" eaLnBrk="1" hangingPunct="1">
              <a:lnSpc>
                <a:spcPct val="90000"/>
              </a:lnSpc>
            </a:pPr>
            <a:r>
              <a:rPr lang="fr-CA" dirty="0"/>
              <a:t>Oblige le texte suivant le saut à commencer au sommet de la colonne suivante.</a:t>
            </a:r>
          </a:p>
          <a:p>
            <a:pPr eaLnBrk="1" hangingPunct="1">
              <a:lnSpc>
                <a:spcPct val="90000"/>
              </a:lnSpc>
            </a:pPr>
            <a:r>
              <a:rPr lang="fr-CA" dirty="0"/>
              <a:t>Saut de retour à la ligne</a:t>
            </a:r>
          </a:p>
          <a:p>
            <a:pPr lvl="1" eaLnBrk="1" hangingPunct="1">
              <a:lnSpc>
                <a:spcPct val="90000"/>
              </a:lnSpc>
            </a:pPr>
            <a:r>
              <a:rPr lang="fr-CA" dirty="0"/>
              <a:t>Oblige le texte suivant le saut à passer à la ligne suivante, mais sans créer un nouveau paragraphe</a:t>
            </a:r>
          </a:p>
          <a:p>
            <a:pPr lvl="2">
              <a:lnSpc>
                <a:spcPct val="90000"/>
              </a:lnSpc>
            </a:pPr>
            <a:r>
              <a:rPr lang="fr-CA" dirty="0"/>
              <a:t>Raccourci : [</a:t>
            </a:r>
            <a:r>
              <a:rPr lang="fr-CA" dirty="0" err="1"/>
              <a:t>Maj</a:t>
            </a:r>
            <a:r>
              <a:rPr lang="fr-CA" dirty="0"/>
              <a:t>] + [Entrée]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/>
              <a:t>Numéroter les pages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609600" indent="-609600" eaLnBrk="1" hangingPunct="1"/>
            <a:r>
              <a:rPr lang="fr-CA" dirty="0"/>
              <a:t>Un numéro de page est un champ</a:t>
            </a:r>
          </a:p>
          <a:p>
            <a:pPr marL="609600" indent="-609600" eaLnBrk="1" hangingPunct="1"/>
            <a:r>
              <a:rPr lang="fr-CA" dirty="0"/>
              <a:t>Pour Word, un champ est un code qui marque un espace réservée à une information qui se modifie.  Ex: #page, date ou heure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/>
              <a:t>Dans votre document, Insertion </a:t>
            </a:r>
            <a:r>
              <a:rPr lang="fr-CA" dirty="0">
                <a:sym typeface="Wingdings" pitchFamily="2" charset="2"/>
              </a:rPr>
              <a:t> Numéro de page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Entête et pied de page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fr-CA" dirty="0"/>
              <a:t>Les entêtes et pieds de page permettent d’ajouter des éléments similaires pour tout le document à moins de configuration particulière.</a:t>
            </a:r>
          </a:p>
          <a:p>
            <a:pPr>
              <a:defRPr/>
            </a:pPr>
            <a:r>
              <a:rPr lang="fr-CA" dirty="0"/>
              <a:t>Dans l’onglet « Insertion », on peut accéder aux différentes options des entêtes et pieds de page.</a:t>
            </a:r>
          </a:p>
          <a:p>
            <a:pPr>
              <a:defRPr/>
            </a:pPr>
            <a:r>
              <a:rPr lang="fr-CA" dirty="0"/>
              <a:t>Lorsque l’on est dans l’entête, un onglet contextuel apparaît.</a:t>
            </a:r>
          </a:p>
          <a:p>
            <a:r>
              <a:rPr lang="fr-CA" dirty="0"/>
              <a:t>Office 2016 D-10</a:t>
            </a:r>
          </a:p>
          <a:p>
            <a:pPr>
              <a:defRPr/>
            </a:pP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38" y="3670867"/>
            <a:ext cx="9144000" cy="77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sz="4000" dirty="0"/>
              <a:t>Créer des en-têtes et pieds de page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fr-CA" sz="2800" dirty="0"/>
              <a:t>Insertion </a:t>
            </a:r>
            <a:r>
              <a:rPr lang="fr-CA" sz="2800" dirty="0">
                <a:sym typeface="Wingdings" pitchFamily="2" charset="2"/>
              </a:rPr>
              <a:t> En-tête  Sélectionner la première entête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fr-CA" sz="2400" dirty="0"/>
              <a:t>Indépendant du document, i.e. la mise en forme est séparée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fr-CA" sz="2800" dirty="0"/>
              <a:t>Taper « </a:t>
            </a:r>
            <a:r>
              <a:rPr lang="fr-CA" sz="2800" dirty="0" err="1"/>
              <a:t>MediaNews</a:t>
            </a:r>
            <a:r>
              <a:rPr lang="fr-CA" sz="2800" dirty="0"/>
              <a:t> » et deux tabulations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fr-CA" sz="2800" dirty="0"/>
              <a:t>Cliquer sur </a:t>
            </a:r>
            <a:r>
              <a:rPr lang="fr-CA" sz="2800" b="1" dirty="0"/>
              <a:t>Date et heure</a:t>
            </a:r>
            <a:endParaRPr lang="fr-CA" sz="2800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fr-CA" sz="2800" dirty="0"/>
              <a:t>Sélectionner un format de date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Créer des en-têtes et pieds de page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+mj-lt"/>
              <a:buAutoNum type="arabicPeriod" startAt="5"/>
              <a:defRPr/>
            </a:pPr>
            <a:r>
              <a:rPr lang="fr-CA" dirty="0"/>
              <a:t>Changer la police de « </a:t>
            </a:r>
            <a:r>
              <a:rPr lang="fr-CA" dirty="0" err="1"/>
              <a:t>MediaNews</a:t>
            </a:r>
            <a:r>
              <a:rPr lang="fr-CA" dirty="0"/>
              <a:t> » pour Arial et en gras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5"/>
              <a:defRPr/>
            </a:pPr>
            <a:r>
              <a:rPr lang="fr-CA" dirty="0"/>
              <a:t>Cliquer sur « Atteindre le pied de page »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5"/>
              <a:defRPr/>
            </a:pPr>
            <a:r>
              <a:rPr lang="fr-CA" dirty="0"/>
              <a:t>Changer la police du numéro de page pour Arial et en gras.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15297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Les en-têtes et pieds de page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Les en-têtes et pieds de page sont les mêmes pour tout le document.  À moins que vous les modifier pour </a:t>
            </a:r>
            <a:r>
              <a:rPr lang="fr-CA" b="1" dirty="0"/>
              <a:t>chaque section</a:t>
            </a:r>
            <a:endParaRPr lang="fr-CA" dirty="0"/>
          </a:p>
          <a:p>
            <a:r>
              <a:rPr lang="fr-CA" dirty="0"/>
              <a:t>Différentes options sont mises à la disposition de l’utilisateur</a:t>
            </a:r>
          </a:p>
          <a:p>
            <a:pPr lvl="1"/>
            <a:r>
              <a:rPr lang="fr-CA" dirty="0"/>
              <a:t>Première page différente</a:t>
            </a:r>
          </a:p>
          <a:p>
            <a:pPr lvl="2"/>
            <a:r>
              <a:rPr lang="fr-CA" dirty="0"/>
              <a:t>Indique l’entête et le pied de page seront différents pour la première page</a:t>
            </a:r>
          </a:p>
          <a:p>
            <a:pPr lvl="1"/>
            <a:r>
              <a:rPr lang="fr-CA" dirty="0"/>
              <a:t>Pages paires et impaires différentes</a:t>
            </a:r>
          </a:p>
        </p:txBody>
      </p:sp>
    </p:spTree>
    <p:extLst>
      <p:ext uri="{BB962C8B-B14F-4D97-AF65-F5344CB8AC3E}">
        <p14:creationId xmlns:p14="http://schemas.microsoft.com/office/powerpoint/2010/main" val="1424334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Les en-têtes et pieds de page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Une autre option qui est bien de connaître est la liaison avec la section précédente</a:t>
            </a:r>
          </a:p>
          <a:p>
            <a:pPr lvl="1"/>
            <a:r>
              <a:rPr lang="fr-CA" dirty="0"/>
              <a:t>Lier au précédent (Si une section présente)</a:t>
            </a:r>
          </a:p>
          <a:p>
            <a:r>
              <a:rPr lang="fr-CA" dirty="0"/>
              <a:t>L’entête et le pied de page suivront les informations de la section précédente</a:t>
            </a:r>
          </a:p>
          <a:p>
            <a:pPr lvl="1"/>
            <a:r>
              <a:rPr lang="fr-CA" dirty="0"/>
              <a:t>Par exemple les numérotations de page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11356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dirty="0"/>
              <a:t>Mettre un texte en colonne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fr-CA" dirty="0"/>
              <a:t>On peut mettre le texte en colonne au document entier, à une section ou à un texte sélectionné.</a:t>
            </a:r>
          </a:p>
          <a:p>
            <a:pPr eaLnBrk="1" hangingPunct="1"/>
            <a:r>
              <a:rPr lang="fr-CA" dirty="0"/>
              <a:t>On peut insérer les sauts de colonnes pour contrôler la manière dont le texte s'affichera.</a:t>
            </a:r>
          </a:p>
          <a:p>
            <a:pPr eaLnBrk="1" hangingPunct="1"/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/>
              <a:t>Plan de leçon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dirty="0"/>
              <a:t>Définir les marges du document</a:t>
            </a:r>
          </a:p>
          <a:p>
            <a:pPr eaLnBrk="1" hangingPunct="1">
              <a:lnSpc>
                <a:spcPct val="90000"/>
              </a:lnSpc>
            </a:pPr>
            <a:r>
              <a:rPr lang="fr-CA" dirty="0"/>
              <a:t>Diviser un document en section</a:t>
            </a:r>
          </a:p>
          <a:p>
            <a:pPr eaLnBrk="1" hangingPunct="1">
              <a:lnSpc>
                <a:spcPct val="90000"/>
              </a:lnSpc>
            </a:pPr>
            <a:r>
              <a:rPr lang="fr-CA" dirty="0"/>
              <a:t>Ajouter des sauts de page</a:t>
            </a:r>
          </a:p>
          <a:p>
            <a:pPr eaLnBrk="1" hangingPunct="1">
              <a:lnSpc>
                <a:spcPct val="90000"/>
              </a:lnSpc>
            </a:pPr>
            <a:r>
              <a:rPr lang="fr-CA" dirty="0"/>
              <a:t>Numéroter les pages</a:t>
            </a:r>
          </a:p>
          <a:p>
            <a:pPr eaLnBrk="1" hangingPunct="1">
              <a:lnSpc>
                <a:spcPct val="90000"/>
              </a:lnSpc>
            </a:pPr>
            <a:r>
              <a:rPr lang="fr-CA" dirty="0"/>
              <a:t>Créer des en-têtes et des pieds de page</a:t>
            </a:r>
          </a:p>
          <a:p>
            <a:pPr eaLnBrk="1" hangingPunct="1">
              <a:lnSpc>
                <a:spcPct val="90000"/>
              </a:lnSpc>
            </a:pPr>
            <a:r>
              <a:rPr lang="fr-CA" dirty="0"/>
              <a:t>Modifier les en-têtes et les pieds de page</a:t>
            </a:r>
          </a:p>
          <a:p>
            <a:pPr eaLnBrk="1" hangingPunct="1">
              <a:lnSpc>
                <a:spcPct val="90000"/>
              </a:lnSpc>
            </a:pPr>
            <a:r>
              <a:rPr lang="fr-CA" dirty="0"/>
              <a:t>Mettre un texte en colonnes</a:t>
            </a:r>
          </a:p>
          <a:p>
            <a:pPr eaLnBrk="1" hangingPunct="1">
              <a:lnSpc>
                <a:spcPct val="90000"/>
              </a:lnSpc>
            </a:pPr>
            <a:r>
              <a:rPr lang="fr-CA" dirty="0"/>
              <a:t>Insérer une image</a:t>
            </a:r>
          </a:p>
          <a:p>
            <a:pPr eaLnBrk="1" hangingPunct="1">
              <a:lnSpc>
                <a:spcPct val="90000"/>
              </a:lnSpc>
            </a:pPr>
            <a:endParaRPr lang="fr-C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dirty="0"/>
              <a:t>Mettre un texte en colonne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fr-CA" sz="2400" dirty="0"/>
              <a:t>Aller au début de la page 5 </a:t>
            </a:r>
            <a:r>
              <a:rPr lang="fr-CA" sz="2400" dirty="0">
                <a:sym typeface="Wingdings" pitchFamily="2" charset="2"/>
              </a:rPr>
              <a:t> Point d'insertion devant Aix  Mise en page  Sauts de pages  Continu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fr-CA" sz="2400" dirty="0">
                <a:sym typeface="Wingdings" pitchFamily="2" charset="2"/>
              </a:rPr>
              <a:t>Mise en page  Colonnes  Autres colonnes…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fr-CA" sz="2400" dirty="0">
                <a:sym typeface="Wingdings" pitchFamily="2" charset="2"/>
              </a:rPr>
              <a:t>Trois  Espacement 0,8 cm  Ligne séparatrice  Ok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Mettre un texte en colonne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 typeface="+mj-lt"/>
              <a:buAutoNum type="arabicPeriod" startAt="4"/>
            </a:pPr>
            <a:r>
              <a:rPr lang="fr-CA" dirty="0">
                <a:sym typeface="Wingdings" pitchFamily="2" charset="2"/>
              </a:rPr>
              <a:t>À la fin des colonnes  Mise en page  Sauts de pages  Continu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4"/>
            </a:pPr>
            <a:r>
              <a:rPr lang="fr-CA" dirty="0">
                <a:sym typeface="Wingdings" pitchFamily="2" charset="2"/>
              </a:rPr>
              <a:t>Rechercher « 7 juin »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4"/>
            </a:pPr>
            <a:r>
              <a:rPr lang="fr-CA" dirty="0">
                <a:sym typeface="Wingdings" pitchFamily="2" charset="2"/>
              </a:rPr>
              <a:t>Point d'insertion devant "Sam. 7 juin"  Mise en page  Sauts de pages  Colonne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18249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Alignement vertical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A" dirty="0"/>
              <a:t>Parfois il est nécessaire d’aligner une  page d’un document verticalement</a:t>
            </a:r>
          </a:p>
          <a:p>
            <a:pPr lvl="1"/>
            <a:r>
              <a:rPr lang="fr-CA" dirty="0"/>
              <a:t>Exemple : Page titre</a:t>
            </a:r>
          </a:p>
          <a:p>
            <a:r>
              <a:rPr lang="fr-CA" dirty="0"/>
              <a:t>Pour ce faire, il faut créer des sections de manière à ne pas affecter pour le document</a:t>
            </a:r>
          </a:p>
          <a:p>
            <a:r>
              <a:rPr lang="fr-CA" dirty="0"/>
              <a:t>Par la suite, on ira dans l’onglet </a:t>
            </a:r>
            <a:r>
              <a:rPr lang="fr-CA" b="1" dirty="0"/>
              <a:t>Mise en page</a:t>
            </a:r>
          </a:p>
          <a:p>
            <a:r>
              <a:rPr lang="fr-CA" dirty="0"/>
              <a:t>Ensuite, ouvrir la boîte de dialogue </a:t>
            </a:r>
            <a:r>
              <a:rPr lang="fr-CA" b="1" dirty="0"/>
              <a:t>Mise en page </a:t>
            </a:r>
            <a:r>
              <a:rPr lang="fr-CA" dirty="0"/>
              <a:t>sous l’onglet </a:t>
            </a:r>
            <a:r>
              <a:rPr lang="fr-CA" b="1" dirty="0"/>
              <a:t>Disposition</a:t>
            </a:r>
          </a:p>
          <a:p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706" y="647311"/>
            <a:ext cx="5096587" cy="556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6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dirty="0"/>
              <a:t>Le tableau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fr-CA" dirty="0"/>
              <a:t>Grille de lignes et colonnes dans lesquelles on place du texte et du graphisme.</a:t>
            </a:r>
          </a:p>
          <a:p>
            <a:pPr eaLnBrk="1" hangingPunct="1"/>
            <a:r>
              <a:rPr lang="fr-CA" dirty="0"/>
              <a:t>Une cellule est formée par l'intersection d'une colonne et d'une ligne.</a:t>
            </a:r>
          </a:p>
          <a:p>
            <a:pPr eaLnBrk="1" hangingPunct="1"/>
            <a:r>
              <a:rPr lang="fr-CA" dirty="0"/>
              <a:t>Les traits qui séparent lignes et colonnes sont des bordures.</a:t>
            </a:r>
          </a:p>
          <a:p>
            <a:pPr eaLnBrk="1" hangingPunct="1"/>
            <a:r>
              <a:rPr lang="fr-CA" dirty="0"/>
              <a:t>On peut utiliser un tableau pour mettre en page un document</a:t>
            </a:r>
          </a:p>
          <a:p>
            <a:pPr lvl="1"/>
            <a:r>
              <a:rPr lang="fr-CA" dirty="0"/>
              <a:t>Il suffit de mettre les bordures transparentes</a:t>
            </a:r>
          </a:p>
          <a:p>
            <a:r>
              <a:rPr lang="fr-CA" dirty="0"/>
              <a:t>Module 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dirty="0"/>
              <a:t>Exercice : Insérer un tableau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 marL="609600" indent="-609600" eaLnBrk="1" hangingPunct="1">
              <a:buFontTx/>
              <a:buAutoNum type="arabicPeriod"/>
            </a:pPr>
            <a:r>
              <a:rPr lang="fr-CA" dirty="0"/>
              <a:t>Nouveau document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Insertion  Tableau de 4 rangées x 2 colonnes 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Cellule 1,1  </a:t>
            </a:r>
            <a:r>
              <a:rPr lang="fr-CA" b="1" dirty="0">
                <a:sym typeface="Wingdings" pitchFamily="2" charset="2"/>
              </a:rPr>
              <a:t>Emplacement</a:t>
            </a:r>
            <a:r>
              <a:rPr lang="fr-CA" dirty="0">
                <a:sym typeface="Wingdings" pitchFamily="2" charset="2"/>
              </a:rPr>
              <a:t>  [Tab]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/>
              <a:t>Cellule 1, 2 </a:t>
            </a:r>
            <a:r>
              <a:rPr lang="fr-CA" dirty="0">
                <a:sym typeface="Wingdings" pitchFamily="2" charset="2"/>
              </a:rPr>
              <a:t> </a:t>
            </a:r>
            <a:r>
              <a:rPr lang="fr-CA" b="1" dirty="0">
                <a:sym typeface="Wingdings" pitchFamily="2" charset="2"/>
              </a:rPr>
              <a:t>Prix</a:t>
            </a:r>
            <a:r>
              <a:rPr lang="fr-CA" dirty="0">
                <a:sym typeface="Wingdings" pitchFamily="2" charset="2"/>
              </a:rPr>
              <a:t>  [Tab]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Cellule 2, 1  </a:t>
            </a:r>
            <a:r>
              <a:rPr lang="fr-CA" b="1" dirty="0">
                <a:sym typeface="Wingdings" pitchFamily="2" charset="2"/>
              </a:rPr>
              <a:t>La Presse</a:t>
            </a:r>
            <a:r>
              <a:rPr lang="fr-CA" dirty="0">
                <a:sym typeface="Wingdings" pitchFamily="2" charset="2"/>
              </a:rPr>
              <a:t>  [Tab]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Cellule 2, 2  </a:t>
            </a:r>
            <a:r>
              <a:rPr lang="fr-CA" b="1" dirty="0">
                <a:sym typeface="Wingdings" pitchFamily="2" charset="2"/>
              </a:rPr>
              <a:t>27 600</a:t>
            </a:r>
            <a:r>
              <a:rPr lang="fr-CA" dirty="0">
                <a:sym typeface="Wingdings" pitchFamily="2" charset="2"/>
              </a:rPr>
              <a:t>  [Tab]</a:t>
            </a:r>
          </a:p>
          <a:p>
            <a:pPr marL="990600" lvl="1" indent="-533400" eaLnBrk="1" hangingPunct="1"/>
            <a:r>
              <a:rPr lang="fr-CA" dirty="0"/>
              <a:t>toutMontreal.com	25 000</a:t>
            </a:r>
          </a:p>
          <a:p>
            <a:pPr marL="990600" lvl="1" indent="-533400" eaLnBrk="1" hangingPunct="1"/>
            <a:r>
              <a:rPr lang="fr-CA" dirty="0"/>
              <a:t>Métro			18 000</a:t>
            </a:r>
          </a:p>
        </p:txBody>
      </p:sp>
      <p:sp>
        <p:nvSpPr>
          <p:cNvPr id="20484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292850" y="331633"/>
            <a:ext cx="2393950" cy="120032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CA" dirty="0"/>
              <a:t>Faire un espace insécable pour séparer les milliers</a:t>
            </a:r>
            <a:br>
              <a:rPr lang="fr-CA" dirty="0"/>
            </a:br>
            <a:r>
              <a:rPr lang="fr-CA" dirty="0"/>
              <a:t>Ctrl + </a:t>
            </a:r>
            <a:r>
              <a:rPr lang="fr-CA" dirty="0" err="1"/>
              <a:t>Maj</a:t>
            </a:r>
            <a:r>
              <a:rPr lang="fr-CA" dirty="0"/>
              <a:t> + Espace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867400" y="5385452"/>
            <a:ext cx="2819400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Un espace insécable permet d’éviter qu’un mot soit séparé par un retour à la ligne.</a:t>
            </a:r>
          </a:p>
        </p:txBody>
      </p:sp>
      <p:cxnSp>
        <p:nvCxnSpPr>
          <p:cNvPr id="4" name="Connecteur droit avec flèche 3"/>
          <p:cNvCxnSpPr>
            <a:stCxn id="2" idx="0"/>
            <a:endCxn id="20484" idx="2"/>
          </p:cNvCxnSpPr>
          <p:nvPr/>
        </p:nvCxnSpPr>
        <p:spPr>
          <a:xfrm flipV="1">
            <a:off x="7277100" y="1531962"/>
            <a:ext cx="212725" cy="38534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dirty="0"/>
              <a:t>Insérer un tableau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fr-CA" dirty="0"/>
              <a:t>Le Devoir			18 760</a:t>
            </a:r>
          </a:p>
          <a:p>
            <a:pPr eaLnBrk="1" hangingPunct="1"/>
            <a:r>
              <a:rPr lang="fr-CA" dirty="0"/>
              <a:t>MontrealPlus.com	3 250</a:t>
            </a:r>
          </a:p>
          <a:p>
            <a:pPr eaLnBrk="1" hangingPunct="1"/>
            <a:r>
              <a:rPr lang="fr-CA" dirty="0"/>
              <a:t>Arrêt de bus		12 000</a:t>
            </a:r>
          </a:p>
          <a:p>
            <a:pPr eaLnBrk="1" hangingPunct="1"/>
            <a:r>
              <a:rPr lang="fr-CA" dirty="0"/>
              <a:t>Les Affaires		12 400</a:t>
            </a:r>
          </a:p>
          <a:p>
            <a:pPr eaLnBrk="1" hangingPunct="1"/>
            <a:r>
              <a:rPr lang="fr-CA" dirty="0"/>
              <a:t>Enregistrer avec le nom "Budget Pub Montréal"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sz="4000" dirty="0"/>
              <a:t>Ajouter et supprimer des lignes et des colonnes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fr-CA" dirty="0">
                <a:sym typeface="Wingdings" pitchFamily="2" charset="2"/>
              </a:rPr>
              <a:t>Insérer une ligne au-dessus de la ligne </a:t>
            </a:r>
            <a:r>
              <a:rPr lang="fr-CA" b="1" dirty="0">
                <a:sym typeface="Wingdings" pitchFamily="2" charset="2"/>
              </a:rPr>
              <a:t>MontréalPlus.com</a:t>
            </a:r>
            <a:endParaRPr lang="fr-CA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fr-CA" dirty="0"/>
              <a:t>Écrire dans chacune des cellules </a:t>
            </a:r>
            <a:r>
              <a:rPr lang="fr-CA" b="1" dirty="0"/>
              <a:t>Journal de Montréal</a:t>
            </a:r>
            <a:r>
              <a:rPr lang="fr-CA" dirty="0"/>
              <a:t> et </a:t>
            </a:r>
            <a:r>
              <a:rPr lang="fr-CA" b="1" dirty="0"/>
              <a:t>15 300</a:t>
            </a:r>
            <a:endParaRPr lang="fr-CA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fr-CA" dirty="0"/>
              <a:t>Supprimer la ligne </a:t>
            </a:r>
            <a:r>
              <a:rPr lang="fr-CA" b="1" dirty="0"/>
              <a:t>Le Devoir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fr-CA" dirty="0">
                <a:sym typeface="Wingdings" pitchFamily="2" charset="2"/>
              </a:rPr>
              <a:t>Insérer une colonne à gauche de la colonne </a:t>
            </a:r>
            <a:r>
              <a:rPr lang="fr-CA" b="1" dirty="0">
                <a:sym typeface="Wingdings" pitchFamily="2" charset="2"/>
              </a:rPr>
              <a:t>Emplacement</a:t>
            </a:r>
            <a:endParaRPr lang="fr-CA" dirty="0">
              <a:sym typeface="Wingdings" pitchFamily="2" charset="2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fr-CA" dirty="0">
                <a:sym typeface="Wingdings" pitchFamily="2" charset="2"/>
              </a:rPr>
              <a:t>Pour la nouvelle colonne, ajouter l’entête </a:t>
            </a:r>
            <a:r>
              <a:rPr lang="fr-CA" b="1" dirty="0">
                <a:sym typeface="Wingdings" pitchFamily="2" charset="2"/>
              </a:rPr>
              <a:t>Type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Ajouter et supprimer des lignes et des colonnes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1638748"/>
          </a:xfrm>
        </p:spPr>
        <p:txBody>
          <a:bodyPr>
            <a:normAutofit fontScale="92500" lnSpcReduction="20000"/>
          </a:bodyPr>
          <a:lstStyle/>
          <a:p>
            <a:pPr marL="609600" indent="-609600">
              <a:buFont typeface="+mj-lt"/>
              <a:buAutoNum type="arabicPeriod" startAt="6"/>
              <a:defRPr/>
            </a:pPr>
            <a:r>
              <a:rPr lang="fr-CA" dirty="0"/>
              <a:t>Ajouter une colonne à droite de la colonne </a:t>
            </a:r>
            <a:r>
              <a:rPr lang="fr-CA" b="1" dirty="0"/>
              <a:t>Emplacement</a:t>
            </a:r>
          </a:p>
          <a:p>
            <a:pPr marL="609600" indent="-609600">
              <a:buFontTx/>
              <a:buAutoNum type="arabicPeriod" startAt="6"/>
              <a:defRPr/>
            </a:pPr>
            <a:r>
              <a:rPr lang="fr-CA" dirty="0">
                <a:sym typeface="Wingdings" pitchFamily="2" charset="2"/>
              </a:rPr>
              <a:t>Inscrire comme titre de colonne </a:t>
            </a:r>
            <a:r>
              <a:rPr lang="fr-CA" b="1" dirty="0">
                <a:sym typeface="Wingdings" pitchFamily="2" charset="2"/>
              </a:rPr>
              <a:t>Détails</a:t>
            </a:r>
          </a:p>
          <a:p>
            <a:pPr marL="609600" indent="-609600">
              <a:buFontTx/>
              <a:buAutoNum type="arabicPeriod" startAt="6"/>
              <a:defRPr/>
            </a:pPr>
            <a:r>
              <a:rPr lang="fr-CA" dirty="0">
                <a:sym typeface="Wingdings" pitchFamily="2" charset="2"/>
              </a:rPr>
              <a:t>Données à inscrire pour les nouvelles colonnes</a:t>
            </a:r>
          </a:p>
        </p:txBody>
      </p:sp>
      <p:graphicFrame>
        <p:nvGraphicFramePr>
          <p:cNvPr id="4" name="Group 65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69230283"/>
              </p:ext>
            </p:extLst>
          </p:nvPr>
        </p:nvGraphicFramePr>
        <p:xfrm>
          <a:off x="1676400" y="3886200"/>
          <a:ext cx="5943600" cy="2438400"/>
        </p:xfrm>
        <a:graphic>
          <a:graphicData uri="http://schemas.openxmlformats.org/drawingml/2006/table">
            <a:tbl>
              <a:tblPr/>
              <a:tblGrid>
                <a:gridCol w="1337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6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Détails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Imprimé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Plein page, 1 insertion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Bannière animée, 1 million d'affichages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Divers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Affiche, 6 stations, 1 semaine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Imprimé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½ page, 2 fois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Pavé, 100 000 affichages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Divers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 panneaux abribus, 2 semaines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Imprimé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page, 4 insertions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386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Modifier les lignes et les colonnes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25780" indent="-457200">
              <a:buFont typeface="+mj-lt"/>
              <a:buAutoNum type="arabicPeriod"/>
            </a:pPr>
            <a:r>
              <a:rPr lang="fr-CA" dirty="0"/>
              <a:t>Ajuster la largeur de la première colonne pour qu’elle soit à 2¼ cm</a:t>
            </a:r>
          </a:p>
          <a:p>
            <a:pPr marL="525780" indent="-457200">
              <a:buFont typeface="+mj-lt"/>
              <a:buAutoNum type="arabicPeriod"/>
            </a:pPr>
            <a:r>
              <a:rPr lang="fr-CA" dirty="0"/>
              <a:t>Ajuster la largeur de la colonne Emplacement en utilisant la méthode automatique</a:t>
            </a:r>
          </a:p>
          <a:p>
            <a:pPr marL="525780" indent="-457200">
              <a:buFont typeface="+mj-lt"/>
              <a:buAutoNum type="arabicPeriod"/>
            </a:pPr>
            <a:r>
              <a:rPr lang="fr-CA" dirty="0"/>
              <a:t>Sélectionner le tableau</a:t>
            </a:r>
          </a:p>
          <a:p>
            <a:pPr marL="525780" indent="-457200">
              <a:buFont typeface="+mj-lt"/>
              <a:buAutoNum type="arabicPeriod"/>
            </a:pPr>
            <a:r>
              <a:rPr lang="fr-CA" dirty="0"/>
              <a:t>Mise en page </a:t>
            </a:r>
            <a:r>
              <a:rPr lang="fr-CA" dirty="0">
                <a:sym typeface="Wingdings" pitchFamily="2" charset="2"/>
              </a:rPr>
              <a:t></a:t>
            </a:r>
            <a:r>
              <a:rPr lang="fr-CA" dirty="0"/>
              <a:t> Uniformiser les lignes</a:t>
            </a:r>
          </a:p>
          <a:p>
            <a:pPr lvl="1"/>
            <a:r>
              <a:rPr lang="fr-CA" dirty="0"/>
              <a:t>Ceci permet d’égaliser la hauteur des lignes 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4397813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Modifier les lignes et les colonnes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 typeface="+mj-lt"/>
              <a:buAutoNum type="arabicPeriod" startAt="5"/>
            </a:pPr>
            <a:r>
              <a:rPr lang="fr-CA" dirty="0">
                <a:sym typeface="Wingdings" pitchFamily="2" charset="2"/>
              </a:rPr>
              <a:t>Ajuster la largeur de la colonne </a:t>
            </a:r>
            <a:r>
              <a:rPr lang="fr-CA" b="1" dirty="0">
                <a:sym typeface="Wingdings" pitchFamily="2" charset="2"/>
              </a:rPr>
              <a:t>Détails</a:t>
            </a:r>
            <a:r>
              <a:rPr lang="fr-CA" dirty="0">
                <a:sym typeface="Wingdings" pitchFamily="2" charset="2"/>
              </a:rPr>
              <a:t> à 6,5 cm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5"/>
            </a:pPr>
            <a:r>
              <a:rPr lang="fr-CA" dirty="0">
                <a:sym typeface="Wingdings" pitchFamily="2" charset="2"/>
              </a:rPr>
              <a:t>Aligner les cellules de la première colonne du tableau centrés verticalement à gauche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00448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Note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Lorsque que vous voyez des listes numérotées, il s’agit d’exercices à faire</a:t>
            </a:r>
          </a:p>
        </p:txBody>
      </p:sp>
    </p:spTree>
    <p:extLst>
      <p:ext uri="{BB962C8B-B14F-4D97-AF65-F5344CB8AC3E}">
        <p14:creationId xmlns:p14="http://schemas.microsoft.com/office/powerpoint/2010/main" val="28499709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dirty="0"/>
              <a:t>Trier les données d'un tableau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buFontTx/>
              <a:buAutoNum type="arabicPeriod"/>
            </a:pPr>
            <a:r>
              <a:rPr lang="fr-CA" dirty="0"/>
              <a:t>Placer le point d'insertion dans le tableau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/>
              <a:t>Mise en page </a:t>
            </a:r>
            <a:r>
              <a:rPr lang="fr-CA" dirty="0">
                <a:sym typeface="Wingdings" pitchFamily="2" charset="2"/>
              </a:rPr>
              <a:t> Trier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Ligne d'en-tête  Oui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Décroissant pour la 1</a:t>
            </a:r>
            <a:r>
              <a:rPr lang="fr-CA" baseline="30000" dirty="0">
                <a:sym typeface="Wingdings" pitchFamily="2" charset="2"/>
              </a:rPr>
              <a:t>e</a:t>
            </a:r>
            <a:r>
              <a:rPr lang="fr-CA" dirty="0">
                <a:sym typeface="Wingdings" pitchFamily="2" charset="2"/>
              </a:rPr>
              <a:t> clé (Type)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2e clé  Prix  Type  Nombre  Décroissant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Ok</a:t>
            </a:r>
            <a:endParaRPr lang="fr-CA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sz="4000" dirty="0"/>
              <a:t>Fractionner et fusionner des cellules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buFontTx/>
              <a:buAutoNum type="arabicPeriod"/>
            </a:pPr>
            <a:r>
              <a:rPr lang="fr-CA" dirty="0"/>
              <a:t>Fusionner les deux cellules </a:t>
            </a:r>
            <a:r>
              <a:rPr lang="fr-CA" b="1" dirty="0">
                <a:sym typeface="Wingdings" pitchFamily="2" charset="2"/>
              </a:rPr>
              <a:t>Web</a:t>
            </a:r>
            <a:r>
              <a:rPr lang="fr-CA" dirty="0">
                <a:sym typeface="Wingdings" pitchFamily="2" charset="2"/>
              </a:rPr>
              <a:t> et supprimer un des doublons</a:t>
            </a:r>
            <a:endParaRPr lang="fr-CA" b="1" dirty="0">
              <a:sym typeface="Wingdings" pitchFamily="2" charset="2"/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Répéter pour </a:t>
            </a:r>
            <a:r>
              <a:rPr lang="fr-CA" b="1" dirty="0">
                <a:sym typeface="Wingdings" pitchFamily="2" charset="2"/>
              </a:rPr>
              <a:t>Imprimer</a:t>
            </a:r>
            <a:r>
              <a:rPr lang="fr-CA" dirty="0">
                <a:sym typeface="Wingdings" pitchFamily="2" charset="2"/>
              </a:rPr>
              <a:t> et </a:t>
            </a:r>
            <a:r>
              <a:rPr lang="fr-CA" b="1" dirty="0">
                <a:sym typeface="Wingdings" pitchFamily="2" charset="2"/>
              </a:rPr>
              <a:t>Divers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fr-CA">
                <a:sym typeface="Wingdings" pitchFamily="2" charset="2"/>
              </a:rPr>
              <a:t>Insérer une </a:t>
            </a:r>
            <a:r>
              <a:rPr lang="fr-CA" dirty="0">
                <a:sym typeface="Wingdings" pitchFamily="2" charset="2"/>
              </a:rPr>
              <a:t>ligne en-dessous du tableau</a:t>
            </a:r>
          </a:p>
          <a:p>
            <a:pPr marL="609600" indent="-609600">
              <a:buFontTx/>
              <a:buAutoNum type="arabicPeriod" startAt="5"/>
            </a:pPr>
            <a:r>
              <a:rPr lang="fr-CA" dirty="0"/>
              <a:t>Fusionner les 3 premières cellules de la nouvelle ligne</a:t>
            </a:r>
          </a:p>
          <a:p>
            <a:pPr marL="609600" indent="-609600">
              <a:buFontTx/>
              <a:buAutoNum type="arabicPeriod" startAt="5"/>
            </a:pPr>
            <a:r>
              <a:rPr lang="fr-CA" dirty="0"/>
              <a:t>Insérer deux autres lignes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Effectuer des calculs dans un tableau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25780" indent="-457200">
              <a:buFont typeface="+mj-lt"/>
              <a:buAutoNum type="arabicPeriod"/>
            </a:pPr>
            <a:r>
              <a:rPr lang="fr-CA" dirty="0"/>
              <a:t>Dans la première cellule vide inscrire </a:t>
            </a:r>
            <a:r>
              <a:rPr lang="fr-CA" b="1" dirty="0"/>
              <a:t>Prix total</a:t>
            </a:r>
            <a:endParaRPr lang="fr-CA" dirty="0"/>
          </a:p>
          <a:p>
            <a:pPr marL="525780" indent="-457200">
              <a:buFont typeface="+mj-lt"/>
              <a:buAutoNum type="arabicPeriod"/>
            </a:pPr>
            <a:r>
              <a:rPr lang="fr-CA" dirty="0"/>
              <a:t>Dans la cellule adjacente, insérer une formule de somme à l’aide du bouton </a:t>
            </a:r>
            <a:r>
              <a:rPr lang="fr-CA" b="1" dirty="0"/>
              <a:t>Formule</a:t>
            </a:r>
          </a:p>
          <a:p>
            <a:pPr marL="525780" indent="-457200">
              <a:buFont typeface="+mj-lt"/>
              <a:buAutoNum type="arabicPeriod"/>
            </a:pPr>
            <a:r>
              <a:rPr lang="fr-CA" dirty="0"/>
              <a:t>Modifier la valeur d’</a:t>
            </a:r>
            <a:r>
              <a:rPr lang="fr-CA" b="1" dirty="0"/>
              <a:t>Arrêt de bus</a:t>
            </a:r>
            <a:r>
              <a:rPr lang="fr-CA" dirty="0"/>
              <a:t> pour 13500</a:t>
            </a:r>
          </a:p>
          <a:p>
            <a:pPr marL="525780" indent="-457200">
              <a:buFont typeface="+mj-lt"/>
              <a:buAutoNum type="arabicPeriod"/>
            </a:pPr>
            <a:r>
              <a:rPr lang="fr-CA" dirty="0"/>
              <a:t>Mettre à jour la somme en recliquant sur le bouton formule</a:t>
            </a:r>
          </a:p>
        </p:txBody>
      </p:sp>
    </p:spTree>
    <p:extLst>
      <p:ext uri="{BB962C8B-B14F-4D97-AF65-F5344CB8AC3E}">
        <p14:creationId xmlns:p14="http://schemas.microsoft.com/office/powerpoint/2010/main" val="29581938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Effectuer des calculs dans un tableau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En dessous de </a:t>
            </a:r>
            <a:r>
              <a:rPr lang="fr-CA" b="1" dirty="0"/>
              <a:t>Prix total</a:t>
            </a:r>
            <a:r>
              <a:rPr lang="fr-CA" dirty="0"/>
              <a:t>, inscrire </a:t>
            </a:r>
            <a:r>
              <a:rPr lang="fr-CA" b="1" dirty="0"/>
              <a:t>Budgété</a:t>
            </a:r>
          </a:p>
          <a:p>
            <a:r>
              <a:rPr lang="fr-CA" dirty="0"/>
              <a:t>Pour la valeur budgétée, on inscrira la valeur </a:t>
            </a:r>
            <a:r>
              <a:rPr lang="fr-CA" b="1" dirty="0">
                <a:sym typeface="Wingdings" pitchFamily="2" charset="2"/>
              </a:rPr>
              <a:t>113780</a:t>
            </a:r>
          </a:p>
          <a:p>
            <a:r>
              <a:rPr lang="fr-CA" dirty="0"/>
              <a:t>Pour la dernière ligne, on la titrera </a:t>
            </a:r>
            <a:r>
              <a:rPr lang="fr-CA" b="1" dirty="0"/>
              <a:t>Différence</a:t>
            </a:r>
          </a:p>
          <a:p>
            <a:r>
              <a:rPr lang="fr-CA" dirty="0"/>
              <a:t>On y inscrira la formule </a:t>
            </a:r>
            <a:r>
              <a:rPr lang="fr-CA" b="1" dirty="0"/>
              <a:t>=B9-B10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970890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Mettre en forme automatiquement le tableau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Onglet </a:t>
            </a:r>
            <a:r>
              <a:rPr lang="fr-CA" b="1" dirty="0"/>
              <a:t>Création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Décocher </a:t>
            </a:r>
            <a:r>
              <a:rPr lang="fr-CA" b="1" dirty="0">
                <a:sym typeface="Wingdings" pitchFamily="2" charset="2"/>
              </a:rPr>
              <a:t>Ligne Totale</a:t>
            </a:r>
            <a:r>
              <a:rPr lang="fr-CA" dirty="0">
                <a:sym typeface="Wingdings" pitchFamily="2" charset="2"/>
              </a:rPr>
              <a:t> et </a:t>
            </a:r>
            <a:r>
              <a:rPr lang="fr-CA" b="1" dirty="0">
                <a:sym typeface="Wingdings" pitchFamily="2" charset="2"/>
              </a:rPr>
              <a:t>Dernière colonne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Sélectionner un style de tableau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Centrer la colonne </a:t>
            </a:r>
            <a:r>
              <a:rPr lang="fr-CA" b="1" dirty="0">
                <a:sym typeface="Wingdings" pitchFamily="2" charset="2"/>
              </a:rPr>
              <a:t>Type</a:t>
            </a:r>
            <a:r>
              <a:rPr lang="fr-CA" dirty="0">
                <a:sym typeface="Wingdings" pitchFamily="2" charset="2"/>
              </a:rPr>
              <a:t>, aligner à droite la colonne </a:t>
            </a:r>
            <a:r>
              <a:rPr lang="fr-CA" b="1" dirty="0">
                <a:sym typeface="Wingdings" pitchFamily="2" charset="2"/>
              </a:rPr>
              <a:t>Prix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Aligner à droite les trois dernières lignes du tableau en plus de les mettre en gras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6005804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Exercices du module E</a:t>
            </a:r>
          </a:p>
        </p:txBody>
      </p:sp>
    </p:spTree>
    <p:extLst>
      <p:ext uri="{BB962C8B-B14F-4D97-AF65-F5344CB8AC3E}">
        <p14:creationId xmlns:p14="http://schemas.microsoft.com/office/powerpoint/2010/main" val="681247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dirty="0"/>
              <a:t>Définir les marges du document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fr-CA" sz="3000" dirty="0"/>
              <a:t>Sert à modifier la quantité de texte dans une page</a:t>
            </a:r>
          </a:p>
          <a:p>
            <a:pPr lvl="1">
              <a:lnSpc>
                <a:spcPct val="90000"/>
              </a:lnSpc>
            </a:pPr>
            <a:r>
              <a:rPr lang="fr-CA" sz="2800" dirty="0"/>
              <a:t>Livre page D-2</a:t>
            </a:r>
          </a:p>
          <a:p>
            <a:pPr>
              <a:lnSpc>
                <a:spcPct val="90000"/>
              </a:lnSpc>
            </a:pPr>
            <a:r>
              <a:rPr lang="fr-CA" sz="3000" dirty="0">
                <a:sym typeface="Wingdings" pitchFamily="2" charset="2"/>
              </a:rPr>
              <a:t>Première étape : Choisir le type de papier</a:t>
            </a:r>
          </a:p>
          <a:p>
            <a:pPr marL="914400" lvl="1" indent="-514350" eaLnBrk="1" hangingPunct="1">
              <a:lnSpc>
                <a:spcPct val="90000"/>
              </a:lnSpc>
            </a:pPr>
            <a:r>
              <a:rPr lang="fr-CA" sz="2600" dirty="0">
                <a:sym typeface="Wingdings" pitchFamily="2" charset="2"/>
              </a:rPr>
              <a:t>Mise en page  Taille</a:t>
            </a:r>
          </a:p>
          <a:p>
            <a:pPr marL="1314450" lvl="2" indent="-514350" eaLnBrk="1" hangingPunct="1">
              <a:lnSpc>
                <a:spcPct val="90000"/>
              </a:lnSpc>
            </a:pPr>
            <a:r>
              <a:rPr lang="fr-CA" sz="2200" dirty="0">
                <a:sym typeface="Wingdings" pitchFamily="2" charset="2"/>
              </a:rPr>
              <a:t>Amérique du Nord : Lettre (8.5 x 11) ou Légal (8.5 x 14)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dirty="0"/>
              <a:t>Définir les marges du document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CA" sz="3000" dirty="0">
                <a:sym typeface="Wingdings" pitchFamily="2" charset="2"/>
              </a:rPr>
              <a:t>Choisir l’orientation de la page</a:t>
            </a:r>
          </a:p>
          <a:p>
            <a:pPr marL="914400" lvl="1" indent="-514350">
              <a:lnSpc>
                <a:spcPct val="90000"/>
              </a:lnSpc>
            </a:pPr>
            <a:r>
              <a:rPr lang="fr-CA" sz="2600" dirty="0">
                <a:sym typeface="Wingdings" pitchFamily="2" charset="2"/>
              </a:rPr>
              <a:t>Mise en page  Orientation  Portrait et Paysage</a:t>
            </a:r>
          </a:p>
          <a:p>
            <a:pPr>
              <a:lnSpc>
                <a:spcPct val="90000"/>
              </a:lnSpc>
            </a:pPr>
            <a:r>
              <a:rPr lang="fr-CA" sz="3000" dirty="0">
                <a:sym typeface="Wingdings" pitchFamily="2" charset="2"/>
              </a:rPr>
              <a:t>Choisir les marges</a:t>
            </a:r>
          </a:p>
          <a:p>
            <a:pPr marL="914400" lvl="1" indent="-514350">
              <a:lnSpc>
                <a:spcPct val="90000"/>
              </a:lnSpc>
            </a:pPr>
            <a:r>
              <a:rPr lang="fr-CA" sz="2600" dirty="0">
                <a:sym typeface="Wingdings" pitchFamily="2" charset="2"/>
              </a:rPr>
              <a:t>Mise en page  Marges</a:t>
            </a:r>
          </a:p>
          <a:p>
            <a:pPr marL="914400" lvl="1" indent="-514350">
              <a:lnSpc>
                <a:spcPct val="90000"/>
              </a:lnSpc>
            </a:pPr>
            <a:r>
              <a:rPr lang="fr-CA" sz="2600" dirty="0">
                <a:sym typeface="Wingdings" pitchFamily="2" charset="2"/>
              </a:rPr>
              <a:t>Pour vos travaux, sélectionnez Marges personnalisées…</a:t>
            </a:r>
          </a:p>
        </p:txBody>
      </p:sp>
    </p:spTree>
    <p:extLst>
      <p:ext uri="{BB962C8B-B14F-4D97-AF65-F5344CB8AC3E}">
        <p14:creationId xmlns:p14="http://schemas.microsoft.com/office/powerpoint/2010/main" val="3471142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Exemples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CA" dirty="0"/>
              <a:t>Ouvrir le document WD D-1</a:t>
            </a:r>
          </a:p>
          <a:p>
            <a:pPr>
              <a:lnSpc>
                <a:spcPct val="90000"/>
              </a:lnSpc>
            </a:pPr>
            <a:r>
              <a:rPr lang="fr-CA" dirty="0"/>
              <a:t>Changer les marges pour des marges étroites</a:t>
            </a:r>
          </a:p>
          <a:p>
            <a:pPr>
              <a:lnSpc>
                <a:spcPct val="90000"/>
              </a:lnSpc>
            </a:pPr>
            <a:r>
              <a:rPr lang="fr-CA" dirty="0"/>
              <a:t>Changer les marges pour des marges larges</a:t>
            </a:r>
          </a:p>
          <a:p>
            <a:pPr>
              <a:lnSpc>
                <a:spcPct val="90000"/>
              </a:lnSpc>
            </a:pPr>
            <a:r>
              <a:rPr lang="fr-CA" dirty="0"/>
              <a:t>Sauvegarder</a:t>
            </a:r>
          </a:p>
          <a:p>
            <a:pPr>
              <a:lnSpc>
                <a:spcPct val="90000"/>
              </a:lnSpc>
            </a:pPr>
            <a:r>
              <a:rPr lang="fr-CA" dirty="0"/>
              <a:t>Que peut-on remarquer?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21409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fr-CA" dirty="0"/>
              <a:t>Les sections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fr-CA" dirty="0"/>
              <a:t>Un document ayant plusieurs pages devrait être sectionné</a:t>
            </a:r>
          </a:p>
          <a:p>
            <a:pPr eaLnBrk="1" hangingPunct="1"/>
            <a:r>
              <a:rPr lang="fr-CA" dirty="0"/>
              <a:t>Cela permet de mettre en forme des sections du document avec des mises en page différentes</a:t>
            </a:r>
          </a:p>
          <a:p>
            <a:pPr eaLnBrk="1" hangingPunct="1"/>
            <a:r>
              <a:rPr lang="fr-CA" dirty="0"/>
              <a:t>Chaque section est séparée par un saut de section</a:t>
            </a:r>
          </a:p>
          <a:p>
            <a:pPr eaLnBrk="1" hangingPunct="1"/>
            <a:r>
              <a:rPr lang="fr-CA" dirty="0"/>
              <a:t>Exemple : La table des matières peut avoir un numéro de page, mais il devra être de format différent que le reste du document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Les sections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fr-CA" dirty="0"/>
              <a:t>Cela permet de définir chaque section avec des mises en colonnes, des en-têtes et pied de page, des orientations, etc. différentes</a:t>
            </a:r>
          </a:p>
          <a:p>
            <a:r>
              <a:rPr lang="fr-CA" dirty="0"/>
              <a:t>Les sections se retrouvent dans l’onglet </a:t>
            </a:r>
            <a:r>
              <a:rPr lang="fr-CA" b="1" dirty="0"/>
              <a:t>Mise en page</a:t>
            </a:r>
            <a:r>
              <a:rPr lang="fr-CA" dirty="0"/>
              <a:t> sous le bouton </a:t>
            </a:r>
            <a:r>
              <a:rPr lang="fr-CA" b="1" dirty="0"/>
              <a:t>Sauts de page</a:t>
            </a:r>
          </a:p>
        </p:txBody>
      </p:sp>
    </p:spTree>
    <p:extLst>
      <p:ext uri="{BB962C8B-B14F-4D97-AF65-F5344CB8AC3E}">
        <p14:creationId xmlns:p14="http://schemas.microsoft.com/office/powerpoint/2010/main" val="412291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fr-CA" dirty="0"/>
              <a:t>Les sections : types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fr-CA" sz="2800" dirty="0"/>
              <a:t>Page suivante</a:t>
            </a:r>
          </a:p>
          <a:p>
            <a:pPr lvl="1" eaLnBrk="1" hangingPunct="1"/>
            <a:r>
              <a:rPr lang="fr-CA" sz="2400" dirty="0"/>
              <a:t>Commence une nouvelle section et déplace le texte suivant le saut au sommet de la page suivante</a:t>
            </a:r>
          </a:p>
          <a:p>
            <a:pPr eaLnBrk="1" hangingPunct="1"/>
            <a:r>
              <a:rPr lang="fr-CA" sz="2800" dirty="0"/>
              <a:t>Continu</a:t>
            </a:r>
          </a:p>
          <a:p>
            <a:pPr lvl="1" eaLnBrk="1" hangingPunct="1"/>
            <a:r>
              <a:rPr lang="fr-CA" sz="2400" dirty="0"/>
              <a:t>Commence une nouvelle section dans la même page</a:t>
            </a:r>
          </a:p>
          <a:p>
            <a:pPr eaLnBrk="1" hangingPunct="1"/>
            <a:r>
              <a:rPr lang="fr-CA" sz="2800" dirty="0"/>
              <a:t>Page paire ou impaire</a:t>
            </a:r>
          </a:p>
          <a:p>
            <a:pPr lvl="1" eaLnBrk="1" hangingPunct="1"/>
            <a:r>
              <a:rPr lang="fr-CA" sz="2400" dirty="0"/>
              <a:t>Commence une nouvelle section et déplace le texte suivant le saut au sommet de la page paire/impaire suivante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1707</TotalTime>
  <Words>1702</Words>
  <Application>Microsoft Office PowerPoint</Application>
  <PresentationFormat>Affichage à l'écran (4:3)</PresentationFormat>
  <Paragraphs>225</Paragraphs>
  <Slides>35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40" baseType="lpstr">
      <vt:lpstr>Arial</vt:lpstr>
      <vt:lpstr>Calibri</vt:lpstr>
      <vt:lpstr>Century Gothic</vt:lpstr>
      <vt:lpstr>Wingdings 2</vt:lpstr>
      <vt:lpstr>Austin</vt:lpstr>
      <vt:lpstr>Environnement informatique</vt:lpstr>
      <vt:lpstr>Plan de leçon</vt:lpstr>
      <vt:lpstr>Note</vt:lpstr>
      <vt:lpstr>Définir les marges du document</vt:lpstr>
      <vt:lpstr>Définir les marges du document</vt:lpstr>
      <vt:lpstr>Exemples</vt:lpstr>
      <vt:lpstr>Les sections</vt:lpstr>
      <vt:lpstr>Les sections</vt:lpstr>
      <vt:lpstr>Les sections : types</vt:lpstr>
      <vt:lpstr>Exemple</vt:lpstr>
      <vt:lpstr>Ajouter des sauts de page</vt:lpstr>
      <vt:lpstr>Les types de saut</vt:lpstr>
      <vt:lpstr>Numéroter les pages</vt:lpstr>
      <vt:lpstr>Entête et pied de page</vt:lpstr>
      <vt:lpstr>Créer des en-têtes et pieds de page</vt:lpstr>
      <vt:lpstr>Créer des en-têtes et pieds de page</vt:lpstr>
      <vt:lpstr>Les en-têtes et pieds de page</vt:lpstr>
      <vt:lpstr>Les en-têtes et pieds de page</vt:lpstr>
      <vt:lpstr>Mettre un texte en colonne</vt:lpstr>
      <vt:lpstr>Mettre un texte en colonne</vt:lpstr>
      <vt:lpstr>Mettre un texte en colonne</vt:lpstr>
      <vt:lpstr>Alignement vertical</vt:lpstr>
      <vt:lpstr>Le tableau</vt:lpstr>
      <vt:lpstr>Exercice : Insérer un tableau</vt:lpstr>
      <vt:lpstr>Insérer un tableau</vt:lpstr>
      <vt:lpstr>Ajouter et supprimer des lignes et des colonnes</vt:lpstr>
      <vt:lpstr>Ajouter et supprimer des lignes et des colonnes</vt:lpstr>
      <vt:lpstr>Modifier les lignes et les colonnes</vt:lpstr>
      <vt:lpstr>Modifier les lignes et les colonnes</vt:lpstr>
      <vt:lpstr>Trier les données d'un tableau</vt:lpstr>
      <vt:lpstr>Fractionner et fusionner des cellules</vt:lpstr>
      <vt:lpstr>Effectuer des calculs dans un tableau</vt:lpstr>
      <vt:lpstr>Effectuer des calculs dans un tableau</vt:lpstr>
      <vt:lpstr>Mettre en forme automatiquement le tableau</vt:lpstr>
      <vt:lpstr>Exercices</vt:lpstr>
    </vt:vector>
  </TitlesOfParts>
  <Company>College Shawinigan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Environnement informatique</dc:title>
  <dc:creator>INFO_PROFNB</dc:creator>
  <cp:lastModifiedBy>Nick B</cp:lastModifiedBy>
  <cp:revision>83</cp:revision>
  <dcterms:created xsi:type="dcterms:W3CDTF">2007-09-18T17:07:49Z</dcterms:created>
  <dcterms:modified xsi:type="dcterms:W3CDTF">2019-11-11T15:26:34Z</dcterms:modified>
</cp:coreProperties>
</file>