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99" r:id="rId27"/>
    <p:sldId id="283" r:id="rId28"/>
    <p:sldId id="284" r:id="rId29"/>
    <p:sldId id="298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179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004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654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963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7351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8835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8877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4284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9DE322F-4DB4-4BEA-B490-24A16AE352D9}" type="slidenum">
              <a:rPr lang="fr-CA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5273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fr-CA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24A1D70-30CF-4053-A5D6-4D22D2A28E6B}" type="slidenum">
              <a:rPr lang="fr-CA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548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166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308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200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614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7613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240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917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009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ED23D-0393-41E7-AC67-0576F7909BE1}" type="datetimeFigureOut">
              <a:rPr lang="fr-CA" smtClean="0"/>
              <a:t>2019-11-04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9BD0E8-9772-4AEA-A002-5E6A0A4B584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143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Environnement informatique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Semaine 10</a:t>
            </a:r>
          </a:p>
          <a:p>
            <a:r>
              <a:rPr lang="fr-CA" dirty="0"/>
              <a:t>Word – Partie 1</a:t>
            </a:r>
          </a:p>
          <a:p>
            <a:r>
              <a:rPr lang="fr-CA" dirty="0"/>
              <a:t>v.A19</a:t>
            </a:r>
          </a:p>
        </p:txBody>
      </p:sp>
    </p:spTree>
    <p:extLst>
      <p:ext uri="{BB962C8B-B14F-4D97-AF65-F5344CB8AC3E}">
        <p14:creationId xmlns:p14="http://schemas.microsoft.com/office/powerpoint/2010/main" val="956764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sélection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Un texte</a:t>
            </a:r>
          </a:p>
          <a:p>
            <a:pPr lvl="1"/>
            <a:r>
              <a:rPr lang="fr-CA" dirty="0"/>
              <a:t>Faire glisser le pointeur sur le texte</a:t>
            </a:r>
          </a:p>
          <a:p>
            <a:pPr lvl="1"/>
            <a:r>
              <a:rPr lang="fr-CA" dirty="0"/>
              <a:t>Maintenir la touche "Majuscule" enfoncée et déplacer le point d'insertion avec les flèches.</a:t>
            </a:r>
          </a:p>
          <a:p>
            <a:r>
              <a:rPr lang="fr-CA" dirty="0"/>
              <a:t>Un mot</a:t>
            </a:r>
          </a:p>
          <a:p>
            <a:pPr lvl="1"/>
            <a:r>
              <a:rPr lang="fr-CA" dirty="0"/>
              <a:t>Double-cliquer sur le mot</a:t>
            </a:r>
          </a:p>
          <a:p>
            <a:pPr lvl="1"/>
            <a:r>
              <a:rPr lang="fr-CA" dirty="0"/>
              <a:t>Maintenir les touches "Majuscule" et "Ctrl" enfoncée et déplacer avec les </a:t>
            </a:r>
            <a:r>
              <a:rPr lang="fr-CA" dirty="0">
                <a:sym typeface="Wingdings" pitchFamily="2" charset="2"/>
              </a:rPr>
              <a:t> et 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31711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sélection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sz="2800" dirty="0"/>
              <a:t>Une ligne de texte</a:t>
            </a:r>
          </a:p>
          <a:p>
            <a:pPr lvl="1"/>
            <a:r>
              <a:rPr lang="fr-CA" sz="2400" dirty="0"/>
              <a:t>Cliquer avec le pointeur      à gauche de la ligne.</a:t>
            </a:r>
          </a:p>
          <a:p>
            <a:pPr lvl="1"/>
            <a:r>
              <a:rPr lang="fr-CA" sz="2400" dirty="0"/>
              <a:t>Mettre le point d'insertion au début de la ligne et la combinaison de touche "Ctrl + Maj. + </a:t>
            </a:r>
            <a:r>
              <a:rPr lang="fr-CA" sz="2400" dirty="0">
                <a:cs typeface="Arial" charset="0"/>
              </a:rPr>
              <a:t>↓</a:t>
            </a:r>
            <a:r>
              <a:rPr lang="fr-CA" sz="2400" dirty="0"/>
              <a:t>"</a:t>
            </a:r>
          </a:p>
          <a:p>
            <a:r>
              <a:rPr lang="fr-CA" sz="2800" dirty="0"/>
              <a:t>Une phrase</a:t>
            </a:r>
          </a:p>
          <a:p>
            <a:pPr lvl="1"/>
            <a:r>
              <a:rPr lang="fr-CA" sz="2400" dirty="0"/>
              <a:t>Maintenir "Ctrl" et cliquer sur la phrase.</a:t>
            </a:r>
          </a:p>
          <a:p>
            <a:r>
              <a:rPr lang="fr-CA" sz="2800" dirty="0"/>
              <a:t>Un paragraphe</a:t>
            </a:r>
          </a:p>
          <a:p>
            <a:pPr lvl="1"/>
            <a:r>
              <a:rPr lang="fr-CA" sz="2400" dirty="0"/>
              <a:t>Triple-cliquer dans le paragraphes</a:t>
            </a:r>
          </a:p>
          <a:p>
            <a:pPr lvl="1"/>
            <a:r>
              <a:rPr lang="fr-CA" sz="2400" dirty="0"/>
              <a:t>Double-cliquer avec le pointeur      à gauche du paragraphe.</a:t>
            </a:r>
          </a:p>
        </p:txBody>
      </p:sp>
      <p:pic>
        <p:nvPicPr>
          <p:cNvPr id="14340" name="Picture 4" descr="stx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955" y="2628594"/>
            <a:ext cx="291562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stx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562" y="5631787"/>
            <a:ext cx="291562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353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Copier, couper et coller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Copier </a:t>
            </a:r>
            <a:r>
              <a:rPr lang="fr-CA" dirty="0">
                <a:sym typeface="Wingdings" pitchFamily="2" charset="2"/>
              </a:rPr>
              <a:t> Ctrl + C</a:t>
            </a:r>
          </a:p>
          <a:p>
            <a:r>
              <a:rPr lang="fr-CA" dirty="0">
                <a:sym typeface="Wingdings" pitchFamily="2" charset="2"/>
              </a:rPr>
              <a:t>Couper  Ctrl + X</a:t>
            </a:r>
          </a:p>
          <a:p>
            <a:r>
              <a:rPr lang="fr-CA" dirty="0">
                <a:sym typeface="Wingdings" pitchFamily="2" charset="2"/>
              </a:rPr>
              <a:t>Coller  Ctrl + V</a:t>
            </a:r>
          </a:p>
          <a:p>
            <a:r>
              <a:rPr lang="fr-CA" dirty="0">
                <a:sym typeface="Wingdings" pitchFamily="2" charset="2"/>
              </a:rPr>
              <a:t>Copier la mise en forme  Ctrl + Maj. + C </a:t>
            </a:r>
          </a:p>
          <a:p>
            <a:r>
              <a:rPr lang="fr-CA" dirty="0">
                <a:sym typeface="Wingdings" pitchFamily="2" charset="2"/>
              </a:rPr>
              <a:t>Coller la mise en forme  Ctrl + Maj. + V</a:t>
            </a:r>
            <a:endParaRPr lang="fr-CA" dirty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8800" y="3287741"/>
            <a:ext cx="457200" cy="43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707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Correction de texte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Révision </a:t>
            </a:r>
            <a:r>
              <a:rPr lang="fr-CA" dirty="0">
                <a:sym typeface="Wingdings" pitchFamily="2" charset="2"/>
              </a:rPr>
              <a:t> Grammaire et orthographe</a:t>
            </a:r>
            <a:endParaRPr lang="fr-CA" dirty="0"/>
          </a:p>
          <a:p>
            <a:r>
              <a:rPr lang="fr-CA" dirty="0"/>
              <a:t>Fautes d'orthographes</a:t>
            </a:r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87466" y="3280886"/>
            <a:ext cx="2339852" cy="28124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211" y="3280886"/>
            <a:ext cx="3000794" cy="12479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1687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Correction de texte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8153400" cy="4525963"/>
          </a:xfrm>
        </p:spPr>
        <p:txBody>
          <a:bodyPr/>
          <a:lstStyle/>
          <a:p>
            <a:r>
              <a:rPr lang="fr-CA" sz="2800"/>
              <a:t>Fautes de grammaires</a:t>
            </a:r>
          </a:p>
        </p:txBody>
      </p:sp>
      <p:pic>
        <p:nvPicPr>
          <p:cNvPr id="23561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261" y="3103982"/>
            <a:ext cx="2163024" cy="36665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796" y="2440885"/>
            <a:ext cx="4143953" cy="4191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4485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Correction de texte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600201"/>
            <a:ext cx="4038600" cy="4525963"/>
          </a:xfrm>
        </p:spPr>
        <p:txBody>
          <a:bodyPr/>
          <a:lstStyle/>
          <a:p>
            <a:r>
              <a:rPr lang="fr-CA" sz="2800" dirty="0"/>
              <a:t>Dictionnaire des synonymes</a:t>
            </a:r>
          </a:p>
          <a:p>
            <a:pPr lvl="1"/>
            <a:r>
              <a:rPr lang="fr-CA" sz="2400" dirty="0"/>
              <a:t>Sélectionner le mot et [</a:t>
            </a:r>
            <a:r>
              <a:rPr lang="fr-CA" sz="2400" dirty="0" err="1"/>
              <a:t>Maj</a:t>
            </a:r>
            <a:r>
              <a:rPr lang="fr-CA" sz="2400" dirty="0"/>
              <a:t>]+[F7]</a:t>
            </a:r>
          </a:p>
          <a:p>
            <a:pPr lvl="1"/>
            <a:r>
              <a:rPr lang="fr-CA" sz="2400" dirty="0"/>
              <a:t>Révision </a:t>
            </a:r>
            <a:r>
              <a:rPr lang="fr-CA" sz="2400" dirty="0">
                <a:sym typeface="Wingdings" pitchFamily="2" charset="2"/>
              </a:rPr>
              <a:t> Dictionnaire des synonymes…</a:t>
            </a:r>
          </a:p>
          <a:p>
            <a:r>
              <a:rPr lang="fr-CA" dirty="0">
                <a:sym typeface="Wingdings" pitchFamily="2" charset="2"/>
              </a:rPr>
              <a:t>Apparaît dans un panneau à droite</a:t>
            </a:r>
            <a:endParaRPr lang="fr-CA" dirty="0"/>
          </a:p>
          <a:p>
            <a:endParaRPr lang="fr-CA" sz="2800" dirty="0"/>
          </a:p>
        </p:txBody>
      </p:sp>
      <p:pic>
        <p:nvPicPr>
          <p:cNvPr id="2663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928" y="1600200"/>
            <a:ext cx="2471056" cy="49820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167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Sélection de langues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5410200" cy="4525963"/>
          </a:xfrm>
        </p:spPr>
        <p:txBody>
          <a:bodyPr>
            <a:normAutofit/>
          </a:bodyPr>
          <a:lstStyle/>
          <a:p>
            <a:r>
              <a:rPr lang="fr-CA" sz="2800" dirty="0"/>
              <a:t>Permet de corriger le texte dans la langue de rédaction.</a:t>
            </a:r>
          </a:p>
          <a:p>
            <a:r>
              <a:rPr lang="fr-CA" sz="2800" dirty="0"/>
              <a:t>Révision </a:t>
            </a:r>
            <a:r>
              <a:rPr lang="fr-CA" sz="2800" dirty="0">
                <a:sym typeface="Wingdings" pitchFamily="2" charset="2"/>
              </a:rPr>
              <a:t> Langues  Définir la langue de vérification…</a:t>
            </a:r>
            <a:endParaRPr lang="fr-CA" sz="2800" dirty="0"/>
          </a:p>
          <a:p>
            <a:pPr lvl="1"/>
            <a:r>
              <a:rPr lang="fr-CA" sz="2400" dirty="0"/>
              <a:t>NB : Pour les textes en anglais, prenez l'Anglais (Canada)</a:t>
            </a:r>
          </a:p>
          <a:p>
            <a:r>
              <a:rPr lang="fr-CA" sz="2600" b="1" dirty="0"/>
              <a:t>Attention</a:t>
            </a:r>
            <a:r>
              <a:rPr lang="fr-CA" sz="2600" dirty="0"/>
              <a:t>! La langue de rédaction change avec la langue du clavier!</a:t>
            </a:r>
          </a:p>
          <a:p>
            <a:endParaRPr lang="fr-CA" dirty="0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76715" y="2362201"/>
            <a:ext cx="2892321" cy="270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12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dirty="0"/>
              <a:t>Rechercher simple d’un mot</a:t>
            </a: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876800" cy="4525963"/>
          </a:xfrm>
        </p:spPr>
        <p:txBody>
          <a:bodyPr>
            <a:normAutofit/>
          </a:bodyPr>
          <a:lstStyle/>
          <a:p>
            <a:r>
              <a:rPr lang="fr-CA" sz="2800" dirty="0"/>
              <a:t>Rechercher:</a:t>
            </a:r>
          </a:p>
          <a:p>
            <a:pPr lvl="1"/>
            <a:r>
              <a:rPr lang="fr-CA" sz="2400" dirty="0"/>
              <a:t>Ctrl + F</a:t>
            </a:r>
          </a:p>
          <a:p>
            <a:r>
              <a:rPr lang="fr-CA" sz="2800" dirty="0"/>
              <a:t>Apparaît dans un panneau à gauche</a:t>
            </a:r>
          </a:p>
          <a:p>
            <a:r>
              <a:rPr lang="fr-CA" sz="2800" dirty="0"/>
              <a:t>On inscrit le terme recherché et la recherche s’effectue dynamiquement</a:t>
            </a:r>
          </a:p>
        </p:txBody>
      </p:sp>
      <p:pic>
        <p:nvPicPr>
          <p:cNvPr id="3" name="Espace réservé du contenu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2310732"/>
            <a:ext cx="3296659" cy="17480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56268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Recherche avancée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800" dirty="0"/>
              <a:t>Panneau de recherche</a:t>
            </a:r>
          </a:p>
          <a:p>
            <a:pPr lvl="1"/>
            <a:r>
              <a:rPr lang="fr-CA" sz="2400" dirty="0"/>
              <a:t>Cliquer sur la flèche au bout de la zone de recherche</a:t>
            </a:r>
          </a:p>
          <a:p>
            <a:pPr lvl="1"/>
            <a:endParaRPr lang="fr-CA" sz="2400" dirty="0"/>
          </a:p>
          <a:p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657600"/>
            <a:ext cx="3924300" cy="27051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 rot="20175896">
            <a:off x="7219000" y="1312120"/>
            <a:ext cx="2972175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À la maison!</a:t>
            </a:r>
          </a:p>
        </p:txBody>
      </p:sp>
    </p:spTree>
    <p:extLst>
      <p:ext uri="{BB962C8B-B14F-4D97-AF65-F5344CB8AC3E}">
        <p14:creationId xmlns:p14="http://schemas.microsoft.com/office/powerpoint/2010/main" val="3931373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Recherche avancée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800" dirty="0"/>
              <a:t>La recherche avancée permet par exemple d’effectuer des recherche sur la forme du texte</a:t>
            </a:r>
          </a:p>
          <a:p>
            <a:pPr lvl="1"/>
            <a:r>
              <a:rPr lang="fr-CA" sz="2400" dirty="0"/>
              <a:t>Exemples : numéro de téléphone, code postal, code permanent, etc.</a:t>
            </a:r>
          </a:p>
          <a:p>
            <a:r>
              <a:rPr lang="fr-CA" dirty="0"/>
              <a:t>Il faut utiliser des caractères génériques</a:t>
            </a:r>
          </a:p>
          <a:p>
            <a:pPr lvl="1"/>
            <a:r>
              <a:rPr lang="fr-CA" sz="2000" dirty="0"/>
              <a:t>Ex: [0-9]{3}-???-?? trouve 420-1H7-SW</a:t>
            </a:r>
          </a:p>
          <a:p>
            <a:pPr lvl="1"/>
            <a:r>
              <a:rPr lang="fr-CA" sz="2000" dirty="0"/>
              <a:t>[0-9]{3}-[0-9]{3}-[0-9]{4} trouve un numéro de téléphone</a:t>
            </a:r>
          </a:p>
          <a:p>
            <a:r>
              <a:rPr lang="fr-CA" sz="2400" dirty="0"/>
              <a:t>La liste des caractères génériques est disponible en cliquant sur le bouton « Spécial »</a:t>
            </a:r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371601"/>
            <a:ext cx="2362200" cy="46958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20175896">
            <a:off x="7704193" y="946835"/>
            <a:ext cx="2972175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À la maison!</a:t>
            </a:r>
          </a:p>
        </p:txBody>
      </p:sp>
    </p:spTree>
    <p:extLst>
      <p:ext uri="{BB962C8B-B14F-4D97-AF65-F5344CB8AC3E}">
        <p14:creationId xmlns:p14="http://schemas.microsoft.com/office/powerpoint/2010/main" val="34391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Plan de leçon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Word – Premier survol</a:t>
            </a:r>
          </a:p>
          <a:p>
            <a:pPr lvl="1"/>
            <a:r>
              <a:rPr lang="fr-CA" dirty="0"/>
              <a:t>Éléments visuels</a:t>
            </a:r>
          </a:p>
          <a:p>
            <a:pPr lvl="1"/>
            <a:r>
              <a:rPr lang="fr-CA" dirty="0"/>
              <a:t>Début</a:t>
            </a:r>
          </a:p>
          <a:p>
            <a:pPr lvl="1"/>
            <a:r>
              <a:rPr lang="fr-CA" dirty="0"/>
              <a:t>Modification et correction d'un document</a:t>
            </a:r>
          </a:p>
          <a:p>
            <a:pPr lvl="1"/>
            <a:r>
              <a:rPr lang="fr-CA" dirty="0"/>
              <a:t>Mise en forme du texte et des paragraphes</a:t>
            </a:r>
          </a:p>
          <a:p>
            <a:pPr lvl="1"/>
            <a:r>
              <a:rPr lang="fr-CA" dirty="0"/>
              <a:t>Mettre en forme les documents</a:t>
            </a:r>
          </a:p>
          <a:p>
            <a:r>
              <a:rPr lang="fr-CA" dirty="0"/>
              <a:t>Mise en forme d’un travail écrit</a:t>
            </a:r>
          </a:p>
          <a:p>
            <a:r>
              <a:rPr lang="fr-CA" dirty="0"/>
              <a:t>Exercice</a:t>
            </a:r>
          </a:p>
        </p:txBody>
      </p:sp>
    </p:spTree>
    <p:extLst>
      <p:ext uri="{BB962C8B-B14F-4D97-AF65-F5344CB8AC3E}">
        <p14:creationId xmlns:p14="http://schemas.microsoft.com/office/powerpoint/2010/main" val="3297704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Remplacer du texte : simple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981200" y="4191001"/>
            <a:ext cx="8229600" cy="2316163"/>
          </a:xfrm>
        </p:spPr>
        <p:txBody>
          <a:bodyPr>
            <a:normAutofit/>
          </a:bodyPr>
          <a:lstStyle/>
          <a:p>
            <a:r>
              <a:rPr lang="fr-CA" dirty="0"/>
              <a:t>La fonction de remplacement de texte fonctionne similairement à celle de recherche</a:t>
            </a:r>
          </a:p>
          <a:p>
            <a:r>
              <a:rPr lang="fr-CA" dirty="0"/>
              <a:t>Raccourci clavier : Ctrl + H</a:t>
            </a:r>
          </a:p>
          <a:p>
            <a:r>
              <a:rPr lang="fr-CA" dirty="0"/>
              <a:t>Inscrire le texte à remplacer et le texte de remplacement</a:t>
            </a:r>
          </a:p>
          <a:p>
            <a:endParaRPr lang="fr-CA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87" y="1308485"/>
            <a:ext cx="4692602" cy="288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038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Remplacer du texte : avancé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est possible de remplacer du texte en lot de manière à économiser du temps</a:t>
            </a:r>
          </a:p>
          <a:p>
            <a:r>
              <a:rPr lang="fr-CA" dirty="0"/>
              <a:t>Il suffit d’utiliser les caractères génériques et les expressions</a:t>
            </a:r>
          </a:p>
          <a:p>
            <a:r>
              <a:rPr lang="fr-CA" dirty="0"/>
              <a:t>Ainsi si vous avez un tableau de numéro de téléphone qui ne sont pas dans le bon format, il sera possible de tout changer ces numéros dans le format désiré</a:t>
            </a:r>
          </a:p>
        </p:txBody>
      </p:sp>
      <p:sp>
        <p:nvSpPr>
          <p:cNvPr id="4" name="Rectangle 3"/>
          <p:cNvSpPr/>
          <p:nvPr/>
        </p:nvSpPr>
        <p:spPr>
          <a:xfrm rot="19791523">
            <a:off x="7352739" y="5198321"/>
            <a:ext cx="2972175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À la maison!</a:t>
            </a:r>
          </a:p>
        </p:txBody>
      </p:sp>
    </p:spTree>
    <p:extLst>
      <p:ext uri="{BB962C8B-B14F-4D97-AF65-F5344CB8AC3E}">
        <p14:creationId xmlns:p14="http://schemas.microsoft.com/office/powerpoint/2010/main" val="3741662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Principaux caractères génériques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981200" y="1905000"/>
          <a:ext cx="8229600" cy="418507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026">
                <a:tc>
                  <a:txBody>
                    <a:bodyPr/>
                    <a:lstStyle/>
                    <a:p>
                      <a:r>
                        <a:rPr lang="fr-CA" sz="1200" dirty="0"/>
                        <a:t>Caractères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Fonctions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Exemples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026">
                <a:tc>
                  <a:txBody>
                    <a:bodyPr/>
                    <a:lstStyle/>
                    <a:p>
                      <a:r>
                        <a:rPr lang="fr-CA" sz="12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Tout caractère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?</a:t>
                      </a:r>
                      <a:r>
                        <a:rPr lang="fr-CA" sz="1200" dirty="0" err="1"/>
                        <a:t>oisson</a:t>
                      </a:r>
                      <a:r>
                        <a:rPr lang="fr-CA" sz="1200" baseline="0" dirty="0"/>
                        <a:t> </a:t>
                      </a:r>
                      <a:r>
                        <a:rPr lang="fr-CA" sz="1200" baseline="0" dirty="0">
                          <a:sym typeface="Wingdings" pitchFamily="2" charset="2"/>
                        </a:rPr>
                        <a:t> poisson, boisson, moisson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026">
                <a:tc>
                  <a:txBody>
                    <a:bodyPr/>
                    <a:lstStyle/>
                    <a:p>
                      <a:r>
                        <a:rPr lang="fr-CA" sz="1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Zéro ou + caractères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P*e</a:t>
                      </a:r>
                      <a:r>
                        <a:rPr lang="fr-CA" sz="1200" baseline="0" dirty="0"/>
                        <a:t> </a:t>
                      </a:r>
                      <a:r>
                        <a:rPr lang="fr-CA" sz="1200" baseline="0" dirty="0">
                          <a:sym typeface="Wingdings" pitchFamily="2" charset="2"/>
                        </a:rPr>
                        <a:t> poire, poupée, parie, partie, …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6676">
                <a:tc>
                  <a:txBody>
                    <a:bodyPr/>
                    <a:lstStyle/>
                    <a:p>
                      <a:r>
                        <a:rPr lang="fr-CA" sz="1200" dirty="0"/>
                        <a:t>[ -</a:t>
                      </a:r>
                      <a:r>
                        <a:rPr lang="fr-CA" sz="1200" baseline="0" dirty="0"/>
                        <a:t> ]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Plage de caractères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[a-z] </a:t>
                      </a:r>
                      <a:r>
                        <a:rPr lang="fr-CA" sz="1200" dirty="0">
                          <a:sym typeface="Wingdings" pitchFamily="2" charset="2"/>
                        </a:rPr>
                        <a:t> Toutes les lettres</a:t>
                      </a:r>
                      <a:r>
                        <a:rPr lang="fr-CA" sz="1200" baseline="0" dirty="0">
                          <a:sym typeface="Wingdings" pitchFamily="2" charset="2"/>
                        </a:rPr>
                        <a:t> minuscules</a:t>
                      </a:r>
                    </a:p>
                    <a:p>
                      <a:r>
                        <a:rPr lang="fr-CA" sz="1200" baseline="0" dirty="0">
                          <a:sym typeface="Wingdings" pitchFamily="2" charset="2"/>
                        </a:rPr>
                        <a:t>[0-9]  Chiffre entre 0 et 9</a:t>
                      </a:r>
                    </a:p>
                    <a:p>
                      <a:r>
                        <a:rPr lang="fr-CA" sz="1200" baseline="0" dirty="0">
                          <a:sym typeface="Wingdings" pitchFamily="2" charset="2"/>
                        </a:rPr>
                        <a:t>[A-</a:t>
                      </a:r>
                      <a:r>
                        <a:rPr lang="fr-CA" sz="1200" baseline="0" dirty="0" err="1">
                          <a:sym typeface="Wingdings" pitchFamily="2" charset="2"/>
                        </a:rPr>
                        <a:t>Za</a:t>
                      </a:r>
                      <a:r>
                        <a:rPr lang="fr-CA" sz="1200" baseline="0" dirty="0">
                          <a:sym typeface="Wingdings" pitchFamily="2" charset="2"/>
                        </a:rPr>
                        <a:t>-z]  Toutes les lettres</a:t>
                      </a:r>
                    </a:p>
                    <a:p>
                      <a:r>
                        <a:rPr lang="fr-CA" sz="1200" baseline="0" dirty="0">
                          <a:sym typeface="Wingdings" pitchFamily="2" charset="2"/>
                        </a:rPr>
                        <a:t>[0-9A-Za-z]  Tout caractère alphanumérique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026">
                <a:tc>
                  <a:txBody>
                    <a:bodyPr/>
                    <a:lstStyle/>
                    <a:p>
                      <a:r>
                        <a:rPr lang="fr-CA" sz="1200" dirty="0"/>
                        <a:t>{,}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Nombre d’occurrence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[0-9]{8} </a:t>
                      </a:r>
                      <a:r>
                        <a:rPr lang="fr-CA" sz="1200" dirty="0">
                          <a:sym typeface="Wingdings" pitchFamily="2" charset="2"/>
                        </a:rPr>
                        <a:t> Suite de 8 chiffres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6676">
                <a:tc>
                  <a:txBody>
                    <a:bodyPr/>
                    <a:lstStyle/>
                    <a:p>
                      <a:r>
                        <a:rPr lang="fr-CA" sz="1200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Expression permettant de faire des regroupements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([0-9]{3})-([0-9]{3})-([0-9]{4})</a:t>
                      </a:r>
                      <a:r>
                        <a:rPr lang="fr-CA" sz="1200" baseline="0" dirty="0"/>
                        <a:t> </a:t>
                      </a:r>
                      <a:r>
                        <a:rPr lang="fr-CA" sz="1200" baseline="0" dirty="0">
                          <a:sym typeface="Wingdings" pitchFamily="2" charset="2"/>
                        </a:rPr>
                        <a:t> Numéro de téléphone avec des regroupement.</a:t>
                      </a:r>
                    </a:p>
                    <a:p>
                      <a:r>
                        <a:rPr lang="fr-CA" sz="1200" baseline="0" dirty="0">
                          <a:sym typeface="Wingdings" pitchFamily="2" charset="2"/>
                        </a:rPr>
                        <a:t>Utile pour faire du remplacement en lot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921">
                <a:tc>
                  <a:txBody>
                    <a:bodyPr/>
                    <a:lstStyle/>
                    <a:p>
                      <a:r>
                        <a:rPr lang="fr-CA" sz="1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Début de mot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&lt;[A-Z]{4} </a:t>
                      </a:r>
                      <a:r>
                        <a:rPr lang="fr-CA" sz="1200" dirty="0">
                          <a:sym typeface="Wingdings" pitchFamily="2" charset="2"/>
                        </a:rPr>
                        <a:t> terme qui débute avec 4</a:t>
                      </a:r>
                      <a:r>
                        <a:rPr lang="fr-CA" sz="1200" baseline="0" dirty="0">
                          <a:sym typeface="Wingdings" pitchFamily="2" charset="2"/>
                        </a:rPr>
                        <a:t> lettres majuscules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026">
                <a:tc>
                  <a:txBody>
                    <a:bodyPr/>
                    <a:lstStyle/>
                    <a:p>
                      <a:r>
                        <a:rPr lang="fr-CA" sz="12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Fin de mot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[0-9]{8}&gt; </a:t>
                      </a:r>
                      <a:r>
                        <a:rPr lang="fr-CA" sz="1200" dirty="0">
                          <a:sym typeface="Wingdings" pitchFamily="2" charset="2"/>
                        </a:rPr>
                        <a:t> terme qui termine</a:t>
                      </a:r>
                      <a:r>
                        <a:rPr lang="fr-CA" sz="1200" baseline="0" dirty="0">
                          <a:sym typeface="Wingdings" pitchFamily="2" charset="2"/>
                        </a:rPr>
                        <a:t> avec 8 chiffres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026">
                <a:tc>
                  <a:txBody>
                    <a:bodyPr/>
                    <a:lstStyle/>
                    <a:p>
                      <a:r>
                        <a:rPr lang="fr-CA" sz="1200" dirty="0"/>
                        <a:t>\</a:t>
                      </a:r>
                      <a:r>
                        <a:rPr lang="fr-CA" sz="1200" dirty="0" err="1"/>
                        <a:t>caractère_générique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Caractère d’échappement pour les caractères</a:t>
                      </a:r>
                      <a:r>
                        <a:rPr lang="fr-CA" sz="1200" baseline="0" dirty="0"/>
                        <a:t> génériques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/>
                        <a:t>\( </a:t>
                      </a:r>
                      <a:r>
                        <a:rPr lang="fr-CA" sz="1200" dirty="0">
                          <a:sym typeface="Wingdings" pitchFamily="2" charset="2"/>
                        </a:rPr>
                        <a:t> Terme ayant</a:t>
                      </a:r>
                      <a:r>
                        <a:rPr lang="fr-CA" sz="1200" baseline="0" dirty="0">
                          <a:sym typeface="Wingdings" pitchFamily="2" charset="2"/>
                        </a:rPr>
                        <a:t> une parenthèse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971800" y="6172200"/>
            <a:ext cx="5631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Beaucoup plus de possibilités, voir la documentation</a:t>
            </a:r>
          </a:p>
        </p:txBody>
      </p:sp>
      <p:sp>
        <p:nvSpPr>
          <p:cNvPr id="5" name="Rectangle 4"/>
          <p:cNvSpPr/>
          <p:nvPr/>
        </p:nvSpPr>
        <p:spPr>
          <a:xfrm rot="19791523">
            <a:off x="7479247" y="854921"/>
            <a:ext cx="2972175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À la maison!</a:t>
            </a:r>
          </a:p>
        </p:txBody>
      </p:sp>
    </p:spTree>
    <p:extLst>
      <p:ext uri="{BB962C8B-B14F-4D97-AF65-F5344CB8AC3E}">
        <p14:creationId xmlns:p14="http://schemas.microsoft.com/office/powerpoint/2010/main" val="1827700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Principaux caractères génériques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Pour le texte de remplacement, il y a d’autres caractères qui sont importants</a:t>
            </a:r>
          </a:p>
          <a:p>
            <a:r>
              <a:rPr lang="fr-CA" dirty="0"/>
              <a:t>Le plus important est le « \</a:t>
            </a:r>
            <a:r>
              <a:rPr lang="fr-CA" i="1" dirty="0"/>
              <a:t>n</a:t>
            </a:r>
            <a:r>
              <a:rPr lang="fr-CA" dirty="0"/>
              <a:t> » où </a:t>
            </a:r>
            <a:r>
              <a:rPr lang="fr-CA" i="1" dirty="0"/>
              <a:t>n</a:t>
            </a:r>
            <a:r>
              <a:rPr lang="fr-CA" dirty="0"/>
              <a:t> représente l’expression de la zone de recherche</a:t>
            </a:r>
          </a:p>
          <a:p>
            <a:r>
              <a:rPr lang="fr-CA" dirty="0"/>
              <a:t>Exemple</a:t>
            </a:r>
          </a:p>
          <a:p>
            <a:pPr lvl="1"/>
            <a:r>
              <a:rPr lang="fr-CA" dirty="0"/>
              <a:t>Convertir G9P 1K1 en G9P1K1</a:t>
            </a:r>
          </a:p>
          <a:p>
            <a:pPr lvl="1"/>
            <a:r>
              <a:rPr lang="fr-CA" dirty="0"/>
              <a:t>Recherche : ([A-Z][0-9][A-Z]) ([0-9][A-Z][0-9])</a:t>
            </a:r>
          </a:p>
          <a:p>
            <a:pPr lvl="1"/>
            <a:r>
              <a:rPr lang="fr-CA" dirty="0"/>
              <a:t>Remplace par : \1\2</a:t>
            </a:r>
          </a:p>
        </p:txBody>
      </p:sp>
      <p:sp>
        <p:nvSpPr>
          <p:cNvPr id="4" name="Rectangle 3"/>
          <p:cNvSpPr/>
          <p:nvPr/>
        </p:nvSpPr>
        <p:spPr>
          <a:xfrm rot="19791523">
            <a:off x="7200340" y="931122"/>
            <a:ext cx="2972175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À la maison!</a:t>
            </a:r>
          </a:p>
        </p:txBody>
      </p:sp>
    </p:spTree>
    <p:extLst>
      <p:ext uri="{BB962C8B-B14F-4D97-AF65-F5344CB8AC3E}">
        <p14:creationId xmlns:p14="http://schemas.microsoft.com/office/powerpoint/2010/main" val="2944588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polices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Pour une bonne présentation, se limiter à n'utiliser que deux ou trois différentes polices.</a:t>
            </a:r>
          </a:p>
          <a:p>
            <a:r>
              <a:rPr lang="fr-CA" dirty="0"/>
              <a:t>Deux principaux types de polices:</a:t>
            </a:r>
          </a:p>
          <a:p>
            <a:pPr lvl="1"/>
            <a:r>
              <a:rPr lang="fr-CA" dirty="0"/>
              <a:t>Avec </a:t>
            </a:r>
            <a:r>
              <a:rPr lang="fr-CA" dirty="0" err="1"/>
              <a:t>sérif</a:t>
            </a:r>
            <a:r>
              <a:rPr lang="fr-CA" dirty="0"/>
              <a:t>: Caractères avec des traits (ou boules) aux bouts. Ex: </a:t>
            </a:r>
            <a:r>
              <a:rPr lang="fr-CA" dirty="0">
                <a:latin typeface="Times New Roman" pitchFamily="18" charset="0"/>
              </a:rPr>
              <a:t>Times new Roman</a:t>
            </a:r>
            <a:endParaRPr lang="fr-CA" dirty="0"/>
          </a:p>
          <a:p>
            <a:pPr lvl="2"/>
            <a:r>
              <a:rPr lang="fr-CA" dirty="0"/>
              <a:t>Utilisé pour la lecture sur support physique</a:t>
            </a:r>
          </a:p>
          <a:p>
            <a:pPr lvl="1"/>
            <a:r>
              <a:rPr lang="fr-CA" dirty="0"/>
              <a:t>Sans </a:t>
            </a:r>
            <a:r>
              <a:rPr lang="fr-CA" dirty="0" err="1"/>
              <a:t>sérif</a:t>
            </a:r>
            <a:r>
              <a:rPr lang="fr-CA" dirty="0"/>
              <a:t>: Caractères sans les traits aux bouts. Ex: Arial</a:t>
            </a: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899" y="437024"/>
            <a:ext cx="2891648" cy="5884920"/>
          </a:xfrm>
        </p:spPr>
      </p:pic>
    </p:spTree>
    <p:extLst>
      <p:ext uri="{BB962C8B-B14F-4D97-AF65-F5344CB8AC3E}">
        <p14:creationId xmlns:p14="http://schemas.microsoft.com/office/powerpoint/2010/main" val="3383180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polices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191000" cy="4525963"/>
          </a:xfrm>
        </p:spPr>
        <p:txBody>
          <a:bodyPr/>
          <a:lstStyle/>
          <a:p>
            <a:r>
              <a:rPr lang="fr-CA" sz="2800" dirty="0"/>
              <a:t>Souligné : Ctrl + U</a:t>
            </a:r>
          </a:p>
          <a:p>
            <a:r>
              <a:rPr lang="fr-CA" sz="2800" dirty="0"/>
              <a:t>Gras : Ctrl + G</a:t>
            </a:r>
          </a:p>
          <a:p>
            <a:r>
              <a:rPr lang="fr-CA" sz="2800" dirty="0"/>
              <a:t>Italique : Ctrl + I</a:t>
            </a:r>
          </a:p>
          <a:p>
            <a:r>
              <a:rPr lang="fr-CA" sz="2800" dirty="0"/>
              <a:t>Pour la boîte de dialogue de « Police »</a:t>
            </a:r>
          </a:p>
          <a:p>
            <a:pPr lvl="1"/>
            <a:r>
              <a:rPr lang="fr-CA" sz="2400" dirty="0"/>
              <a:t>Accueil </a:t>
            </a:r>
            <a:r>
              <a:rPr lang="fr-CA" sz="2400" dirty="0">
                <a:sym typeface="Wingdings" pitchFamily="2" charset="2"/>
              </a:rPr>
              <a:t> Police  Bouton boîte de dialogue</a:t>
            </a:r>
            <a:endParaRPr lang="fr-CA" sz="2400" dirty="0"/>
          </a:p>
        </p:txBody>
      </p:sp>
      <p:pic>
        <p:nvPicPr>
          <p:cNvPr id="3789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840" y="1600201"/>
            <a:ext cx="3666921" cy="40116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1932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14EFF325-FC4D-4FE7-A817-EA50DA859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Pratique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606A4DF-E382-48C0-B882-97357966E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Prendre votre volume à la page Word A-7</a:t>
            </a:r>
          </a:p>
          <a:p>
            <a:r>
              <a:rPr lang="fr-CA" dirty="0"/>
              <a:t>Nous allons faire les étapes jusqu’à la page A-13 et j’agrémenterai avec des informations supplémentaires</a:t>
            </a:r>
          </a:p>
        </p:txBody>
      </p:sp>
    </p:spTree>
    <p:extLst>
      <p:ext uri="{BB962C8B-B14F-4D97-AF65-F5344CB8AC3E}">
        <p14:creationId xmlns:p14="http://schemas.microsoft.com/office/powerpoint/2010/main" val="4533019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styles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CA" sz="2800" dirty="0"/>
              <a:t>Les styles permettent de faire de la mise en forme complexe</a:t>
            </a:r>
          </a:p>
          <a:p>
            <a:pPr>
              <a:lnSpc>
                <a:spcPct val="90000"/>
              </a:lnSpc>
            </a:pPr>
            <a:r>
              <a:rPr lang="fr-CA" sz="2800" dirty="0"/>
              <a:t>Un style est un ensemble nommé de mise en forme. </a:t>
            </a:r>
          </a:p>
          <a:p>
            <a:pPr lvl="1">
              <a:lnSpc>
                <a:spcPct val="90000"/>
              </a:lnSpc>
            </a:pPr>
            <a:r>
              <a:rPr lang="fr-CA" sz="2600" dirty="0"/>
              <a:t>Par exemple: La police, la taille et l'alignement peuvent être enregistrés ensembles.</a:t>
            </a:r>
          </a:p>
          <a:p>
            <a:pPr>
              <a:lnSpc>
                <a:spcPct val="90000"/>
              </a:lnSpc>
            </a:pPr>
            <a:r>
              <a:rPr lang="fr-CA" sz="2800" dirty="0"/>
              <a:t>L’utilisation de style permet entre autres de générer une table des matières automatiquement</a:t>
            </a:r>
          </a:p>
        </p:txBody>
      </p:sp>
    </p:spTree>
    <p:extLst>
      <p:ext uri="{BB962C8B-B14F-4D97-AF65-F5344CB8AC3E}">
        <p14:creationId xmlns:p14="http://schemas.microsoft.com/office/powerpoint/2010/main" val="23263143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styles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CA" sz="2800" b="1" dirty="0"/>
              <a:t>Attention</a:t>
            </a:r>
            <a:r>
              <a:rPr lang="fr-CA" sz="2800" dirty="0"/>
              <a:t>! Dorénavant lorsque vous créerez un document Word vous devrez utiliser les styles</a:t>
            </a:r>
          </a:p>
          <a:p>
            <a:pPr>
              <a:lnSpc>
                <a:spcPct val="90000"/>
              </a:lnSpc>
            </a:pPr>
            <a:r>
              <a:rPr lang="fr-CA" sz="2800" dirty="0"/>
              <a:t>Les styles se retrouvent dans le groupe du même nom sous l’onglet </a:t>
            </a:r>
            <a:r>
              <a:rPr lang="fr-CA" sz="2800" b="1" dirty="0"/>
              <a:t>Accueil</a:t>
            </a:r>
          </a:p>
          <a:p>
            <a:pPr>
              <a:lnSpc>
                <a:spcPct val="90000"/>
              </a:lnSpc>
            </a:pPr>
            <a:endParaRPr lang="fr-CA" sz="28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768" y="4532795"/>
            <a:ext cx="6439799" cy="8478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85497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styles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2748697"/>
            <a:ext cx="8596312" cy="2705219"/>
          </a:xfrm>
        </p:spPr>
      </p:pic>
    </p:spTree>
    <p:extLst>
      <p:ext uri="{BB962C8B-B14F-4D97-AF65-F5344CB8AC3E}">
        <p14:creationId xmlns:p14="http://schemas.microsoft.com/office/powerpoint/2010/main" val="3872983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éléments visuels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Exécutez Word et démarrez un document vierge</a:t>
            </a:r>
          </a:p>
          <a:p>
            <a:r>
              <a:rPr lang="fr-CA" dirty="0"/>
              <a:t>Comme le restant de la suite Office 2016, il y a le « Ruban »</a:t>
            </a:r>
          </a:p>
          <a:p>
            <a:r>
              <a:rPr lang="fr-CA" dirty="0"/>
              <a:t>Chaque onglet dans le Ruban possède plusieurs groupes</a:t>
            </a:r>
          </a:p>
          <a:p>
            <a:endParaRPr lang="fr-CA" dirty="0"/>
          </a:p>
          <a:p>
            <a:endParaRPr lang="fr-CA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884" y="3904296"/>
            <a:ext cx="7696200" cy="6550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84817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Interligne et espacement des paragraphes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4294967295"/>
          </p:nvPr>
        </p:nvSpPr>
        <p:spPr>
          <a:xfrm>
            <a:off x="2566416" y="2313432"/>
            <a:ext cx="3419856" cy="3493008"/>
          </a:xfrm>
          <a:prstGeom prst="rect">
            <a:avLst/>
          </a:prstGeom>
        </p:spPr>
        <p:txBody>
          <a:bodyPr/>
          <a:lstStyle/>
          <a:p>
            <a:r>
              <a:rPr lang="fr-CA" dirty="0"/>
              <a:t>Permet de rendre le document plus lisible en aérant le texte par exemple.</a:t>
            </a:r>
          </a:p>
          <a:p>
            <a:endParaRPr lang="fr-CA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68162"/>
            <a:ext cx="3886200" cy="456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9490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taquets de tabulations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Un taquet de tabulation est un repère sur la règle horizontale qui indique l'emplacement où aligner le texte.</a:t>
            </a:r>
          </a:p>
          <a:p>
            <a:r>
              <a:rPr lang="fr-CA" dirty="0"/>
              <a:t>Par défaut, ils sont alignés à tous les 1,25 cm.</a:t>
            </a:r>
          </a:p>
          <a:p>
            <a:r>
              <a:rPr lang="fr-CA" dirty="0"/>
              <a:t>On peut accéder aux taquets à partir de l’onglet « Accueil » dans la boîte de dialogue « Paragraphe » sur le bouton "Tabulations..."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06212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taquets de tabulations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Pour ajouter un taquet, il suffit de cliquer sur la règle et de glisser le taquet à l'emplacement désiré.</a:t>
            </a:r>
          </a:p>
          <a:p>
            <a:pPr lvl="1"/>
            <a:r>
              <a:rPr lang="fr-CA" dirty="0"/>
              <a:t>Si la règle n’est pas affichée, il faut cocher l’option qui se retrouve dans </a:t>
            </a:r>
            <a:r>
              <a:rPr lang="fr-CA"/>
              <a:t>l’onglet </a:t>
            </a:r>
            <a:r>
              <a:rPr lang="fr-CA" b="1"/>
              <a:t>Affichage</a:t>
            </a:r>
            <a:endParaRPr lang="fr-CA" dirty="0"/>
          </a:p>
          <a:p>
            <a:endParaRPr lang="fr-CA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4800601"/>
            <a:ext cx="669282" cy="147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0588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taquets de tabulations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sz="2800" dirty="0"/>
              <a:t>Pour enlever un taquet, il suffit de le glisser à l’extérieur de la règle.</a:t>
            </a:r>
          </a:p>
          <a:p>
            <a:endParaRPr lang="fr-CA" sz="2800" dirty="0"/>
          </a:p>
        </p:txBody>
      </p:sp>
      <p:pic>
        <p:nvPicPr>
          <p:cNvPr id="48134" name="Picture 6" descr="MWSnap02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14605" y="2652713"/>
            <a:ext cx="377825" cy="412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8138" name="Picture 10" descr="MWSnap03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3201" y="4648200"/>
            <a:ext cx="409575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8132" name="Picture 4" descr="MWSnap0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5410201"/>
            <a:ext cx="442913" cy="44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6" name="Picture 8" descr="MWSnap0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616541"/>
            <a:ext cx="2984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7375525" y="5485184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CA" dirty="0"/>
              <a:t>Gauche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7375526" y="3581400"/>
            <a:ext cx="8226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CA" dirty="0"/>
              <a:t>Droite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7375526" y="2590800"/>
            <a:ext cx="8835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CA" dirty="0"/>
              <a:t>Centré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7375525" y="4648201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CA" dirty="0"/>
              <a:t>Décimal</a:t>
            </a:r>
          </a:p>
        </p:txBody>
      </p:sp>
    </p:spTree>
    <p:extLst>
      <p:ext uri="{BB962C8B-B14F-4D97-AF65-F5344CB8AC3E}">
        <p14:creationId xmlns:p14="http://schemas.microsoft.com/office/powerpoint/2010/main" val="439670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Mettre un texte en retrait</a:t>
            </a:r>
          </a:p>
        </p:txBody>
      </p:sp>
      <p:sp>
        <p:nvSpPr>
          <p:cNvPr id="5325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mise en retrait d'un texte par rapport à la marge permet de mettre l'emphase sur le texte.  Par exemple, une citation.</a:t>
            </a:r>
          </a:p>
          <a:p>
            <a:r>
              <a:rPr lang="fr-CA" dirty="0"/>
              <a:t>La flèche qui pointe vers le bas est pour la première ligne.</a:t>
            </a:r>
          </a:p>
          <a:p>
            <a:r>
              <a:rPr lang="fr-CA" dirty="0"/>
              <a:t>La flèche qui pointe vers le haut est pour le reste du paragraphe.</a:t>
            </a:r>
          </a:p>
        </p:txBody>
      </p:sp>
      <p:pic>
        <p:nvPicPr>
          <p:cNvPr id="53256" name="Picture 8" descr="MWSnap0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1" y="4876800"/>
            <a:ext cx="50482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9357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Des puces et des numéros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L'utilisation des listes permet d'organiser les idées d'un documents</a:t>
            </a:r>
          </a:p>
          <a:p>
            <a:r>
              <a:rPr lang="fr-CA" dirty="0"/>
              <a:t>Une liste à numéro permet d'illustrer l'ordre d'une suite ou la priorité des éléments.</a:t>
            </a:r>
          </a:p>
          <a:p>
            <a:r>
              <a:rPr lang="fr-CA" dirty="0"/>
              <a:t>Pour faire une sous-listes, il suffit d'appuyer sur la touche [Tab] au premier caractère pour augmenter le retrait de la liste.</a:t>
            </a:r>
          </a:p>
          <a:p>
            <a:pPr lvl="1"/>
            <a:r>
              <a:rPr lang="fr-CA" dirty="0"/>
              <a:t>Pour réduire le retrait d’un élément d’une liste, on ira sur le premier caractère et on appuiera sur [</a:t>
            </a:r>
            <a:r>
              <a:rPr lang="fr-CA" dirty="0" err="1"/>
              <a:t>Maj</a:t>
            </a:r>
            <a:r>
              <a:rPr lang="fr-CA" dirty="0"/>
              <a:t>]+[Tab]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fr-CA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869" y="2289898"/>
            <a:ext cx="4706007" cy="33056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60271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/>
              <a:t>Bordures et trames de fonds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</a:pPr>
            <a:r>
              <a:rPr lang="fr-CA" dirty="0"/>
              <a:t>Permettent d'ajouter un intérêt visuel au document</a:t>
            </a:r>
          </a:p>
          <a:p>
            <a:pPr marL="609600" indent="-609600">
              <a:lnSpc>
                <a:spcPct val="90000"/>
              </a:lnSpc>
            </a:pPr>
            <a:r>
              <a:rPr lang="fr-CA" dirty="0"/>
              <a:t>Pour faire :</a:t>
            </a: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fr-CA" dirty="0"/>
              <a:t>Sélectionner le texte</a:t>
            </a: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fr-CA" dirty="0"/>
              <a:t>Accueil </a:t>
            </a:r>
            <a:r>
              <a:rPr lang="fr-CA" dirty="0">
                <a:sym typeface="Wingdings" pitchFamily="2" charset="2"/>
              </a:rPr>
              <a:t> Paragraphes</a:t>
            </a:r>
            <a:r>
              <a:rPr lang="fr-CA" dirty="0"/>
              <a:t> </a:t>
            </a:r>
            <a:r>
              <a:rPr lang="fr-CA" dirty="0">
                <a:sym typeface="Wingdings" pitchFamily="2" charset="2"/>
              </a:rPr>
              <a:t> Bouton Bordure et trame…</a:t>
            </a:r>
            <a:endParaRPr lang="fr-CA" dirty="0"/>
          </a:p>
          <a:p>
            <a:pPr marL="609600" indent="-609600">
              <a:lnSpc>
                <a:spcPct val="90000"/>
              </a:lnSpc>
            </a:pPr>
            <a:r>
              <a:rPr lang="fr-CA" dirty="0"/>
              <a:t>Surligner le texte permet de mettre l'emphase sur des parties du documents.</a:t>
            </a:r>
          </a:p>
          <a:p>
            <a:pPr marL="1009650" lvl="1" indent="-609600">
              <a:lnSpc>
                <a:spcPct val="90000"/>
              </a:lnSpc>
            </a:pPr>
            <a:r>
              <a:rPr lang="fr-CA" dirty="0"/>
              <a:t>Cependant, le surlignage ne s'imprime pas.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126" y="4580941"/>
            <a:ext cx="928396" cy="563669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7398329" y="2463800"/>
            <a:ext cx="2219635" cy="866896"/>
            <a:chOff x="5681816" y="2667000"/>
            <a:chExt cx="2219635" cy="866896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1816" y="2667000"/>
              <a:ext cx="2219635" cy="866896"/>
            </a:xfrm>
            <a:prstGeom prst="rect">
              <a:avLst/>
            </a:prstGeom>
          </p:spPr>
        </p:pic>
        <p:sp>
          <p:nvSpPr>
            <p:cNvPr id="5" name="Ellipse 4"/>
            <p:cNvSpPr/>
            <p:nvPr/>
          </p:nvSpPr>
          <p:spPr>
            <a:xfrm>
              <a:off x="7543800" y="2948048"/>
              <a:ext cx="228600" cy="252352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35049180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Mise en forme d’un travail écrit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482204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Règles génériques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b="1" dirty="0"/>
              <a:t>Note</a:t>
            </a:r>
            <a:r>
              <a:rPr lang="fr-CA" dirty="0"/>
              <a:t> : Ces règles changent au fil du temps, des modes et des technologies</a:t>
            </a:r>
          </a:p>
          <a:p>
            <a:r>
              <a:rPr lang="fr-CA" dirty="0"/>
              <a:t>Amérique du Nord : Papier 8½ sur 11 – Format lettre</a:t>
            </a:r>
          </a:p>
          <a:p>
            <a:r>
              <a:rPr lang="fr-CA" dirty="0"/>
              <a:t>Marges et l’interligne</a:t>
            </a:r>
          </a:p>
          <a:p>
            <a:pPr lvl="1"/>
            <a:r>
              <a:rPr lang="fr-CA" dirty="0"/>
              <a:t>Marges de 3 cm pour tous les côtés sauf pour la première page où on utilisera une marge supérieure de 5 cm pour les annotations</a:t>
            </a:r>
          </a:p>
          <a:p>
            <a:pPr lvl="1"/>
            <a:r>
              <a:rPr lang="fr-CA" dirty="0"/>
              <a:t>Interligne de 1½, jamais en interligne simple</a:t>
            </a:r>
          </a:p>
          <a:p>
            <a:pPr lvl="2"/>
            <a:r>
              <a:rPr lang="fr-CA" dirty="0"/>
              <a:t>Cela permet l’annotation</a:t>
            </a:r>
          </a:p>
          <a:p>
            <a:r>
              <a:rPr lang="fr-CA" dirty="0"/>
              <a:t>Police et taille des caractères</a:t>
            </a:r>
          </a:p>
          <a:p>
            <a:pPr lvl="1"/>
            <a:r>
              <a:rPr lang="fr-CA" dirty="0"/>
              <a:t>Times New Roman ou Calibri (depuis 2007)</a:t>
            </a:r>
          </a:p>
          <a:p>
            <a:pPr lvl="1"/>
            <a:r>
              <a:rPr lang="fr-CA" dirty="0"/>
              <a:t>Taille 12 est souvent la norme</a:t>
            </a:r>
          </a:p>
          <a:p>
            <a:pPr lvl="1"/>
            <a:r>
              <a:rPr lang="fr-CA" b="1" dirty="0"/>
              <a:t>Jamais! Jamais! Jamais utiliser </a:t>
            </a:r>
            <a:r>
              <a:rPr lang="fr-CA" b="1" dirty="0" err="1"/>
              <a:t>Comic</a:t>
            </a:r>
            <a:r>
              <a:rPr lang="fr-CA" b="1" dirty="0"/>
              <a:t> sans MS!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185172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Règles génériques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Parties d’un travail écrit</a:t>
            </a:r>
          </a:p>
          <a:p>
            <a:pPr lvl="1"/>
            <a:r>
              <a:rPr lang="fr-CA" dirty="0"/>
              <a:t>Page titre</a:t>
            </a:r>
          </a:p>
          <a:p>
            <a:pPr lvl="1"/>
            <a:r>
              <a:rPr lang="fr-CA" dirty="0"/>
              <a:t>Table des matières</a:t>
            </a:r>
          </a:p>
          <a:p>
            <a:pPr lvl="1"/>
            <a:r>
              <a:rPr lang="fr-CA" dirty="0"/>
              <a:t>Liste des tableaux et des figures (si nécessaire)</a:t>
            </a:r>
          </a:p>
          <a:p>
            <a:pPr lvl="1"/>
            <a:r>
              <a:rPr lang="fr-CA" dirty="0"/>
              <a:t>Corps du travail</a:t>
            </a:r>
          </a:p>
          <a:p>
            <a:pPr lvl="2"/>
            <a:r>
              <a:rPr lang="fr-CA" dirty="0"/>
              <a:t>En plusieurs parties comprenant au moins une introduction, une partie principale et une conclusion</a:t>
            </a:r>
          </a:p>
          <a:p>
            <a:pPr lvl="1"/>
            <a:r>
              <a:rPr lang="fr-CA" dirty="0"/>
              <a:t>Les annexes (si nécessaire)</a:t>
            </a:r>
          </a:p>
          <a:p>
            <a:pPr lvl="1"/>
            <a:r>
              <a:rPr lang="fr-CA" dirty="0"/>
              <a:t>La médiagraphie</a:t>
            </a:r>
          </a:p>
        </p:txBody>
      </p:sp>
    </p:spTree>
    <p:extLst>
      <p:ext uri="{BB962C8B-B14F-4D97-AF65-F5344CB8AC3E}">
        <p14:creationId xmlns:p14="http://schemas.microsoft.com/office/powerpoint/2010/main" val="114746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éléments visuels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dirty="0"/>
              <a:t>Certains groupes ont plus d’options à offrir que ce qui est visible</a:t>
            </a:r>
          </a:p>
          <a:p>
            <a:pPr>
              <a:lnSpc>
                <a:spcPct val="90000"/>
              </a:lnSpc>
            </a:pPr>
            <a:r>
              <a:rPr lang="fr-CA" dirty="0"/>
              <a:t>L’icône de la boîte de dialogue est un bon indicateur</a:t>
            </a:r>
          </a:p>
          <a:p>
            <a:pPr lvl="1">
              <a:lnSpc>
                <a:spcPct val="90000"/>
              </a:lnSpc>
            </a:pPr>
            <a:r>
              <a:rPr lang="fr-CA" dirty="0"/>
              <a:t>Celui-ci se retrouve dans le coin inférieur droit de chaque groupe ayant l’option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3635478" y="3808452"/>
            <a:ext cx="4100593" cy="1858935"/>
            <a:chOff x="2209800" y="4595032"/>
            <a:chExt cx="4100593" cy="1858935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9800" y="4595032"/>
              <a:ext cx="4100593" cy="1858935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3" name="Ellipse 2"/>
            <p:cNvSpPr/>
            <p:nvPr/>
          </p:nvSpPr>
          <p:spPr>
            <a:xfrm>
              <a:off x="5715000" y="5715000"/>
              <a:ext cx="457200" cy="4572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40807445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Page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Dans une page titre pour un travail écrit, nous retrouvons les éléments suivant :</a:t>
            </a:r>
          </a:p>
          <a:p>
            <a:pPr lvl="1"/>
            <a:r>
              <a:rPr lang="fr-CA" dirty="0"/>
              <a:t>Nom des rédacteurs : Majuscules</a:t>
            </a:r>
          </a:p>
          <a:p>
            <a:pPr lvl="1"/>
            <a:r>
              <a:rPr lang="fr-CA" dirty="0"/>
              <a:t>Titre du cours : Environnement informatique</a:t>
            </a:r>
          </a:p>
          <a:p>
            <a:pPr lvl="1"/>
            <a:r>
              <a:rPr lang="fr-CA" dirty="0"/>
              <a:t>Numéro du cours et groupe : Si nécessaire</a:t>
            </a:r>
          </a:p>
          <a:p>
            <a:pPr lvl="1"/>
            <a:r>
              <a:rPr lang="fr-CA" dirty="0"/>
              <a:t>Titre du travail : Majuscule</a:t>
            </a:r>
          </a:p>
          <a:p>
            <a:pPr lvl="1"/>
            <a:r>
              <a:rPr lang="fr-CA" dirty="0"/>
              <a:t>Sous-titre : Si nécessaire</a:t>
            </a:r>
          </a:p>
          <a:p>
            <a:pPr lvl="1"/>
            <a:r>
              <a:rPr lang="fr-CA" dirty="0"/>
              <a:t>Destinataire du travail : Nom de l’enseignant avec titre. Ex : M. Nicolas Bourré</a:t>
            </a:r>
          </a:p>
          <a:p>
            <a:pPr lvl="1"/>
            <a:r>
              <a:rPr lang="fr-CA" dirty="0"/>
              <a:t>Endroit : Cégep de Shawinigan</a:t>
            </a:r>
          </a:p>
          <a:p>
            <a:pPr lvl="1"/>
            <a:r>
              <a:rPr lang="fr-CA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8905107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Page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page titre doit être centré horizontalement et verticalement</a:t>
            </a:r>
          </a:p>
        </p:txBody>
      </p:sp>
    </p:spTree>
    <p:extLst>
      <p:ext uri="{BB962C8B-B14F-4D97-AF65-F5344CB8AC3E}">
        <p14:creationId xmlns:p14="http://schemas.microsoft.com/office/powerpoint/2010/main" val="8679809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Créez un modèle de page titre que vous pourrez utiliser dans le cadre de vos travaux</a:t>
            </a:r>
          </a:p>
          <a:p>
            <a:pPr lvl="1"/>
            <a:r>
              <a:rPr lang="fr-CA" b="1" dirty="0"/>
              <a:t>Important!</a:t>
            </a:r>
            <a:r>
              <a:rPr lang="fr-CA" dirty="0"/>
              <a:t> Sauvegardez ce fichier pour le réutiliser plus tard.</a:t>
            </a:r>
          </a:p>
          <a:p>
            <a:r>
              <a:rPr lang="fr-CA" dirty="0"/>
              <a:t>Créez ou modifiez votre CV en utilisant vos nouvelles connaissances</a:t>
            </a:r>
          </a:p>
          <a:p>
            <a:pPr lvl="1"/>
            <a:r>
              <a:rPr lang="fr-CA" dirty="0"/>
              <a:t>Si le CV est déjà fait, demandez une révision visuelle de la part d’un collègue et de l’enseignant</a:t>
            </a:r>
          </a:p>
          <a:p>
            <a:pPr lvl="1"/>
            <a:r>
              <a:rPr lang="fr-CA" dirty="0"/>
              <a:t>S’il y a des éléments devant être améliorés tel les taquets vous devrez corriger la situation</a:t>
            </a:r>
          </a:p>
          <a:p>
            <a:r>
              <a:rPr lang="fr-CA" dirty="0"/>
              <a:t>Réalisez les modules B et C</a:t>
            </a:r>
          </a:p>
        </p:txBody>
      </p:sp>
    </p:spTree>
    <p:extLst>
      <p:ext uri="{BB962C8B-B14F-4D97-AF65-F5344CB8AC3E}">
        <p14:creationId xmlns:p14="http://schemas.microsoft.com/office/powerpoint/2010/main" val="2321736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éléments visuels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fr-CA" dirty="0"/>
              <a:t>Dans la barre de titre, on retrouve à la base 4 boutons</a:t>
            </a:r>
          </a:p>
          <a:p>
            <a:pPr marL="1009650" lvl="1" indent="-609600"/>
            <a:r>
              <a:rPr lang="fr-CA" dirty="0"/>
              <a:t>Sauvegarde rapide</a:t>
            </a:r>
          </a:p>
          <a:p>
            <a:pPr marL="1009650" lvl="1" indent="-609600"/>
            <a:r>
              <a:rPr lang="fr-CA" dirty="0"/>
              <a:t>Annuler la dernière action</a:t>
            </a:r>
          </a:p>
          <a:p>
            <a:pPr marL="1009650" lvl="1" indent="-609600"/>
            <a:r>
              <a:rPr lang="fr-CA" dirty="0"/>
              <a:t>Répéter la dernière action</a:t>
            </a:r>
          </a:p>
          <a:p>
            <a:pPr marL="1009650" lvl="1" indent="-609600"/>
            <a:r>
              <a:rPr lang="fr-CA" dirty="0"/>
              <a:t>Mode souris ou tactile</a:t>
            </a:r>
          </a:p>
          <a:p>
            <a:pPr marL="609600" indent="-609600"/>
            <a:r>
              <a:rPr lang="fr-CA" dirty="0"/>
              <a:t>Il est possible de personnaliser cette barre</a:t>
            </a:r>
          </a:p>
          <a:p>
            <a:pPr marL="1009650" lvl="1" indent="-609600"/>
            <a:r>
              <a:rPr lang="fr-CA" dirty="0"/>
              <a:t>Cliquer sur la flèche pointant vers le bas</a:t>
            </a:r>
          </a:p>
          <a:p>
            <a:pPr marL="1009650" lvl="1" indent="-609600"/>
            <a:r>
              <a:rPr lang="fr-CA" dirty="0"/>
              <a:t>Sélectionner les boutons à rajouter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094" y="2967533"/>
            <a:ext cx="4353225" cy="7180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Ellipse 2"/>
          <p:cNvSpPr/>
          <p:nvPr/>
        </p:nvSpPr>
        <p:spPr>
          <a:xfrm>
            <a:off x="9672452" y="2871794"/>
            <a:ext cx="858417" cy="90953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8969779" y="1791257"/>
            <a:ext cx="2263761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CA" dirty="0"/>
              <a:t>Bouton personnalisé</a:t>
            </a:r>
            <a:endParaRPr lang="fr-FR" dirty="0"/>
          </a:p>
        </p:txBody>
      </p:sp>
      <p:cxnSp>
        <p:nvCxnSpPr>
          <p:cNvPr id="6" name="Connecteur droit avec flèche 5"/>
          <p:cNvCxnSpPr>
            <a:stCxn id="4" idx="2"/>
            <a:endCxn id="3" idx="0"/>
          </p:cNvCxnSpPr>
          <p:nvPr/>
        </p:nvCxnSpPr>
        <p:spPr>
          <a:xfrm>
            <a:off x="10101660" y="2160589"/>
            <a:ext cx="1" cy="7112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391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Modes d'affichage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7772400" cy="4525963"/>
          </a:xfrm>
        </p:spPr>
        <p:txBody>
          <a:bodyPr>
            <a:normAutofit/>
          </a:bodyPr>
          <a:lstStyle/>
          <a:p>
            <a:r>
              <a:rPr lang="fr-CA" dirty="0"/>
              <a:t>Dans la barre d’état à droite, on retrouve les différents modes d’affichage</a:t>
            </a:r>
          </a:p>
          <a:p>
            <a:pPr>
              <a:lnSpc>
                <a:spcPct val="90000"/>
              </a:lnSpc>
            </a:pPr>
            <a:r>
              <a:rPr lang="fr-CA" dirty="0"/>
              <a:t>Lecture</a:t>
            </a:r>
          </a:p>
          <a:p>
            <a:pPr lvl="1">
              <a:lnSpc>
                <a:spcPct val="90000"/>
              </a:lnSpc>
            </a:pPr>
            <a:r>
              <a:rPr lang="fr-CA" dirty="0"/>
              <a:t>Mode optimisé pour la lecture d’un document</a:t>
            </a:r>
          </a:p>
          <a:p>
            <a:pPr>
              <a:lnSpc>
                <a:spcPct val="90000"/>
              </a:lnSpc>
            </a:pPr>
            <a:r>
              <a:rPr lang="fr-CA" dirty="0"/>
              <a:t>Page</a:t>
            </a:r>
          </a:p>
          <a:p>
            <a:pPr lvl="1">
              <a:lnSpc>
                <a:spcPct val="90000"/>
              </a:lnSpc>
            </a:pPr>
            <a:r>
              <a:rPr lang="fr-CA" dirty="0"/>
              <a:t>Mode affichant le document tel qu'il le serait s'il était imprimé.</a:t>
            </a:r>
          </a:p>
          <a:p>
            <a:pPr lvl="1">
              <a:lnSpc>
                <a:spcPct val="90000"/>
              </a:lnSpc>
            </a:pPr>
            <a:r>
              <a:rPr lang="fr-CA" dirty="0"/>
              <a:t>Utile pour la mise en forme du textes et des pages.</a:t>
            </a:r>
          </a:p>
          <a:p>
            <a:pPr lvl="1">
              <a:lnSpc>
                <a:spcPct val="90000"/>
              </a:lnSpc>
            </a:pPr>
            <a:r>
              <a:rPr lang="fr-CA" dirty="0"/>
              <a:t>Permet l'ajustement des marges, des colonnes, du graphisme, etc.</a:t>
            </a:r>
          </a:p>
          <a:p>
            <a:r>
              <a:rPr lang="fr-CA" dirty="0"/>
              <a:t>Web</a:t>
            </a:r>
          </a:p>
          <a:p>
            <a:pPr lvl="1"/>
            <a:r>
              <a:rPr lang="fr-CA" dirty="0"/>
              <a:t>Mode permettant la mise en forme précise d'une page web ou un document affiché à l'écran.</a:t>
            </a:r>
          </a:p>
        </p:txBody>
      </p:sp>
      <p:pic>
        <p:nvPicPr>
          <p:cNvPr id="3" name="Espace réservé du contenu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317" y="5823863"/>
            <a:ext cx="6369365" cy="484864"/>
          </a:xfrm>
        </p:spPr>
      </p:pic>
    </p:spTree>
    <p:extLst>
      <p:ext uri="{BB962C8B-B14F-4D97-AF65-F5344CB8AC3E}">
        <p14:creationId xmlns:p14="http://schemas.microsoft.com/office/powerpoint/2010/main" val="2240531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/>
              <a:t>Récupération de documents perdus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CA" sz="2800" dirty="0"/>
              <a:t>Si Word plante, lors du redémarrage de ce dernier un volet s'affichera à gauche.  Ce volet contiendra les dernières versions qui ont été enregistrées.</a:t>
            </a:r>
          </a:p>
          <a:p>
            <a:pPr>
              <a:lnSpc>
                <a:spcPct val="90000"/>
              </a:lnSpc>
            </a:pPr>
            <a:r>
              <a:rPr lang="fr-CA" sz="2800" dirty="0"/>
              <a:t>La version récupérée est celle qui contiendra les dernières modifications du documents.</a:t>
            </a:r>
          </a:p>
        </p:txBody>
      </p:sp>
    </p:spTree>
    <p:extLst>
      <p:ext uri="{BB962C8B-B14F-4D97-AF65-F5344CB8AC3E}">
        <p14:creationId xmlns:p14="http://schemas.microsoft.com/office/powerpoint/2010/main" val="275520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/>
              <a:t>Récupération de documents perdus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CA" sz="2800" dirty="0"/>
              <a:t>Par défaut Word sauvegarde à toutes les 10 minutes.  Pour modifier cette valeur faire</a:t>
            </a:r>
          </a:p>
          <a:p>
            <a:pPr lvl="1">
              <a:lnSpc>
                <a:spcPct val="90000"/>
              </a:lnSpc>
            </a:pPr>
            <a:r>
              <a:rPr lang="fr-CA" sz="2400" dirty="0"/>
              <a:t>Fichier </a:t>
            </a:r>
            <a:r>
              <a:rPr lang="fr-CA" sz="2400" dirty="0">
                <a:sym typeface="Wingdings" pitchFamily="2" charset="2"/>
              </a:rPr>
              <a:t> Options  Enregistrement</a:t>
            </a:r>
          </a:p>
          <a:p>
            <a:pPr lvl="1">
              <a:lnSpc>
                <a:spcPct val="90000"/>
              </a:lnSpc>
            </a:pPr>
            <a:r>
              <a:rPr lang="fr-CA" sz="2400" dirty="0"/>
              <a:t>Modifier le délai qui est affiché</a:t>
            </a:r>
          </a:p>
          <a:p>
            <a:pPr>
              <a:lnSpc>
                <a:spcPct val="90000"/>
              </a:lnSpc>
            </a:pPr>
            <a:r>
              <a:rPr lang="fr-CA" sz="2600" dirty="0"/>
              <a:t>Cette action est disponible pour la plupart des logiciels de la suite</a:t>
            </a:r>
          </a:p>
        </p:txBody>
      </p:sp>
    </p:spTree>
    <p:extLst>
      <p:ext uri="{BB962C8B-B14F-4D97-AF65-F5344CB8AC3E}">
        <p14:creationId xmlns:p14="http://schemas.microsoft.com/office/powerpoint/2010/main" val="483617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 système d'aide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démarrer l'aide, il suffit d'appuyer sur F1</a:t>
            </a:r>
          </a:p>
          <a:p>
            <a:r>
              <a:rPr lang="fr-CA" dirty="0"/>
              <a:t>Si l’ordinateur a un accès internet, tapez la question</a:t>
            </a:r>
          </a:p>
          <a:p>
            <a:r>
              <a:rPr lang="fr-CA" dirty="0"/>
              <a:t>Si l’ordinateur n’a pas un accès internet, tapez les mots clés de l'interrogation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067588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1859</Words>
  <Application>Microsoft Office PowerPoint</Application>
  <PresentationFormat>Grand écran</PresentationFormat>
  <Paragraphs>253</Paragraphs>
  <Slides>42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8" baseType="lpstr">
      <vt:lpstr>Arial</vt:lpstr>
      <vt:lpstr>Times New Roman</vt:lpstr>
      <vt:lpstr>Trebuchet MS</vt:lpstr>
      <vt:lpstr>Wingdings</vt:lpstr>
      <vt:lpstr>Wingdings 3</vt:lpstr>
      <vt:lpstr>Facette</vt:lpstr>
      <vt:lpstr>Environnement informatique</vt:lpstr>
      <vt:lpstr>Plan de leçon</vt:lpstr>
      <vt:lpstr>Les éléments visuels</vt:lpstr>
      <vt:lpstr>Les éléments visuels</vt:lpstr>
      <vt:lpstr>Les éléments visuels</vt:lpstr>
      <vt:lpstr>Modes d'affichage</vt:lpstr>
      <vt:lpstr>Récupération de documents perdus</vt:lpstr>
      <vt:lpstr>Récupération de documents perdus</vt:lpstr>
      <vt:lpstr>Le système d'aide</vt:lpstr>
      <vt:lpstr>La sélection</vt:lpstr>
      <vt:lpstr>La sélection</vt:lpstr>
      <vt:lpstr>Copier, couper et coller</vt:lpstr>
      <vt:lpstr>Correction de texte</vt:lpstr>
      <vt:lpstr>Correction de texte</vt:lpstr>
      <vt:lpstr>Correction de texte</vt:lpstr>
      <vt:lpstr>Sélection de langues</vt:lpstr>
      <vt:lpstr>Rechercher simple d’un mot</vt:lpstr>
      <vt:lpstr>Recherche avancée</vt:lpstr>
      <vt:lpstr>Recherche avancée</vt:lpstr>
      <vt:lpstr>Remplacer du texte : simple</vt:lpstr>
      <vt:lpstr>Remplacer du texte : avancé</vt:lpstr>
      <vt:lpstr>Principaux caractères génériques</vt:lpstr>
      <vt:lpstr>Principaux caractères génériques</vt:lpstr>
      <vt:lpstr>Les polices</vt:lpstr>
      <vt:lpstr>Les polices</vt:lpstr>
      <vt:lpstr>Pratique</vt:lpstr>
      <vt:lpstr>Les styles</vt:lpstr>
      <vt:lpstr>Les styles</vt:lpstr>
      <vt:lpstr>Les styles</vt:lpstr>
      <vt:lpstr>Interligne et espacement des paragraphes</vt:lpstr>
      <vt:lpstr>Les taquets de tabulations</vt:lpstr>
      <vt:lpstr>Les taquets de tabulations</vt:lpstr>
      <vt:lpstr>Les taquets de tabulations</vt:lpstr>
      <vt:lpstr>Mettre un texte en retrait</vt:lpstr>
      <vt:lpstr>Des puces et des numéros</vt:lpstr>
      <vt:lpstr>Bordures et trames de fonds</vt:lpstr>
      <vt:lpstr>Mise en forme d’un travail écrit</vt:lpstr>
      <vt:lpstr>Règles génériques</vt:lpstr>
      <vt:lpstr>Règles génériques</vt:lpstr>
      <vt:lpstr>Page titre</vt:lpstr>
      <vt:lpstr>Page titre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Environnement informatique</dc:title>
  <dc:creator>Nicolas Bourré</dc:creator>
  <cp:lastModifiedBy>Nick B</cp:lastModifiedBy>
  <cp:revision>29</cp:revision>
  <dcterms:created xsi:type="dcterms:W3CDTF">2013-10-29T19:56:21Z</dcterms:created>
  <dcterms:modified xsi:type="dcterms:W3CDTF">2019-11-04T18:34:38Z</dcterms:modified>
</cp:coreProperties>
</file>