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82" r:id="rId15"/>
    <p:sldId id="271" r:id="rId16"/>
    <p:sldId id="283" r:id="rId17"/>
    <p:sldId id="279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64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1645" autoAdjust="0"/>
  </p:normalViewPr>
  <p:slideViewPr>
    <p:cSldViewPr>
      <p:cViewPr varScale="1">
        <p:scale>
          <a:sx n="93" d="100"/>
          <a:sy n="93" d="100"/>
        </p:scale>
        <p:origin x="213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810B3-25ED-48AD-9B32-2D1A63599E2F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B7575-3AFA-47C0-A487-D314F55592C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193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Open </a:t>
            </a:r>
            <a:r>
              <a:rPr lang="fr-CA" dirty="0" err="1"/>
              <a:t>list</a:t>
            </a:r>
            <a:r>
              <a:rPr lang="fr-CA" dirty="0"/>
              <a:t> =</a:t>
            </a:r>
            <a:r>
              <a:rPr lang="fr-CA" baseline="0" dirty="0"/>
              <a:t> File d’attente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B7575-3AFA-47C0-A487-D314F55592CA}" type="slidenum">
              <a:rPr lang="fr-CA" smtClean="0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0064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0B7575-3AFA-47C0-A487-D314F55592CA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755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D131753-A6CD-40FD-BEAE-664B5F966C90}" type="datetimeFigureOut">
              <a:rPr lang="fr-CA" smtClean="0"/>
              <a:t>2019-10-24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95480D7-7AC9-405D-A45F-CDB1570FFC80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en.wikipedia.org/wiki/A*_search_algorithm#Pseudocod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vIIzj11ay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bourre/D78_pathfindin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Recherche_de_chemin" TargetMode="External"/><Relationship Id="rId2" Type="http://schemas.openxmlformats.org/officeDocument/2006/relationships/hyperlink" Target="http://www.youtube.com/watch?feature=player_embedded&amp;v=uvIIzj11ay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igamedev.com/open/tutorials/clearance-based-pathfinding/" TargetMode="External"/><Relationship Id="rId4" Type="http://schemas.openxmlformats.org/officeDocument/2006/relationships/hyperlink" Target="http://www.policyalmanac.org/games/aStarTutorial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ebdocs.cs.ualberta.ca/~mmueller/ps/hpast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Open_Shortest_Path_First" TargetMode="External"/><Relationship Id="rId2" Type="http://schemas.openxmlformats.org/officeDocument/2006/relationships/hyperlink" Target="http://fr.wikipedia.org/wiki/Algorithme_de_Dijkstr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GazC3A4OQTE&amp;feature=youtu.be" TargetMode="External"/><Relationship Id="rId4" Type="http://schemas.openxmlformats.org/officeDocument/2006/relationships/hyperlink" Target="http://fr.wikipedia.org/wiki/Arbre_couvrant_de_poids_minima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fr.wikipedia.org/wiki/Algorithme_A*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/>
              <a:t>Dév</a:t>
            </a:r>
            <a:r>
              <a:rPr lang="fr-CA" dirty="0"/>
              <a:t>. d’application interactive III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Recherche de chemin</a:t>
            </a:r>
          </a:p>
        </p:txBody>
      </p:sp>
    </p:spTree>
    <p:extLst>
      <p:ext uri="{BB962C8B-B14F-4D97-AF65-F5344CB8AC3E}">
        <p14:creationId xmlns:p14="http://schemas.microsoft.com/office/powerpoint/2010/main" val="3594332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 : Termes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/>
              <a:t>File d’attente prioritaire (</a:t>
            </a:r>
            <a:r>
              <a:rPr lang="fr-CA" i="1" dirty="0"/>
              <a:t>open </a:t>
            </a:r>
            <a:r>
              <a:rPr lang="fr-CA" i="1" dirty="0" err="1"/>
              <a:t>list</a:t>
            </a:r>
            <a:r>
              <a:rPr lang="fr-CA" dirty="0"/>
              <a:t>) : Liste de nœuds qui sont à considérer lors de la recherche du chemin</a:t>
            </a:r>
          </a:p>
          <a:p>
            <a:r>
              <a:rPr lang="fr-CA" dirty="0"/>
              <a:t>Liste de nœuds vérifiés (</a:t>
            </a:r>
            <a:r>
              <a:rPr lang="fr-CA" i="1" dirty="0" err="1"/>
              <a:t>closed</a:t>
            </a:r>
            <a:r>
              <a:rPr lang="fr-CA" i="1" dirty="0"/>
              <a:t> </a:t>
            </a:r>
            <a:r>
              <a:rPr lang="fr-CA" i="1" dirty="0" err="1"/>
              <a:t>list</a:t>
            </a:r>
            <a:r>
              <a:rPr lang="fr-CA" dirty="0"/>
              <a:t>) : Liste de nœuds qui ont été vérifiés</a:t>
            </a:r>
          </a:p>
          <a:p>
            <a:pPr lvl="1"/>
            <a:r>
              <a:rPr lang="fr-CA" dirty="0"/>
              <a:t>Permet de s’assurer que l’on ne considère pas un nœud plus d’une fois</a:t>
            </a:r>
          </a:p>
          <a:p>
            <a:r>
              <a:rPr lang="fr-CA" dirty="0"/>
              <a:t>Parent : Référence au nœud parent du nœud actuel soit le nœud qui a ajouté le nœud actuel dans la </a:t>
            </a:r>
            <a:r>
              <a:rPr lang="fr-CA" i="1" dirty="0"/>
              <a:t>open </a:t>
            </a:r>
            <a:r>
              <a:rPr lang="fr-CA" i="1" dirty="0" err="1"/>
              <a:t>list</a:t>
            </a:r>
            <a:endParaRPr lang="fr-CA" i="1" dirty="0"/>
          </a:p>
        </p:txBody>
      </p:sp>
    </p:spTree>
    <p:extLst>
      <p:ext uri="{BB962C8B-B14F-4D97-AF65-F5344CB8AC3E}">
        <p14:creationId xmlns:p14="http://schemas.microsoft.com/office/powerpoint/2010/main" val="2413291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/>
              <a:t>Le principe est le suivant</a:t>
            </a:r>
          </a:p>
          <a:p>
            <a:r>
              <a:rPr lang="fr-CA" dirty="0"/>
              <a:t>Vider la file d’attente et</a:t>
            </a:r>
            <a:r>
              <a:rPr lang="fr-CA" i="1" dirty="0"/>
              <a:t> </a:t>
            </a:r>
            <a:r>
              <a:rPr lang="fr-CA" dirty="0"/>
              <a:t>la liste des nœuds vérifiés</a:t>
            </a:r>
          </a:p>
          <a:p>
            <a:r>
              <a:rPr lang="fr-CA" dirty="0"/>
              <a:t>Remettre à zéro les valeurs F</a:t>
            </a:r>
          </a:p>
          <a:p>
            <a:r>
              <a:rPr lang="fr-CA" dirty="0"/>
              <a:t>Initialiser la valeur G pour tous les nœuds à la valeur maximale du type (ex : </a:t>
            </a:r>
            <a:r>
              <a:rPr lang="fr-CA" dirty="0" err="1"/>
              <a:t>Integer.max</a:t>
            </a:r>
            <a:r>
              <a:rPr lang="fr-CA" dirty="0"/>
              <a:t>)</a:t>
            </a:r>
          </a:p>
          <a:p>
            <a:r>
              <a:rPr lang="fr-CA" dirty="0"/>
              <a:t>Initialiser la valeur H pour tous les nœuds</a:t>
            </a:r>
          </a:p>
          <a:p>
            <a:r>
              <a:rPr lang="fr-CA" dirty="0"/>
              <a:t>Mettre la valeur G du nœud de départ à 0</a:t>
            </a:r>
          </a:p>
          <a:p>
            <a:r>
              <a:rPr lang="fr-CA" dirty="0"/>
              <a:t>Mettre la valeur F du nœud de départ à la distance entre le départ et la fin soit le H</a:t>
            </a:r>
          </a:p>
          <a:p>
            <a:pPr lvl="1"/>
            <a:r>
              <a:rPr lang="fr-CA" dirty="0"/>
              <a:t>G = 0 donc F = 0 + H</a:t>
            </a:r>
          </a:p>
          <a:p>
            <a:r>
              <a:rPr lang="fr-CA" dirty="0"/>
              <a:t>Ajouter le nœud de départ à la « open </a:t>
            </a:r>
            <a:r>
              <a:rPr lang="fr-CA" dirty="0" err="1"/>
              <a:t>list</a:t>
            </a:r>
            <a:r>
              <a:rPr lang="fr-CA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1795575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Tant que la « open </a:t>
            </a:r>
            <a:r>
              <a:rPr lang="fr-CA" dirty="0" err="1"/>
              <a:t>list</a:t>
            </a:r>
            <a:r>
              <a:rPr lang="fr-CA" dirty="0"/>
              <a:t> » contient des nœuds</a:t>
            </a:r>
          </a:p>
          <a:p>
            <a:pPr lvl="1"/>
            <a:r>
              <a:rPr lang="fr-CA" dirty="0"/>
              <a:t>Trouver dans la « open </a:t>
            </a:r>
            <a:r>
              <a:rPr lang="fr-CA" dirty="0" err="1"/>
              <a:t>list</a:t>
            </a:r>
            <a:r>
              <a:rPr lang="fr-CA" dirty="0"/>
              <a:t> » le nœud qui a la plus petite valeur F et l’assigner comme </a:t>
            </a:r>
            <a:r>
              <a:rPr lang="fr-CA" b="1" dirty="0"/>
              <a:t>nœud actif</a:t>
            </a:r>
          </a:p>
        </p:txBody>
      </p:sp>
    </p:spTree>
    <p:extLst>
      <p:ext uri="{BB962C8B-B14F-4D97-AF65-F5344CB8AC3E}">
        <p14:creationId xmlns:p14="http://schemas.microsoft.com/office/powerpoint/2010/main" val="2432641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Si le </a:t>
            </a:r>
            <a:r>
              <a:rPr lang="fr-CA" b="1" dirty="0"/>
              <a:t>nœud actif </a:t>
            </a:r>
            <a:r>
              <a:rPr lang="fr-CA" dirty="0"/>
              <a:t>est le nœud final, on a trouvé le chemin</a:t>
            </a:r>
          </a:p>
          <a:p>
            <a:pPr lvl="1"/>
            <a:r>
              <a:rPr lang="fr-CA" dirty="0"/>
              <a:t>Retourner le chemin final</a:t>
            </a:r>
          </a:p>
          <a:p>
            <a:pPr lvl="1"/>
            <a:r>
              <a:rPr lang="fr-CA" dirty="0"/>
              <a:t>Fin de l’algorithme</a:t>
            </a:r>
          </a:p>
          <a:p>
            <a:r>
              <a:rPr lang="fr-CA" dirty="0"/>
              <a:t>Retirer le </a:t>
            </a:r>
            <a:r>
              <a:rPr lang="fr-CA" b="1" dirty="0"/>
              <a:t>nœud actif</a:t>
            </a:r>
            <a:r>
              <a:rPr lang="fr-CA" dirty="0"/>
              <a:t> de la « </a:t>
            </a:r>
            <a:r>
              <a:rPr lang="fr-CA" b="1" dirty="0"/>
              <a:t>open </a:t>
            </a:r>
            <a:r>
              <a:rPr lang="fr-CA" b="1" dirty="0" err="1"/>
              <a:t>list</a:t>
            </a:r>
            <a:r>
              <a:rPr lang="fr-CA" dirty="0"/>
              <a:t> »</a:t>
            </a:r>
          </a:p>
          <a:p>
            <a:r>
              <a:rPr lang="fr-CA" dirty="0"/>
              <a:t>Ajouter le </a:t>
            </a:r>
            <a:r>
              <a:rPr lang="fr-CA" b="1" dirty="0"/>
              <a:t>nœud actif </a:t>
            </a:r>
            <a:r>
              <a:rPr lang="fr-CA" dirty="0"/>
              <a:t>dans la « </a:t>
            </a:r>
            <a:r>
              <a:rPr lang="fr-CA" b="1" dirty="0" err="1"/>
              <a:t>closed</a:t>
            </a:r>
            <a:r>
              <a:rPr lang="fr-CA" b="1" dirty="0"/>
              <a:t> </a:t>
            </a:r>
            <a:r>
              <a:rPr lang="fr-CA" b="1" dirty="0" err="1"/>
              <a:t>list</a:t>
            </a:r>
            <a:r>
              <a:rPr lang="fr-CA" dirty="0"/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1738605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Pour </a:t>
            </a:r>
            <a:r>
              <a:rPr lang="fr-CA" b="1" dirty="0"/>
              <a:t>chaque voisin </a:t>
            </a:r>
            <a:r>
              <a:rPr lang="fr-CA" dirty="0"/>
              <a:t>du nœud actif</a:t>
            </a:r>
          </a:p>
          <a:p>
            <a:pPr lvl="1"/>
            <a:r>
              <a:rPr lang="fr-CA" dirty="0"/>
              <a:t>Si le voisin est dans la « </a:t>
            </a:r>
            <a:r>
              <a:rPr lang="fr-CA" dirty="0" err="1"/>
              <a:t>closed</a:t>
            </a:r>
            <a:r>
              <a:rPr lang="fr-CA" dirty="0"/>
              <a:t> </a:t>
            </a:r>
            <a:r>
              <a:rPr lang="fr-CA" dirty="0" err="1"/>
              <a:t>list</a:t>
            </a:r>
            <a:r>
              <a:rPr lang="fr-CA" dirty="0"/>
              <a:t> »</a:t>
            </a:r>
          </a:p>
          <a:p>
            <a:pPr lvl="2"/>
            <a:r>
              <a:rPr lang="fr-CA" dirty="0"/>
              <a:t>Passer au suivant</a:t>
            </a:r>
          </a:p>
          <a:p>
            <a:pPr lvl="2"/>
            <a:r>
              <a:rPr lang="fr-CA" dirty="0"/>
              <a:t>Raison : Le voisin a déjà été évalué</a:t>
            </a:r>
          </a:p>
          <a:p>
            <a:pPr lvl="1"/>
            <a:r>
              <a:rPr lang="fr-CA" dirty="0"/>
              <a:t>S’assurer que le voisin est </a:t>
            </a:r>
            <a:r>
              <a:rPr lang="fr-CA" dirty="0" err="1"/>
              <a:t>marchable</a:t>
            </a:r>
            <a:endParaRPr lang="fr-CA" dirty="0"/>
          </a:p>
          <a:p>
            <a:pPr lvl="1"/>
            <a:r>
              <a:rPr lang="fr-CA" dirty="0"/>
              <a:t>Calculer une valeur G'</a:t>
            </a:r>
          </a:p>
          <a:p>
            <a:pPr lvl="2"/>
            <a:r>
              <a:rPr lang="fr-CA" dirty="0"/>
              <a:t>G du </a:t>
            </a:r>
            <a:r>
              <a:rPr lang="fr-CA" b="1" dirty="0"/>
              <a:t>nœud actif </a:t>
            </a:r>
            <a:r>
              <a:rPr lang="fr-CA" dirty="0"/>
              <a:t>+ le coût de déplacement vers le voisin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30519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17220" lvl="2"/>
            <a:r>
              <a:rPr lang="fr-CA" sz="2200" dirty="0"/>
              <a:t>Si le voisin n’est pas dans la « open </a:t>
            </a:r>
            <a:r>
              <a:rPr lang="fr-CA" sz="2200" dirty="0" err="1"/>
              <a:t>list</a:t>
            </a:r>
            <a:r>
              <a:rPr lang="fr-CA" sz="2200" dirty="0"/>
              <a:t> »</a:t>
            </a:r>
          </a:p>
          <a:p>
            <a:pPr marL="827532" lvl="3"/>
            <a:r>
              <a:rPr lang="fr-CA" dirty="0"/>
              <a:t>Ajouter le voisin dans la « open </a:t>
            </a:r>
            <a:r>
              <a:rPr lang="fr-CA" dirty="0" err="1"/>
              <a:t>list</a:t>
            </a:r>
            <a:r>
              <a:rPr lang="fr-CA" dirty="0"/>
              <a:t> »</a:t>
            </a:r>
          </a:p>
          <a:p>
            <a:pPr marL="617220" lvl="2"/>
            <a:r>
              <a:rPr lang="fr-CA" dirty="0"/>
              <a:t>Sinon si </a:t>
            </a:r>
            <a:r>
              <a:rPr lang="fr-CA" dirty="0" err="1"/>
              <a:t>voisin.G</a:t>
            </a:r>
            <a:r>
              <a:rPr lang="fr-CA" dirty="0"/>
              <a:t>' &gt;= </a:t>
            </a:r>
            <a:r>
              <a:rPr lang="fr-CA" dirty="0" err="1"/>
              <a:t>voisin.G</a:t>
            </a:r>
            <a:endParaRPr lang="fr-CA" dirty="0"/>
          </a:p>
          <a:p>
            <a:pPr marL="827532" lvl="3"/>
            <a:r>
              <a:rPr lang="fr-CA" dirty="0"/>
              <a:t>Passer au voisin suivant, car le chemin ne sera pas meilleur</a:t>
            </a:r>
          </a:p>
          <a:p>
            <a:pPr marL="827532" lvl="3"/>
            <a:r>
              <a:rPr lang="fr-CA" dirty="0"/>
              <a:t>Note : Le voisin a déjà un G s’il est dans la OL</a:t>
            </a:r>
          </a:p>
          <a:p>
            <a:pPr lvl="1"/>
            <a:r>
              <a:rPr lang="fr-CA" dirty="0"/>
              <a:t>Fin si</a:t>
            </a:r>
          </a:p>
          <a:p>
            <a:pPr lvl="1"/>
            <a:r>
              <a:rPr lang="fr-CA" dirty="0" err="1"/>
              <a:t>Voisin.parent</a:t>
            </a:r>
            <a:r>
              <a:rPr lang="fr-CA" dirty="0"/>
              <a:t> </a:t>
            </a:r>
            <a:r>
              <a:rPr lang="fr-CA" dirty="0">
                <a:sym typeface="Wingdings" panose="05000000000000000000" pitchFamily="2" charset="2"/>
              </a:rPr>
              <a:t></a:t>
            </a:r>
            <a:r>
              <a:rPr lang="fr-CA" dirty="0"/>
              <a:t> nœud actif</a:t>
            </a:r>
          </a:p>
          <a:p>
            <a:pPr lvl="1"/>
            <a:r>
              <a:rPr lang="fr-CA" dirty="0" err="1"/>
              <a:t>Voisin.G</a:t>
            </a:r>
            <a:r>
              <a:rPr lang="fr-CA" dirty="0"/>
              <a:t> </a:t>
            </a:r>
            <a:r>
              <a:rPr lang="fr-CA" dirty="0">
                <a:sym typeface="Wingdings" panose="05000000000000000000" pitchFamily="2" charset="2"/>
              </a:rPr>
              <a:t> </a:t>
            </a:r>
            <a:r>
              <a:rPr lang="fr-CA" dirty="0"/>
              <a:t>G' </a:t>
            </a:r>
          </a:p>
          <a:p>
            <a:r>
              <a:rPr lang="fr-CA" dirty="0"/>
              <a:t>Voisin Suivant (diapo précédente)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29911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Fin tant que (PS : Retourner au début)</a:t>
            </a:r>
          </a:p>
          <a:p>
            <a:pPr lvl="1"/>
            <a:r>
              <a:rPr lang="fr-CA" dirty="0"/>
              <a:t>Retourner une erreur, car on n’a pas trouvé de chemin</a:t>
            </a:r>
          </a:p>
          <a:p>
            <a:r>
              <a:rPr lang="fr-CA" dirty="0">
                <a:hlinkClick r:id="rId2"/>
              </a:rPr>
              <a:t>Source de l’algorithme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060659"/>
            <a:ext cx="20002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549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306566" y="5877272"/>
            <a:ext cx="424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Source : http://youtu.be/uvIIzj11ayM</a:t>
            </a:r>
          </a:p>
        </p:txBody>
      </p:sp>
      <p:pic>
        <p:nvPicPr>
          <p:cNvPr id="8" name="Média en ligne 7">
            <a:hlinkClick r:id="" action="ppaction://media"/>
            <a:extLst>
              <a:ext uri="{FF2B5EF4-FFF2-40B4-BE49-F238E27FC236}">
                <a16:creationId xmlns:a16="http://schemas.microsoft.com/office/drawing/2014/main" id="{8544AD9E-94F9-46B6-8A55-5FB1C97CD78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00705" y="2078021"/>
            <a:ext cx="5061601" cy="3796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14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3448050" cy="2438400"/>
          </a:xfr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852936"/>
            <a:ext cx="2454656" cy="24384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695532" y="3861048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A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618140" y="38610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254111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857697"/>
            <a:ext cx="3448050" cy="2428875"/>
          </a:xfr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858562"/>
            <a:ext cx="3388712" cy="24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19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 de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Recherche de chemin (</a:t>
            </a:r>
            <a:r>
              <a:rPr lang="fr-CA" i="1" dirty="0" err="1"/>
              <a:t>pathfinding</a:t>
            </a:r>
            <a:r>
              <a:rPr lang="fr-CA" dirty="0"/>
              <a:t>)</a:t>
            </a:r>
          </a:p>
          <a:p>
            <a:pPr lvl="1"/>
            <a:r>
              <a:rPr lang="fr-CA" dirty="0"/>
              <a:t>Définition et principes</a:t>
            </a:r>
          </a:p>
          <a:p>
            <a:r>
              <a:rPr lang="fr-CA" dirty="0"/>
              <a:t>Algorithme A*</a:t>
            </a:r>
          </a:p>
        </p:txBody>
      </p:sp>
    </p:spTree>
    <p:extLst>
      <p:ext uri="{BB962C8B-B14F-4D97-AF65-F5344CB8AC3E}">
        <p14:creationId xmlns:p14="http://schemas.microsoft.com/office/powerpoint/2010/main" val="1255628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03" y="2857697"/>
            <a:ext cx="3413812" cy="2428875"/>
          </a:xfr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495" y="2858562"/>
            <a:ext cx="3197785" cy="24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44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126" y="2857697"/>
            <a:ext cx="3241128" cy="2428875"/>
          </a:xfrm>
        </p:spPr>
      </p:pic>
    </p:spTree>
    <p:extLst>
      <p:ext uri="{BB962C8B-B14F-4D97-AF65-F5344CB8AC3E}">
        <p14:creationId xmlns:p14="http://schemas.microsoft.com/office/powerpoint/2010/main" val="1839997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À l’aide du projet </a:t>
            </a:r>
            <a:r>
              <a:rPr lang="fr-CA" dirty="0" err="1">
                <a:hlinkClick r:id="rId2"/>
              </a:rPr>
              <a:t>PathFinding</a:t>
            </a:r>
            <a:r>
              <a:rPr lang="fr-CA" dirty="0"/>
              <a:t>, ajoutez le code nécessaire pour trouver le chemin le plus court entre 2 tuiles</a:t>
            </a:r>
          </a:p>
          <a:p>
            <a:r>
              <a:rPr lang="fr-CA" dirty="0"/>
              <a:t>Complétez le code pour les TODO</a:t>
            </a:r>
          </a:p>
          <a:p>
            <a:r>
              <a:rPr lang="fr-CA" dirty="0"/>
              <a:t>Modifiez le code pour que les tuiles de début et de fin soit aléatoires</a:t>
            </a:r>
          </a:p>
        </p:txBody>
      </p:sp>
    </p:spTree>
    <p:extLst>
      <p:ext uri="{BB962C8B-B14F-4D97-AF65-F5344CB8AC3E}">
        <p14:creationId xmlns:p14="http://schemas.microsoft.com/office/powerpoint/2010/main" val="25480150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764704"/>
            <a:ext cx="7653057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function</a:t>
            </a:r>
            <a:r>
              <a:rPr lang="fr-FR" sz="1200" dirty="0"/>
              <a:t> A*(</a:t>
            </a:r>
            <a:r>
              <a:rPr lang="fr-FR" sz="1200" dirty="0" err="1"/>
              <a:t>start,goal</a:t>
            </a:r>
            <a:r>
              <a:rPr lang="fr-FR" sz="1200" dirty="0"/>
              <a:t>)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closedset</a:t>
            </a:r>
            <a:r>
              <a:rPr lang="fr-FR" sz="1200" dirty="0"/>
              <a:t> := the </a:t>
            </a:r>
            <a:r>
              <a:rPr lang="fr-FR" sz="1200" dirty="0" err="1"/>
              <a:t>empty</a:t>
            </a:r>
            <a:r>
              <a:rPr lang="fr-FR" sz="1200" dirty="0"/>
              <a:t> set    // The set of </a:t>
            </a:r>
            <a:r>
              <a:rPr lang="fr-FR" sz="1200" dirty="0" err="1"/>
              <a:t>nodes</a:t>
            </a:r>
            <a:r>
              <a:rPr lang="fr-FR" sz="1200" dirty="0"/>
              <a:t> </a:t>
            </a:r>
            <a:r>
              <a:rPr lang="fr-FR" sz="1200" dirty="0" err="1"/>
              <a:t>already</a:t>
            </a:r>
            <a:r>
              <a:rPr lang="fr-FR" sz="1200" dirty="0"/>
              <a:t> </a:t>
            </a:r>
            <a:r>
              <a:rPr lang="fr-FR" sz="1200" dirty="0" err="1"/>
              <a:t>evaluated</a:t>
            </a:r>
            <a:r>
              <a:rPr lang="fr-FR" sz="1200" dirty="0"/>
              <a:t>.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openset</a:t>
            </a:r>
            <a:r>
              <a:rPr lang="fr-FR" sz="1200" dirty="0"/>
              <a:t> := {</a:t>
            </a:r>
            <a:r>
              <a:rPr lang="fr-FR" sz="1200" dirty="0" err="1"/>
              <a:t>start</a:t>
            </a:r>
            <a:r>
              <a:rPr lang="fr-FR" sz="1200" dirty="0"/>
              <a:t>}    // The set of tentative </a:t>
            </a:r>
            <a:r>
              <a:rPr lang="fr-FR" sz="1200" dirty="0" err="1"/>
              <a:t>nodes</a:t>
            </a:r>
            <a:r>
              <a:rPr lang="fr-FR" sz="1200" dirty="0"/>
              <a:t> to </a:t>
            </a:r>
            <a:r>
              <a:rPr lang="fr-FR" sz="1200" dirty="0" err="1"/>
              <a:t>be</a:t>
            </a:r>
            <a:r>
              <a:rPr lang="fr-FR" sz="1200" dirty="0"/>
              <a:t> </a:t>
            </a:r>
            <a:r>
              <a:rPr lang="fr-FR" sz="1200" dirty="0" err="1"/>
              <a:t>evaluated</a:t>
            </a:r>
            <a:r>
              <a:rPr lang="fr-FR" sz="1200" dirty="0"/>
              <a:t>, </a:t>
            </a:r>
            <a:r>
              <a:rPr lang="fr-FR" sz="1200" dirty="0" err="1"/>
              <a:t>initially</a:t>
            </a:r>
            <a:r>
              <a:rPr lang="fr-FR" sz="1200" dirty="0"/>
              <a:t> </a:t>
            </a:r>
            <a:r>
              <a:rPr lang="fr-FR" sz="1200" dirty="0" err="1"/>
              <a:t>containing</a:t>
            </a:r>
            <a:r>
              <a:rPr lang="fr-FR" sz="1200" dirty="0"/>
              <a:t> the </a:t>
            </a:r>
            <a:r>
              <a:rPr lang="fr-FR" sz="1200" dirty="0" err="1"/>
              <a:t>start</a:t>
            </a:r>
            <a:r>
              <a:rPr lang="fr-FR" sz="1200" dirty="0"/>
              <a:t> </a:t>
            </a:r>
            <a:r>
              <a:rPr lang="fr-FR" sz="1200" dirty="0" err="1"/>
              <a:t>node</a:t>
            </a:r>
            <a:endParaRPr lang="fr-FR" sz="1200" dirty="0"/>
          </a:p>
          <a:p>
            <a:r>
              <a:rPr lang="fr-FR" sz="1200" dirty="0"/>
              <a:t>    </a:t>
            </a:r>
            <a:r>
              <a:rPr lang="fr-FR" sz="1200" dirty="0" err="1"/>
              <a:t>came_from</a:t>
            </a:r>
            <a:r>
              <a:rPr lang="fr-FR" sz="1200" dirty="0"/>
              <a:t> := the </a:t>
            </a:r>
            <a:r>
              <a:rPr lang="fr-FR" sz="1200" dirty="0" err="1"/>
              <a:t>empty</a:t>
            </a:r>
            <a:r>
              <a:rPr lang="fr-FR" sz="1200" dirty="0"/>
              <a:t> </a:t>
            </a:r>
            <a:r>
              <a:rPr lang="fr-FR" sz="1200" dirty="0" err="1"/>
              <a:t>map</a:t>
            </a:r>
            <a:r>
              <a:rPr lang="fr-FR" sz="1200" dirty="0"/>
              <a:t>    // The </a:t>
            </a:r>
            <a:r>
              <a:rPr lang="fr-FR" sz="1200" dirty="0" err="1"/>
              <a:t>map</a:t>
            </a:r>
            <a:r>
              <a:rPr lang="fr-FR" sz="1200" dirty="0"/>
              <a:t> of </a:t>
            </a:r>
            <a:r>
              <a:rPr lang="fr-FR" sz="1200" dirty="0" err="1"/>
              <a:t>navigated</a:t>
            </a:r>
            <a:r>
              <a:rPr lang="fr-FR" sz="1200" dirty="0"/>
              <a:t> </a:t>
            </a:r>
            <a:r>
              <a:rPr lang="fr-FR" sz="1200" dirty="0" err="1"/>
              <a:t>nodes</a:t>
            </a:r>
            <a:r>
              <a:rPr lang="fr-FR" sz="1200" dirty="0"/>
              <a:t>.</a:t>
            </a:r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start</a:t>
            </a:r>
            <a:r>
              <a:rPr lang="fr-FR" sz="1200" dirty="0"/>
              <a:t>] := 0    // </a:t>
            </a:r>
            <a:r>
              <a:rPr lang="fr-FR" sz="1200" dirty="0" err="1"/>
              <a:t>Cost</a:t>
            </a:r>
            <a:r>
              <a:rPr lang="fr-FR" sz="1200" dirty="0"/>
              <a:t> </a:t>
            </a:r>
            <a:r>
              <a:rPr lang="fr-FR" sz="1200" dirty="0" err="1"/>
              <a:t>from</a:t>
            </a:r>
            <a:r>
              <a:rPr lang="fr-FR" sz="1200" dirty="0"/>
              <a:t> </a:t>
            </a:r>
            <a:r>
              <a:rPr lang="fr-FR" sz="1200" dirty="0" err="1"/>
              <a:t>start</a:t>
            </a:r>
            <a:r>
              <a:rPr lang="fr-FR" sz="1200" dirty="0"/>
              <a:t> </a:t>
            </a:r>
            <a:r>
              <a:rPr lang="fr-FR" sz="1200" dirty="0" err="1"/>
              <a:t>along</a:t>
            </a:r>
            <a:r>
              <a:rPr lang="fr-FR" sz="1200" dirty="0"/>
              <a:t> best </a:t>
            </a:r>
            <a:r>
              <a:rPr lang="fr-FR" sz="1200" dirty="0" err="1"/>
              <a:t>known</a:t>
            </a:r>
            <a:r>
              <a:rPr lang="fr-FR" sz="1200" dirty="0"/>
              <a:t> </a:t>
            </a:r>
            <a:r>
              <a:rPr lang="fr-FR" sz="1200" dirty="0" err="1"/>
              <a:t>path</a:t>
            </a:r>
            <a:r>
              <a:rPr lang="fr-FR" sz="1200" dirty="0"/>
              <a:t>.</a:t>
            </a:r>
          </a:p>
          <a:p>
            <a:r>
              <a:rPr lang="fr-FR" sz="1200" dirty="0"/>
              <a:t>    // </a:t>
            </a:r>
            <a:r>
              <a:rPr lang="fr-FR" sz="1200" dirty="0" err="1"/>
              <a:t>Estimated</a:t>
            </a:r>
            <a:r>
              <a:rPr lang="fr-FR" sz="1200" dirty="0"/>
              <a:t> total </a:t>
            </a:r>
            <a:r>
              <a:rPr lang="fr-FR" sz="1200" dirty="0" err="1"/>
              <a:t>cost</a:t>
            </a:r>
            <a:r>
              <a:rPr lang="fr-FR" sz="1200" dirty="0"/>
              <a:t> </a:t>
            </a:r>
            <a:r>
              <a:rPr lang="fr-FR" sz="1200" dirty="0" err="1"/>
              <a:t>from</a:t>
            </a:r>
            <a:r>
              <a:rPr lang="fr-FR" sz="1200" dirty="0"/>
              <a:t> </a:t>
            </a:r>
            <a:r>
              <a:rPr lang="fr-FR" sz="1200" dirty="0" err="1"/>
              <a:t>start</a:t>
            </a:r>
            <a:r>
              <a:rPr lang="fr-FR" sz="1200" dirty="0"/>
              <a:t> to goal </a:t>
            </a:r>
            <a:r>
              <a:rPr lang="fr-FR" sz="1200" dirty="0" err="1"/>
              <a:t>through</a:t>
            </a:r>
            <a:r>
              <a:rPr lang="fr-FR" sz="1200" dirty="0"/>
              <a:t> y.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f_score</a:t>
            </a:r>
            <a:r>
              <a:rPr lang="fr-FR" sz="1200" dirty="0"/>
              <a:t>[</a:t>
            </a:r>
            <a:r>
              <a:rPr lang="fr-FR" sz="1200" dirty="0" err="1"/>
              <a:t>start</a:t>
            </a:r>
            <a:r>
              <a:rPr lang="fr-FR" sz="1200" dirty="0"/>
              <a:t>] :=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start</a:t>
            </a:r>
            <a:r>
              <a:rPr lang="fr-FR" sz="1200" dirty="0"/>
              <a:t>] + </a:t>
            </a:r>
            <a:r>
              <a:rPr lang="fr-FR" sz="1200" dirty="0" err="1"/>
              <a:t>heuristic_cost_estimate</a:t>
            </a:r>
            <a:r>
              <a:rPr lang="fr-FR" sz="1200" dirty="0"/>
              <a:t>(</a:t>
            </a:r>
            <a:r>
              <a:rPr lang="fr-FR" sz="1200" dirty="0" err="1"/>
              <a:t>start</a:t>
            </a:r>
            <a:r>
              <a:rPr lang="fr-FR" sz="1200" dirty="0"/>
              <a:t>, goal)</a:t>
            </a:r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while</a:t>
            </a:r>
            <a:r>
              <a:rPr lang="fr-FR" sz="1200" dirty="0"/>
              <a:t> </a:t>
            </a:r>
            <a:r>
              <a:rPr lang="fr-FR" sz="1200" dirty="0" err="1"/>
              <a:t>openset</a:t>
            </a:r>
            <a:r>
              <a:rPr lang="fr-FR" sz="1200" dirty="0"/>
              <a:t> </a:t>
            </a:r>
            <a:r>
              <a:rPr lang="fr-FR" sz="1200" dirty="0" err="1"/>
              <a:t>is</a:t>
            </a:r>
            <a:r>
              <a:rPr lang="fr-FR" sz="1200" dirty="0"/>
              <a:t> not </a:t>
            </a:r>
            <a:r>
              <a:rPr lang="fr-FR" sz="1200" dirty="0" err="1"/>
              <a:t>empty</a:t>
            </a:r>
            <a:endParaRPr lang="fr-FR" sz="1200" dirty="0"/>
          </a:p>
          <a:p>
            <a:r>
              <a:rPr lang="fr-FR" sz="1200" dirty="0"/>
              <a:t>        </a:t>
            </a:r>
            <a:r>
              <a:rPr lang="fr-FR" sz="1200" dirty="0" err="1"/>
              <a:t>current</a:t>
            </a:r>
            <a:r>
              <a:rPr lang="fr-FR" sz="1200" dirty="0"/>
              <a:t> := the </a:t>
            </a:r>
            <a:r>
              <a:rPr lang="fr-FR" sz="1200" dirty="0" err="1"/>
              <a:t>node</a:t>
            </a:r>
            <a:r>
              <a:rPr lang="fr-FR" sz="1200" dirty="0"/>
              <a:t> in </a:t>
            </a:r>
            <a:r>
              <a:rPr lang="fr-FR" sz="1200" dirty="0" err="1"/>
              <a:t>openset</a:t>
            </a:r>
            <a:r>
              <a:rPr lang="fr-FR" sz="1200" dirty="0"/>
              <a:t> </a:t>
            </a:r>
            <a:r>
              <a:rPr lang="fr-FR" sz="1200" dirty="0" err="1"/>
              <a:t>having</a:t>
            </a:r>
            <a:r>
              <a:rPr lang="fr-FR" sz="1200" dirty="0"/>
              <a:t> the </a:t>
            </a:r>
            <a:r>
              <a:rPr lang="fr-FR" sz="1200" dirty="0" err="1"/>
              <a:t>lowest</a:t>
            </a:r>
            <a:r>
              <a:rPr lang="fr-FR" sz="1200" dirty="0"/>
              <a:t> </a:t>
            </a:r>
            <a:r>
              <a:rPr lang="fr-FR" sz="1200" dirty="0" err="1"/>
              <a:t>f_score</a:t>
            </a:r>
            <a:r>
              <a:rPr lang="fr-FR" sz="1200" dirty="0"/>
              <a:t>[] value</a:t>
            </a:r>
          </a:p>
          <a:p>
            <a:r>
              <a:rPr lang="fr-FR" sz="1200" dirty="0"/>
              <a:t>        if </a:t>
            </a:r>
            <a:r>
              <a:rPr lang="fr-FR" sz="1200" dirty="0" err="1"/>
              <a:t>current</a:t>
            </a:r>
            <a:r>
              <a:rPr lang="fr-FR" sz="1200" dirty="0"/>
              <a:t> = goal</a:t>
            </a:r>
          </a:p>
          <a:p>
            <a:r>
              <a:rPr lang="fr-FR" sz="1200" dirty="0"/>
              <a:t>            return </a:t>
            </a:r>
            <a:r>
              <a:rPr lang="fr-FR" sz="1200" dirty="0" err="1"/>
              <a:t>reconstruct_path</a:t>
            </a:r>
            <a:r>
              <a:rPr lang="fr-FR" sz="1200" dirty="0"/>
              <a:t>(</a:t>
            </a:r>
            <a:r>
              <a:rPr lang="fr-FR" sz="1200" dirty="0" err="1"/>
              <a:t>came_from</a:t>
            </a:r>
            <a:r>
              <a:rPr lang="fr-FR" sz="1200" dirty="0"/>
              <a:t>, goal)</a:t>
            </a:r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    </a:t>
            </a:r>
            <a:r>
              <a:rPr lang="fr-FR" sz="1200" dirty="0" err="1"/>
              <a:t>remove</a:t>
            </a:r>
            <a:r>
              <a:rPr lang="fr-FR" sz="1200" dirty="0"/>
              <a:t> </a:t>
            </a:r>
            <a:r>
              <a:rPr lang="fr-FR" sz="1200" dirty="0" err="1"/>
              <a:t>current</a:t>
            </a:r>
            <a:r>
              <a:rPr lang="fr-FR" sz="1200" dirty="0"/>
              <a:t> </a:t>
            </a:r>
            <a:r>
              <a:rPr lang="fr-FR" sz="1200" dirty="0" err="1"/>
              <a:t>from</a:t>
            </a:r>
            <a:r>
              <a:rPr lang="fr-FR" sz="1200" dirty="0"/>
              <a:t> </a:t>
            </a:r>
            <a:r>
              <a:rPr lang="fr-FR" sz="1200" dirty="0" err="1"/>
              <a:t>openset</a:t>
            </a:r>
            <a:endParaRPr lang="fr-FR" sz="1200" dirty="0"/>
          </a:p>
          <a:p>
            <a:r>
              <a:rPr lang="fr-FR" sz="1200" dirty="0"/>
              <a:t>        </a:t>
            </a:r>
            <a:r>
              <a:rPr lang="fr-FR" sz="1200" dirty="0" err="1"/>
              <a:t>add</a:t>
            </a:r>
            <a:r>
              <a:rPr lang="fr-FR" sz="1200" dirty="0"/>
              <a:t> </a:t>
            </a:r>
            <a:r>
              <a:rPr lang="fr-FR" sz="1200" dirty="0" err="1"/>
              <a:t>current</a:t>
            </a:r>
            <a:r>
              <a:rPr lang="fr-FR" sz="1200" dirty="0"/>
              <a:t> to </a:t>
            </a:r>
            <a:r>
              <a:rPr lang="fr-FR" sz="1200" dirty="0" err="1"/>
              <a:t>closedset</a:t>
            </a:r>
            <a:endParaRPr lang="fr-FR" sz="1200" dirty="0"/>
          </a:p>
          <a:p>
            <a:r>
              <a:rPr lang="fr-FR" sz="1200" dirty="0"/>
              <a:t>        for </a:t>
            </a:r>
            <a:r>
              <a:rPr lang="fr-FR" sz="1200" dirty="0" err="1"/>
              <a:t>each</a:t>
            </a:r>
            <a:r>
              <a:rPr lang="fr-FR" sz="1200" dirty="0"/>
              <a:t> </a:t>
            </a:r>
            <a:r>
              <a:rPr lang="fr-FR" sz="1200" dirty="0" err="1"/>
              <a:t>neighbor</a:t>
            </a:r>
            <a:r>
              <a:rPr lang="fr-FR" sz="1200" dirty="0"/>
              <a:t> in </a:t>
            </a:r>
            <a:r>
              <a:rPr lang="fr-FR" sz="1200" dirty="0" err="1"/>
              <a:t>neighbor_nodes</a:t>
            </a:r>
            <a:r>
              <a:rPr lang="fr-FR" sz="1200" dirty="0"/>
              <a:t>(</a:t>
            </a:r>
            <a:r>
              <a:rPr lang="fr-FR" sz="1200" dirty="0" err="1"/>
              <a:t>current</a:t>
            </a:r>
            <a:r>
              <a:rPr lang="fr-FR" sz="1200" dirty="0"/>
              <a:t>)</a:t>
            </a:r>
          </a:p>
          <a:p>
            <a:r>
              <a:rPr lang="fr-FR" sz="1200" dirty="0"/>
              <a:t>            if </a:t>
            </a:r>
            <a:r>
              <a:rPr lang="fr-FR" sz="1200" dirty="0" err="1"/>
              <a:t>neighbor</a:t>
            </a:r>
            <a:r>
              <a:rPr lang="fr-FR" sz="1200" dirty="0"/>
              <a:t> in </a:t>
            </a:r>
            <a:r>
              <a:rPr lang="fr-FR" sz="1200" dirty="0" err="1"/>
              <a:t>closedset</a:t>
            </a:r>
            <a:endParaRPr lang="fr-FR" sz="1200" dirty="0"/>
          </a:p>
          <a:p>
            <a:r>
              <a:rPr lang="fr-FR" sz="1200" dirty="0"/>
              <a:t>                continue</a:t>
            </a:r>
          </a:p>
          <a:p>
            <a:r>
              <a:rPr lang="fr-FR" sz="1200" dirty="0"/>
              <a:t>            </a:t>
            </a:r>
            <a:r>
              <a:rPr lang="fr-FR" sz="1200" dirty="0" err="1"/>
              <a:t>tentative_g_score</a:t>
            </a:r>
            <a:r>
              <a:rPr lang="fr-FR" sz="1200" dirty="0"/>
              <a:t> :=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current</a:t>
            </a:r>
            <a:r>
              <a:rPr lang="fr-FR" sz="1200" dirty="0"/>
              <a:t>] + </a:t>
            </a:r>
            <a:r>
              <a:rPr lang="fr-FR" sz="1200" dirty="0" err="1"/>
              <a:t>dist_between</a:t>
            </a:r>
            <a:r>
              <a:rPr lang="fr-FR" sz="1200" dirty="0"/>
              <a:t>(</a:t>
            </a:r>
            <a:r>
              <a:rPr lang="fr-FR" sz="1200" dirty="0" err="1"/>
              <a:t>current,neighbor</a:t>
            </a:r>
            <a:r>
              <a:rPr lang="fr-FR" sz="1200" dirty="0"/>
              <a:t>)</a:t>
            </a:r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        if </a:t>
            </a:r>
            <a:r>
              <a:rPr lang="fr-FR" sz="1200" dirty="0" err="1"/>
              <a:t>neighbor</a:t>
            </a:r>
            <a:r>
              <a:rPr lang="fr-FR" sz="1200" dirty="0"/>
              <a:t> not in </a:t>
            </a:r>
            <a:r>
              <a:rPr lang="fr-FR" sz="1200" dirty="0" err="1"/>
              <a:t>openset</a:t>
            </a:r>
            <a:r>
              <a:rPr lang="fr-FR" sz="1200" dirty="0"/>
              <a:t> or </a:t>
            </a:r>
            <a:r>
              <a:rPr lang="fr-FR" sz="1200" dirty="0" err="1"/>
              <a:t>tentative_g_score</a:t>
            </a:r>
            <a:r>
              <a:rPr lang="fr-FR" sz="1200" dirty="0"/>
              <a:t> &lt;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</a:t>
            </a:r>
          </a:p>
          <a:p>
            <a:r>
              <a:rPr lang="fr-FR" sz="1200" dirty="0"/>
              <a:t>                </a:t>
            </a:r>
            <a:r>
              <a:rPr lang="fr-FR" sz="1200" dirty="0" err="1"/>
              <a:t>came_from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:= </a:t>
            </a:r>
            <a:r>
              <a:rPr lang="fr-FR" sz="1200" dirty="0" err="1"/>
              <a:t>current</a:t>
            </a:r>
            <a:endParaRPr lang="fr-FR" sz="1200" dirty="0"/>
          </a:p>
          <a:p>
            <a:r>
              <a:rPr lang="fr-FR" sz="1200" dirty="0"/>
              <a:t>               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:= </a:t>
            </a:r>
            <a:r>
              <a:rPr lang="fr-FR" sz="1200" dirty="0" err="1"/>
              <a:t>tentative_g_score</a:t>
            </a:r>
            <a:endParaRPr lang="fr-FR" sz="1200" dirty="0"/>
          </a:p>
          <a:p>
            <a:r>
              <a:rPr lang="fr-FR" sz="1200" dirty="0"/>
              <a:t>                </a:t>
            </a:r>
            <a:r>
              <a:rPr lang="fr-FR" sz="1200" dirty="0" err="1"/>
              <a:t>f_score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:=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+ </a:t>
            </a:r>
            <a:r>
              <a:rPr lang="fr-FR" sz="1200" dirty="0" err="1"/>
              <a:t>heuristic_cost_estimate</a:t>
            </a:r>
            <a:r>
              <a:rPr lang="fr-FR" sz="1200" dirty="0"/>
              <a:t>(</a:t>
            </a:r>
            <a:r>
              <a:rPr lang="fr-FR" sz="1200" dirty="0" err="1"/>
              <a:t>neighbor</a:t>
            </a:r>
            <a:r>
              <a:rPr lang="fr-FR" sz="1200" dirty="0"/>
              <a:t>, goal)</a:t>
            </a:r>
          </a:p>
          <a:p>
            <a:r>
              <a:rPr lang="fr-FR" sz="1200" dirty="0"/>
              <a:t>                if </a:t>
            </a:r>
            <a:r>
              <a:rPr lang="fr-FR" sz="1200" dirty="0" err="1"/>
              <a:t>neighbor</a:t>
            </a:r>
            <a:r>
              <a:rPr lang="fr-FR" sz="1200" dirty="0"/>
              <a:t> not in </a:t>
            </a:r>
            <a:r>
              <a:rPr lang="fr-FR" sz="1200" dirty="0" err="1"/>
              <a:t>openset</a:t>
            </a:r>
            <a:endParaRPr lang="fr-FR" sz="1200" dirty="0"/>
          </a:p>
          <a:p>
            <a:r>
              <a:rPr lang="fr-FR" sz="1200" dirty="0"/>
              <a:t>                    </a:t>
            </a:r>
            <a:r>
              <a:rPr lang="fr-FR" sz="1200" dirty="0" err="1"/>
              <a:t>add</a:t>
            </a:r>
            <a:r>
              <a:rPr lang="fr-FR" sz="1200" dirty="0"/>
              <a:t> </a:t>
            </a:r>
            <a:r>
              <a:rPr lang="fr-FR" sz="1200" dirty="0" err="1"/>
              <a:t>neighbor</a:t>
            </a:r>
            <a:r>
              <a:rPr lang="fr-FR" sz="1200" dirty="0"/>
              <a:t> to </a:t>
            </a:r>
            <a:r>
              <a:rPr lang="fr-FR" sz="1200" dirty="0" err="1"/>
              <a:t>openset</a:t>
            </a:r>
            <a:endParaRPr lang="fr-FR" sz="1200" dirty="0"/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return </a:t>
            </a:r>
            <a:r>
              <a:rPr lang="fr-FR" sz="1200" dirty="0" err="1"/>
              <a:t>failure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273445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764704"/>
            <a:ext cx="36688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function</a:t>
            </a:r>
            <a:r>
              <a:rPr lang="fr-FR" sz="1200" dirty="0"/>
              <a:t> </a:t>
            </a:r>
            <a:r>
              <a:rPr lang="fr-FR" sz="1200" dirty="0" err="1"/>
              <a:t>reconstruct_path</a:t>
            </a:r>
            <a:r>
              <a:rPr lang="fr-FR" sz="1200" dirty="0"/>
              <a:t>(</a:t>
            </a:r>
            <a:r>
              <a:rPr lang="fr-FR" sz="1200" dirty="0" err="1"/>
              <a:t>came_from,current</a:t>
            </a:r>
            <a:r>
              <a:rPr lang="fr-FR" sz="1200" dirty="0"/>
              <a:t>)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total_path</a:t>
            </a:r>
            <a:r>
              <a:rPr lang="fr-FR" sz="1200" dirty="0"/>
              <a:t> := [</a:t>
            </a:r>
            <a:r>
              <a:rPr lang="fr-FR" sz="1200" dirty="0" err="1"/>
              <a:t>current</a:t>
            </a:r>
            <a:r>
              <a:rPr lang="fr-FR" sz="1200" dirty="0"/>
              <a:t>]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while</a:t>
            </a:r>
            <a:r>
              <a:rPr lang="fr-FR" sz="1200" dirty="0"/>
              <a:t> </a:t>
            </a:r>
            <a:r>
              <a:rPr lang="fr-FR" sz="1200" dirty="0" err="1"/>
              <a:t>current</a:t>
            </a:r>
            <a:r>
              <a:rPr lang="fr-FR" sz="1200" dirty="0"/>
              <a:t> in </a:t>
            </a:r>
            <a:r>
              <a:rPr lang="fr-FR" sz="1200" dirty="0" err="1"/>
              <a:t>came_from</a:t>
            </a:r>
            <a:r>
              <a:rPr lang="fr-FR" sz="1200" dirty="0"/>
              <a:t>:</a:t>
            </a:r>
          </a:p>
          <a:p>
            <a:r>
              <a:rPr lang="fr-FR" sz="1200" dirty="0"/>
              <a:t>        </a:t>
            </a:r>
            <a:r>
              <a:rPr lang="fr-FR" sz="1200" dirty="0" err="1"/>
              <a:t>current</a:t>
            </a:r>
            <a:r>
              <a:rPr lang="fr-FR" sz="1200" dirty="0"/>
              <a:t> := </a:t>
            </a:r>
            <a:r>
              <a:rPr lang="fr-FR" sz="1200" dirty="0" err="1"/>
              <a:t>came_from</a:t>
            </a:r>
            <a:r>
              <a:rPr lang="fr-FR" sz="1200" dirty="0"/>
              <a:t>[</a:t>
            </a:r>
            <a:r>
              <a:rPr lang="fr-FR" sz="1200" dirty="0" err="1"/>
              <a:t>current</a:t>
            </a:r>
            <a:r>
              <a:rPr lang="fr-FR" sz="1200" dirty="0"/>
              <a:t>]</a:t>
            </a:r>
          </a:p>
          <a:p>
            <a:r>
              <a:rPr lang="fr-FR" sz="1200" dirty="0"/>
              <a:t>        </a:t>
            </a:r>
            <a:r>
              <a:rPr lang="fr-FR" sz="1200" dirty="0" err="1"/>
              <a:t>total_path.append</a:t>
            </a:r>
            <a:r>
              <a:rPr lang="fr-FR" sz="1200" dirty="0"/>
              <a:t>(</a:t>
            </a:r>
            <a:r>
              <a:rPr lang="fr-FR" sz="1200" dirty="0" err="1"/>
              <a:t>current</a:t>
            </a:r>
            <a:r>
              <a:rPr lang="fr-FR" sz="1200" dirty="0"/>
              <a:t>)</a:t>
            </a:r>
          </a:p>
          <a:p>
            <a:r>
              <a:rPr lang="fr-FR" sz="1200" dirty="0"/>
              <a:t>    return </a:t>
            </a:r>
            <a:r>
              <a:rPr lang="fr-FR" sz="1200" dirty="0" err="1"/>
              <a:t>total_path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836879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Références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Vidéo</a:t>
            </a:r>
          </a:p>
          <a:p>
            <a:pPr lvl="1"/>
            <a:r>
              <a:rPr lang="fr-CA" dirty="0">
                <a:hlinkClick r:id="rId2"/>
              </a:rPr>
              <a:t>http://www.youtube.com/watch?feature=player_embedded&amp;v=uvIIzj11ayM#!</a:t>
            </a:r>
            <a:endParaRPr lang="fr-CA" dirty="0"/>
          </a:p>
          <a:p>
            <a:r>
              <a:rPr lang="fr-CA" dirty="0">
                <a:hlinkClick r:id="rId3"/>
              </a:rPr>
              <a:t>Recherche de chemin</a:t>
            </a:r>
            <a:endParaRPr lang="fr-CA" dirty="0"/>
          </a:p>
          <a:p>
            <a:r>
              <a:rPr lang="fr-CA" dirty="0">
                <a:hlinkClick r:id="rId4"/>
              </a:rPr>
              <a:t>A* </a:t>
            </a:r>
            <a:r>
              <a:rPr lang="fr-CA" dirty="0" err="1">
                <a:hlinkClick r:id="rId4"/>
              </a:rPr>
              <a:t>pathfinding</a:t>
            </a:r>
            <a:r>
              <a:rPr lang="fr-CA" dirty="0">
                <a:hlinkClick r:id="rId4"/>
              </a:rPr>
              <a:t> for </a:t>
            </a:r>
            <a:r>
              <a:rPr lang="fr-CA" dirty="0" err="1">
                <a:hlinkClick r:id="rId4"/>
              </a:rPr>
              <a:t>beginners</a:t>
            </a:r>
            <a:endParaRPr lang="fr-CA" dirty="0"/>
          </a:p>
          <a:p>
            <a:r>
              <a:rPr lang="fr-CA" dirty="0">
                <a:hlinkClick r:id="rId5"/>
              </a:rPr>
              <a:t>http://aigamedev.com/open/tutorials/clearance-based-pathfinding/</a:t>
            </a:r>
            <a:endParaRPr lang="fr-CA" dirty="0"/>
          </a:p>
          <a:p>
            <a:r>
              <a:rPr lang="fr-CA" dirty="0">
                <a:hlinkClick r:id="rId5"/>
              </a:rPr>
              <a:t>A* dans un RTS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2927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Recherche de chemin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/>
              <a:t>Consiste en la recherche du chemin le plus court entre deux points (nœuds)</a:t>
            </a:r>
          </a:p>
          <a:p>
            <a:r>
              <a:rPr lang="fr-CA" dirty="0"/>
              <a:t>Un problème de l’intelligence artificielle</a:t>
            </a:r>
          </a:p>
          <a:p>
            <a:r>
              <a:rPr lang="fr-CA" dirty="0"/>
              <a:t>Utile entre autres dans les domaines suivant</a:t>
            </a:r>
          </a:p>
          <a:p>
            <a:pPr lvl="1"/>
            <a:r>
              <a:rPr lang="fr-CA" dirty="0"/>
              <a:t>Jeux vidéo</a:t>
            </a:r>
          </a:p>
          <a:p>
            <a:pPr lvl="1"/>
            <a:r>
              <a:rPr lang="fr-CA" dirty="0"/>
              <a:t>Planification</a:t>
            </a:r>
          </a:p>
          <a:p>
            <a:pPr lvl="1"/>
            <a:r>
              <a:rPr lang="fr-CA" i="1" dirty="0" err="1"/>
              <a:t>Routing</a:t>
            </a:r>
            <a:r>
              <a:rPr lang="fr-CA" i="1" dirty="0"/>
              <a:t> (Ex : </a:t>
            </a:r>
            <a:r>
              <a:rPr lang="fr-CA" i="1" dirty="0" err="1"/>
              <a:t>Spanning</a:t>
            </a:r>
            <a:r>
              <a:rPr lang="fr-CA" i="1" dirty="0"/>
              <a:t> </a:t>
            </a:r>
            <a:r>
              <a:rPr lang="fr-CA" i="1" dirty="0" err="1"/>
              <a:t>tree</a:t>
            </a:r>
            <a:r>
              <a:rPr lang="fr-CA" i="1" dirty="0"/>
              <a:t> </a:t>
            </a:r>
            <a:r>
              <a:rPr lang="fr-CA" i="1" dirty="0" err="1"/>
              <a:t>protocol</a:t>
            </a:r>
            <a:r>
              <a:rPr lang="fr-CA" i="1" dirty="0"/>
              <a:t>)</a:t>
            </a:r>
          </a:p>
          <a:p>
            <a:pPr lvl="1"/>
            <a:r>
              <a:rPr lang="fr-CA" dirty="0"/>
              <a:t>Recherche de solution</a:t>
            </a:r>
          </a:p>
          <a:p>
            <a:pPr lvl="1"/>
            <a:r>
              <a:rPr lang="fr-CA" dirty="0"/>
              <a:t>Robotique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5200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Recherche de chemin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Algorithmes coûteux</a:t>
            </a:r>
          </a:p>
          <a:p>
            <a:r>
              <a:rPr lang="fr-CA" dirty="0"/>
              <a:t>Complexité augmente avec les obstacles</a:t>
            </a:r>
          </a:p>
          <a:p>
            <a:r>
              <a:rPr lang="fr-CA" dirty="0"/>
              <a:t>Obstacles peuvent être</a:t>
            </a:r>
          </a:p>
          <a:p>
            <a:pPr lvl="1"/>
            <a:r>
              <a:rPr lang="fr-CA" dirty="0"/>
              <a:t>Immobiles : Arbres, lacs, bureau</a:t>
            </a:r>
          </a:p>
          <a:p>
            <a:pPr lvl="1"/>
            <a:r>
              <a:rPr lang="fr-CA" dirty="0"/>
              <a:t>Mobiles : Voitures, personnes, ennemis</a:t>
            </a:r>
          </a:p>
          <a:p>
            <a:pPr lvl="1"/>
            <a:r>
              <a:rPr lang="fr-CA" dirty="0"/>
              <a:t>Infranchissable : Murs, trous</a:t>
            </a:r>
          </a:p>
          <a:p>
            <a:pPr lvl="1"/>
            <a:r>
              <a:rPr lang="fr-CA" dirty="0"/>
              <a:t>Franchissable : Boue, sable, lacs</a:t>
            </a:r>
          </a:p>
          <a:p>
            <a:r>
              <a:rPr lang="fr-CA" dirty="0"/>
              <a:t>Temps réel ou différé</a:t>
            </a:r>
          </a:p>
        </p:txBody>
      </p:sp>
    </p:spTree>
    <p:extLst>
      <p:ext uri="{BB962C8B-B14F-4D97-AF65-F5344CB8AC3E}">
        <p14:creationId xmlns:p14="http://schemas.microsoft.com/office/powerpoint/2010/main" val="2606719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Recherche de chemin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Algorithmes déterministes : On connaît les distances intermédiaires</a:t>
            </a:r>
          </a:p>
          <a:p>
            <a:pPr lvl="1"/>
            <a:r>
              <a:rPr lang="fr-CA" dirty="0"/>
              <a:t>Algorithme de </a:t>
            </a:r>
            <a:r>
              <a:rPr lang="fr-CA" dirty="0" err="1"/>
              <a:t>Dijkstra</a:t>
            </a:r>
            <a:endParaRPr lang="fr-CA" dirty="0"/>
          </a:p>
          <a:p>
            <a:pPr lvl="1"/>
            <a:r>
              <a:rPr lang="fr-CA" dirty="0"/>
              <a:t>Algorithme A*</a:t>
            </a:r>
          </a:p>
          <a:p>
            <a:pPr lvl="1"/>
            <a:r>
              <a:rPr lang="fr-CA" dirty="0" err="1">
                <a:hlinkClick r:id="rId2"/>
              </a:rPr>
              <a:t>Near</a:t>
            </a:r>
            <a:r>
              <a:rPr lang="fr-CA" dirty="0">
                <a:hlinkClick r:id="rId2"/>
              </a:rPr>
              <a:t> optimal </a:t>
            </a:r>
            <a:r>
              <a:rPr lang="fr-CA" dirty="0" err="1">
                <a:hlinkClick r:id="rId2"/>
              </a:rPr>
              <a:t>hierarchical</a:t>
            </a:r>
            <a:r>
              <a:rPr lang="fr-CA" dirty="0">
                <a:hlinkClick r:id="rId2"/>
              </a:rPr>
              <a:t> </a:t>
            </a:r>
            <a:r>
              <a:rPr lang="fr-CA" dirty="0" err="1">
                <a:hlinkClick r:id="rId2"/>
              </a:rPr>
              <a:t>pathfinding</a:t>
            </a:r>
            <a:endParaRPr lang="fr-CA" dirty="0"/>
          </a:p>
          <a:p>
            <a:r>
              <a:rPr lang="fr-CA" dirty="0"/>
              <a:t>Algorithmes probabilistes : On ne connaît pas les paramètres</a:t>
            </a:r>
          </a:p>
          <a:p>
            <a:pPr lvl="1"/>
            <a:r>
              <a:rPr lang="fr-CA" dirty="0"/>
              <a:t>Processus de décision markovien</a:t>
            </a:r>
          </a:p>
          <a:p>
            <a:pPr lvl="1"/>
            <a:r>
              <a:rPr lang="fr-CA" dirty="0"/>
              <a:t>Chaînes de Markov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1390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Recherche de chemin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>
                <a:hlinkClick r:id="rId2"/>
              </a:rPr>
              <a:t>Algorithme de </a:t>
            </a:r>
            <a:r>
              <a:rPr lang="fr-CA" dirty="0" err="1">
                <a:hlinkClick r:id="rId2"/>
              </a:rPr>
              <a:t>Dijsktra</a:t>
            </a:r>
            <a:endParaRPr lang="fr-CA" dirty="0"/>
          </a:p>
          <a:p>
            <a:pPr lvl="1"/>
            <a:r>
              <a:rPr lang="fr-CA" dirty="0"/>
              <a:t>Plus coûteux</a:t>
            </a:r>
          </a:p>
          <a:p>
            <a:pPr lvl="1"/>
            <a:r>
              <a:rPr lang="fr-CA" dirty="0"/>
              <a:t>Utilisé dans le domaine du réseautage pour trouver le chemin le plus optimal</a:t>
            </a:r>
          </a:p>
          <a:p>
            <a:pPr lvl="2"/>
            <a:r>
              <a:rPr lang="fr-CA" dirty="0">
                <a:hlinkClick r:id="rId3"/>
              </a:rPr>
              <a:t>Open </a:t>
            </a:r>
            <a:r>
              <a:rPr lang="fr-CA" dirty="0" err="1">
                <a:hlinkClick r:id="rId3"/>
              </a:rPr>
              <a:t>shortest</a:t>
            </a:r>
            <a:r>
              <a:rPr lang="fr-CA" dirty="0">
                <a:hlinkClick r:id="rId3"/>
              </a:rPr>
              <a:t> </a:t>
            </a:r>
            <a:r>
              <a:rPr lang="fr-CA" dirty="0" err="1">
                <a:hlinkClick r:id="rId3"/>
              </a:rPr>
              <a:t>path</a:t>
            </a:r>
            <a:r>
              <a:rPr lang="fr-CA" dirty="0">
                <a:hlinkClick r:id="rId3"/>
              </a:rPr>
              <a:t> first</a:t>
            </a:r>
            <a:endParaRPr lang="fr-CA" dirty="0"/>
          </a:p>
          <a:p>
            <a:pPr lvl="2"/>
            <a:r>
              <a:rPr lang="fr-CA" dirty="0">
                <a:hlinkClick r:id="rId4"/>
              </a:rPr>
              <a:t>Minimum </a:t>
            </a:r>
            <a:r>
              <a:rPr lang="fr-CA" dirty="0" err="1">
                <a:hlinkClick r:id="rId4"/>
              </a:rPr>
              <a:t>spanning</a:t>
            </a:r>
            <a:r>
              <a:rPr lang="fr-CA" dirty="0">
                <a:hlinkClick r:id="rId4"/>
              </a:rPr>
              <a:t> </a:t>
            </a:r>
            <a:r>
              <a:rPr lang="fr-CA" dirty="0" err="1">
                <a:hlinkClick r:id="rId4"/>
              </a:rPr>
              <a:t>tree</a:t>
            </a:r>
            <a:endParaRPr lang="fr-CA" dirty="0"/>
          </a:p>
          <a:p>
            <a:r>
              <a:rPr lang="fr-CA" dirty="0"/>
              <a:t>Ressources vidéo</a:t>
            </a:r>
          </a:p>
          <a:p>
            <a:pPr lvl="1"/>
            <a:r>
              <a:rPr lang="fr-CA" dirty="0" err="1">
                <a:hlinkClick r:id="rId5"/>
              </a:rPr>
              <a:t>Computerphile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8618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Recherche de chemin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  <a:p>
            <a:pPr lvl="1"/>
            <a:r>
              <a:rPr lang="fr-CA" dirty="0"/>
              <a:t>Plus rapide selon certaines conditions</a:t>
            </a:r>
          </a:p>
          <a:p>
            <a:pPr lvl="2"/>
            <a:r>
              <a:rPr lang="fr-CA" dirty="0"/>
              <a:t>+ Obstacles = moins rapides</a:t>
            </a:r>
          </a:p>
          <a:p>
            <a:pPr lvl="1"/>
            <a:r>
              <a:rPr lang="fr-CA" dirty="0"/>
              <a:t>Utilisé dans le domaine du jeu</a:t>
            </a:r>
          </a:p>
          <a:p>
            <a:pPr lvl="1"/>
            <a:r>
              <a:rPr lang="fr-CA" dirty="0"/>
              <a:t>Ne retourne pas nécessairement le chemin optimal</a:t>
            </a:r>
          </a:p>
          <a:p>
            <a:pPr lvl="1"/>
            <a:r>
              <a:rPr lang="fr-CA" dirty="0"/>
              <a:t>Bon compromis entre le chemin optimal et la rapidité</a:t>
            </a:r>
          </a:p>
        </p:txBody>
      </p:sp>
    </p:spTree>
    <p:extLst>
      <p:ext uri="{BB962C8B-B14F-4D97-AF65-F5344CB8AC3E}">
        <p14:creationId xmlns:p14="http://schemas.microsoft.com/office/powerpoint/2010/main" val="2449632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L’</a:t>
            </a:r>
            <a:r>
              <a:rPr lang="fr-CA" dirty="0">
                <a:hlinkClick r:id="rId2"/>
              </a:rPr>
              <a:t>algorithme A* </a:t>
            </a:r>
            <a:r>
              <a:rPr lang="fr-CA" dirty="0"/>
              <a:t>(prononcé : </a:t>
            </a:r>
            <a:r>
              <a:rPr lang="fr-CA" i="1" dirty="0"/>
              <a:t>A-star</a:t>
            </a:r>
            <a:r>
              <a:rPr lang="fr-CA" dirty="0"/>
              <a:t>)est l’algorithme le plus fréquemment utilisé dans les jeux</a:t>
            </a:r>
          </a:p>
          <a:p>
            <a:r>
              <a:rPr lang="fr-CA" dirty="0"/>
              <a:t>Ce sera cet algo que l’on verra dans les prochaines diapos</a:t>
            </a:r>
          </a:p>
          <a:p>
            <a:pPr lvl="1"/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74259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 : Termes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G : Distance parcourue du nœud de départ au nœud actuel</a:t>
            </a:r>
          </a:p>
          <a:p>
            <a:r>
              <a:rPr lang="fr-CA" dirty="0"/>
              <a:t>H : Heuristique soit l’</a:t>
            </a:r>
            <a:r>
              <a:rPr lang="fr-CA" u="sng" dirty="0"/>
              <a:t>estimation</a:t>
            </a:r>
            <a:r>
              <a:rPr lang="fr-CA" dirty="0"/>
              <a:t> de la distance entre le nœud actuel et le nœud final</a:t>
            </a:r>
          </a:p>
          <a:p>
            <a:r>
              <a:rPr lang="fr-CA" dirty="0"/>
              <a:t>F : Distance à parcourir entre le départ et la fin si l’on passe par ce nœud </a:t>
            </a:r>
          </a:p>
          <a:p>
            <a:pPr lvl="1"/>
            <a:r>
              <a:rPr lang="fr-CA" dirty="0"/>
              <a:t>F = G + H</a:t>
            </a:r>
          </a:p>
        </p:txBody>
      </p:sp>
    </p:spTree>
    <p:extLst>
      <p:ext uri="{BB962C8B-B14F-4D97-AF65-F5344CB8AC3E}">
        <p14:creationId xmlns:p14="http://schemas.microsoft.com/office/powerpoint/2010/main" val="4253750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2907</TotalTime>
  <Words>1017</Words>
  <Application>Microsoft Office PowerPoint</Application>
  <PresentationFormat>Affichage à l'écran (4:3)</PresentationFormat>
  <Paragraphs>158</Paragraphs>
  <Slides>25</Slides>
  <Notes>2</Notes>
  <HiddenSlides>0</HiddenSlides>
  <MMClips>1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9" baseType="lpstr">
      <vt:lpstr>Calibri</vt:lpstr>
      <vt:lpstr>Century Gothic</vt:lpstr>
      <vt:lpstr>Wingdings 2</vt:lpstr>
      <vt:lpstr>Austin</vt:lpstr>
      <vt:lpstr>Dév. d’application interactive III</vt:lpstr>
      <vt:lpstr>Plan de leçon</vt:lpstr>
      <vt:lpstr>Recherche de chemin</vt:lpstr>
      <vt:lpstr>Recherche de chemin</vt:lpstr>
      <vt:lpstr>Recherche de chemin</vt:lpstr>
      <vt:lpstr>Recherche de chemin</vt:lpstr>
      <vt:lpstr>Recherche de chemin</vt:lpstr>
      <vt:lpstr>Algorithme A*</vt:lpstr>
      <vt:lpstr>Algorithme A* : Termes</vt:lpstr>
      <vt:lpstr>Algorithme A* : Termes</vt:lpstr>
      <vt:lpstr>Algorithme A*</vt:lpstr>
      <vt:lpstr>Algorithme A*</vt:lpstr>
      <vt:lpstr>Algorithme A*</vt:lpstr>
      <vt:lpstr>Algorithme A*</vt:lpstr>
      <vt:lpstr>Algorithme A*</vt:lpstr>
      <vt:lpstr>Algorithme A*</vt:lpstr>
      <vt:lpstr>Exemple</vt:lpstr>
      <vt:lpstr>Exemple</vt:lpstr>
      <vt:lpstr>Exemple</vt:lpstr>
      <vt:lpstr>Exemple</vt:lpstr>
      <vt:lpstr>Exemple</vt:lpstr>
      <vt:lpstr>Exercices</vt:lpstr>
      <vt:lpstr>Présentation PowerPoint</vt:lpstr>
      <vt:lpstr>Présentation PowerPoint</vt:lpstr>
      <vt:lpstr>Références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Dév. d’application interactive III</dc:title>
  <dc:creator>Nicolas Bourré</dc:creator>
  <cp:lastModifiedBy>Nick B</cp:lastModifiedBy>
  <cp:revision>71</cp:revision>
  <dcterms:created xsi:type="dcterms:W3CDTF">2012-10-24T13:16:15Z</dcterms:created>
  <dcterms:modified xsi:type="dcterms:W3CDTF">2019-10-24T15:32:42Z</dcterms:modified>
</cp:coreProperties>
</file>