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32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2" r:id="rId17"/>
    <p:sldId id="269" r:id="rId18"/>
    <p:sldId id="324" r:id="rId19"/>
    <p:sldId id="270" r:id="rId20"/>
    <p:sldId id="271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5" r:id="rId32"/>
    <p:sldId id="284" r:id="rId33"/>
    <p:sldId id="286" r:id="rId34"/>
    <p:sldId id="287" r:id="rId35"/>
    <p:sldId id="288" r:id="rId36"/>
    <p:sldId id="326" r:id="rId37"/>
    <p:sldId id="289" r:id="rId38"/>
    <p:sldId id="323" r:id="rId3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8" d="100"/>
          <a:sy n="98" d="100"/>
        </p:scale>
        <p:origin x="88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8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04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1C16D-B128-4D9C-9200-420E1E0F584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8CC3A-1D91-42C1-9E50-23124330FB8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3256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Tile</a:t>
            </a:r>
            <a:r>
              <a:rPr lang="fr-CA" dirty="0"/>
              <a:t> </a:t>
            </a:r>
            <a:r>
              <a:rPr lang="fr-CA" dirty="0" err="1"/>
              <a:t>mapping</a:t>
            </a:r>
            <a:endParaRPr lang="fr-CA" dirty="0"/>
          </a:p>
          <a:p>
            <a:r>
              <a:rPr lang="fr-CA" dirty="0"/>
              <a:t>Algorithme A*</a:t>
            </a:r>
          </a:p>
          <a:p>
            <a:r>
              <a:rPr lang="fr-CA" dirty="0"/>
              <a:t>Plan de jeu</a:t>
            </a:r>
          </a:p>
          <a:p>
            <a:r>
              <a:rPr lang="fr-CA" b="1" dirty="0"/>
              <a:t>Fournir </a:t>
            </a:r>
            <a:r>
              <a:rPr lang="fr-CA" b="1" dirty="0" err="1"/>
              <a:t>tileEngine</a:t>
            </a:r>
            <a:r>
              <a:rPr lang="fr-CA" b="1" dirty="0"/>
              <a:t> – base</a:t>
            </a:r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6097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84062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Le principe du modulo</a:t>
            </a:r>
            <a:r>
              <a:rPr lang="fr-CA" baseline="0" dirty="0"/>
              <a:t> s’applique bien, car il permet d’avancer dans l’ensemble. C’est un principe que l’on peut aussi appliquer au énumération.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55024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Loader la </a:t>
            </a:r>
            <a:r>
              <a:rPr lang="fr-CA" b="1" dirty="0"/>
              <a:t>bonne texture</a:t>
            </a:r>
            <a:r>
              <a:rPr lang="fr-CA" dirty="0"/>
              <a:t>!!!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2454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19E05F4-179C-4435-8DAB-6D7A27E1E476}" type="datetimeFigureOut">
              <a:rPr lang="fr-CA" smtClean="0"/>
              <a:t>2019-10-03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6DCDD75-8E1D-453C-8D39-106779592630}" type="slidenum">
              <a:rPr lang="fr-CA" smtClean="0"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bourre/tile_engin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rocessing/processing/blob/master/core/src/processing/core/PApplet.java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gnet-Alpha/Project" TargetMode="External"/><Relationship Id="rId2" Type="http://schemas.openxmlformats.org/officeDocument/2006/relationships/hyperlink" Target="https://gamedevelopment.tutsplus.com/tutorials/creating-isometric-worlds-a-primer-for-game-developers--gamedev-651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/>
              <a:t>Dév</a:t>
            </a:r>
            <a:r>
              <a:rPr lang="fr-CA" dirty="0"/>
              <a:t>. d’application interactive III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err="1"/>
              <a:t>Tile</a:t>
            </a:r>
            <a:r>
              <a:rPr lang="fr-CA" dirty="0"/>
              <a:t> </a:t>
            </a:r>
            <a:r>
              <a:rPr lang="fr-CA" dirty="0" err="1"/>
              <a:t>Engine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07367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MapRow</a:t>
            </a:r>
            <a:endParaRPr lang="fr-CA" dirty="0"/>
          </a:p>
        </p:txBody>
      </p:sp>
      <p:graphicFrame>
        <p:nvGraphicFramePr>
          <p:cNvPr id="3" name="Tableau 4">
            <a:extLst>
              <a:ext uri="{FF2B5EF4-FFF2-40B4-BE49-F238E27FC236}">
                <a16:creationId xmlns:a16="http://schemas.microsoft.com/office/drawing/2014/main" id="{F284BA4A-4260-4663-9A11-844C02D75C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870830"/>
              </p:ext>
            </p:extLst>
          </p:nvPr>
        </p:nvGraphicFramePr>
        <p:xfrm>
          <a:off x="5580112" y="2340953"/>
          <a:ext cx="218361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722">
                  <a:extLst>
                    <a:ext uri="{9D8B030D-6E8A-4147-A177-3AD203B41FA5}">
                      <a16:colId xmlns:a16="http://schemas.microsoft.com/office/drawing/2014/main" val="2544134952"/>
                    </a:ext>
                  </a:extLst>
                </a:gridCol>
                <a:gridCol w="436722">
                  <a:extLst>
                    <a:ext uri="{9D8B030D-6E8A-4147-A177-3AD203B41FA5}">
                      <a16:colId xmlns:a16="http://schemas.microsoft.com/office/drawing/2014/main" val="2351961789"/>
                    </a:ext>
                  </a:extLst>
                </a:gridCol>
                <a:gridCol w="436722">
                  <a:extLst>
                    <a:ext uri="{9D8B030D-6E8A-4147-A177-3AD203B41FA5}">
                      <a16:colId xmlns:a16="http://schemas.microsoft.com/office/drawing/2014/main" val="943337659"/>
                    </a:ext>
                  </a:extLst>
                </a:gridCol>
                <a:gridCol w="436722">
                  <a:extLst>
                    <a:ext uri="{9D8B030D-6E8A-4147-A177-3AD203B41FA5}">
                      <a16:colId xmlns:a16="http://schemas.microsoft.com/office/drawing/2014/main" val="3705623837"/>
                    </a:ext>
                  </a:extLst>
                </a:gridCol>
                <a:gridCol w="436722">
                  <a:extLst>
                    <a:ext uri="{9D8B030D-6E8A-4147-A177-3AD203B41FA5}">
                      <a16:colId xmlns:a16="http://schemas.microsoft.com/office/drawing/2014/main" val="32270277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i="1" dirty="0"/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2778205"/>
                  </a:ext>
                </a:extLst>
              </a:tr>
            </a:tbl>
          </a:graphicData>
        </a:graphic>
      </p:graphicFrame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ED151876-27A0-4C59-B9CC-567DA1BF3B16}"/>
              </a:ext>
            </a:extLst>
          </p:cNvPr>
          <p:cNvCxnSpPr>
            <a:endCxn id="3" idx="1"/>
          </p:cNvCxnSpPr>
          <p:nvPr/>
        </p:nvCxnSpPr>
        <p:spPr>
          <a:xfrm flipV="1">
            <a:off x="3419872" y="2526373"/>
            <a:ext cx="2160240" cy="110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57BE664A-CB55-4417-B08D-B7FA4B78578A}"/>
              </a:ext>
            </a:extLst>
          </p:cNvPr>
          <p:cNvSpPr/>
          <p:nvPr/>
        </p:nvSpPr>
        <p:spPr>
          <a:xfrm>
            <a:off x="1043490" y="2340953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class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MapRow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ArrayList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&lt;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MapCell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&gt;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columns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MapRow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columns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new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ArrayList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&lt;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MapCell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&gt;();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MapCell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getCell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cellIndex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return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columns.get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cellIndex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  <a:p>
            <a:br>
              <a:rPr lang="fr-CA" sz="1200" dirty="0"/>
            </a:b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2180476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TileMap</a:t>
            </a:r>
            <a:endParaRPr lang="fr-CA" dirty="0"/>
          </a:p>
        </p:txBody>
      </p:sp>
      <p:cxnSp>
        <p:nvCxnSpPr>
          <p:cNvPr id="6" name="Connecteur droit avec flèche 5"/>
          <p:cNvCxnSpPr>
            <a:stCxn id="8" idx="1"/>
          </p:cNvCxnSpPr>
          <p:nvPr/>
        </p:nvCxnSpPr>
        <p:spPr>
          <a:xfrm flipH="1" flipV="1">
            <a:off x="5076056" y="2492896"/>
            <a:ext cx="1188132" cy="153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264188" y="2462027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Fait une carte 2D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148064" y="2924944"/>
            <a:ext cx="2646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Dimension de la carte</a:t>
            </a:r>
            <a:br>
              <a:rPr lang="fr-CA" dirty="0"/>
            </a:br>
            <a:r>
              <a:rPr lang="fr-CA" dirty="0"/>
              <a:t>en nombre de tuiles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436096" y="3788497"/>
            <a:ext cx="277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Initialisation de la carte</a:t>
            </a:r>
          </a:p>
        </p:txBody>
      </p:sp>
      <p:cxnSp>
        <p:nvCxnSpPr>
          <p:cNvPr id="18" name="Connecteur droit avec flèche 17"/>
          <p:cNvCxnSpPr>
            <a:stCxn id="16" idx="1"/>
          </p:cNvCxnSpPr>
          <p:nvPr/>
        </p:nvCxnSpPr>
        <p:spPr>
          <a:xfrm flipH="1">
            <a:off x="4644008" y="3973163"/>
            <a:ext cx="792088" cy="175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12" idx="1"/>
          </p:cNvCxnSpPr>
          <p:nvPr/>
        </p:nvCxnSpPr>
        <p:spPr>
          <a:xfrm flipH="1" flipV="1">
            <a:off x="2339752" y="2780928"/>
            <a:ext cx="2808312" cy="467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DB1C6AE-8B2D-44D3-925C-C71A43170D40}"/>
              </a:ext>
            </a:extLst>
          </p:cNvPr>
          <p:cNvSpPr/>
          <p:nvPr/>
        </p:nvSpPr>
        <p:spPr>
          <a:xfrm>
            <a:off x="771543" y="211111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class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TileMap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ArrayList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&lt;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MapRow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&gt;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rows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new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ArrayList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&lt;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MapRow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&gt;();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mapWidth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50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mapHeight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50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TileMap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for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y =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 y &lt;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mapHeight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 y++)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MapRow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currentRow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new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MapRow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for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x =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 x &lt;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mapWidth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 x++)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  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currentRow.columns.add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new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MapCell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rows.add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currentRow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generateTest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  <a:p>
            <a:br>
              <a:rPr lang="fr-CA" sz="1200" dirty="0"/>
            </a:b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4009354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Classe : </a:t>
            </a:r>
            <a:r>
              <a:rPr lang="fr-CA" dirty="0" err="1"/>
              <a:t>TileMap</a:t>
            </a:r>
            <a:r>
              <a:rPr lang="fr-CA" dirty="0"/>
              <a:t> – </a:t>
            </a:r>
            <a:r>
              <a:rPr lang="fr-CA" dirty="0" err="1"/>
              <a:t>generateTest</a:t>
            </a:r>
            <a:r>
              <a:rPr lang="fr-CA" dirty="0"/>
              <a:t>()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71600" y="2204864"/>
            <a:ext cx="3140779" cy="3785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 err="1"/>
              <a:t>private</a:t>
            </a:r>
            <a:r>
              <a:rPr lang="fr-CA" sz="1200" dirty="0"/>
              <a:t> </a:t>
            </a:r>
            <a:r>
              <a:rPr lang="fr-CA" sz="1200" dirty="0" err="1"/>
              <a:t>void</a:t>
            </a:r>
            <a:r>
              <a:rPr lang="fr-CA" sz="1200" dirty="0"/>
              <a:t> </a:t>
            </a:r>
            <a:r>
              <a:rPr lang="fr-CA" sz="1200" dirty="0" err="1"/>
              <a:t>generateTest</a:t>
            </a:r>
            <a:r>
              <a:rPr lang="fr-CA" sz="1200" dirty="0"/>
              <a:t>() {</a:t>
            </a:r>
          </a:p>
          <a:p>
            <a:r>
              <a:rPr lang="fr-CA" sz="1200" dirty="0"/>
              <a:t>  // Début de la création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220072" y="1988840"/>
            <a:ext cx="3140779" cy="4524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/>
              <a:t>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// Fin de la création</a:t>
            </a:r>
          </a:p>
          <a:p>
            <a:r>
              <a:rPr lang="fr-CA" sz="1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15790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Tile</a:t>
            </a:r>
            <a:endParaRPr lang="fr-CA" dirty="0"/>
          </a:p>
        </p:txBody>
      </p:sp>
      <p:sp>
        <p:nvSpPr>
          <p:cNvPr id="5" name="ZoneTexte 4"/>
          <p:cNvSpPr txBox="1"/>
          <p:nvPr/>
        </p:nvSpPr>
        <p:spPr>
          <a:xfrm>
            <a:off x="5789796" y="1247334"/>
            <a:ext cx="2807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Retourne le rectangle</a:t>
            </a:r>
            <a:br>
              <a:rPr lang="fr-CA" dirty="0"/>
            </a:br>
            <a:r>
              <a:rPr lang="fr-CA" dirty="0"/>
              <a:t>représentant la position</a:t>
            </a:r>
            <a:br>
              <a:rPr lang="fr-CA" dirty="0"/>
            </a:br>
            <a:r>
              <a:rPr lang="fr-CA" dirty="0"/>
              <a:t>de la tuile en index</a:t>
            </a:r>
          </a:p>
        </p:txBody>
      </p:sp>
      <p:cxnSp>
        <p:nvCxnSpPr>
          <p:cNvPr id="7" name="Connecteur droit avec flèche 6"/>
          <p:cNvCxnSpPr>
            <a:cxnSpLocks/>
            <a:stCxn id="5" idx="2"/>
          </p:cNvCxnSpPr>
          <p:nvPr/>
        </p:nvCxnSpPr>
        <p:spPr>
          <a:xfrm flipH="1">
            <a:off x="4716016" y="2170664"/>
            <a:ext cx="2477733" cy="1690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A54097A-76A9-4BC6-B65A-5A494461D8F1}"/>
              </a:ext>
            </a:extLst>
          </p:cNvPr>
          <p:cNvSpPr/>
          <p:nvPr/>
        </p:nvSpPr>
        <p:spPr>
          <a:xfrm>
            <a:off x="575249" y="2159346"/>
            <a:ext cx="45365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class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Tile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TILESIZE =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32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PImage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tileSetTexture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>
                <a:solidFill>
                  <a:srgbClr val="9C27B0"/>
                </a:solidFill>
                <a:latin typeface="Roboto Mono"/>
              </a:rPr>
              <a:t>Rectangle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void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setSourceRectangle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>
                <a:solidFill>
                  <a:srgbClr val="9C27B0"/>
                </a:solidFill>
                <a:latin typeface="Roboto Mono"/>
              </a:rPr>
              <a:t>Rectangle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Tile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.tileRect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>
                <a:solidFill>
                  <a:srgbClr val="9C27B0"/>
                </a:solidFill>
                <a:latin typeface="Roboto Mono"/>
              </a:rPr>
              <a:t>Rectangle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getSourceRectangle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tileIndex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tileRect.setWH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(TILESIZE, TILESIZE);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tileRect.setXY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tileIndex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* TILESIZE,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return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>
                <a:solidFill>
                  <a:srgbClr val="9C27B0"/>
                </a:solidFill>
                <a:latin typeface="Roboto Mono"/>
              </a:rPr>
              <a:t>Texture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getTileSetTexture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return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tileSetTexture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void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setTileSetTexture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PImage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tileSetTexture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Tile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.tileSetTexture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tileSetTexture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  <a:p>
            <a:br>
              <a:rPr lang="fr-CA" sz="1200" dirty="0"/>
            </a:b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3086418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Camera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824062-E2E9-48BC-96FA-B5932AED8C9B}"/>
              </a:ext>
            </a:extLst>
          </p:cNvPr>
          <p:cNvSpPr/>
          <p:nvPr/>
        </p:nvSpPr>
        <p:spPr>
          <a:xfrm>
            <a:off x="1043490" y="2420888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class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PVector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location =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new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PVector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();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D81B60"/>
                </a:solidFill>
                <a:latin typeface="Roboto Mono"/>
              </a:rPr>
              <a:t>// Position en "pixel"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PVector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return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location;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static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void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float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x,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float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y)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location.x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x;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location.y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y;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3309543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83568" y="2348880"/>
            <a:ext cx="51267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//Dans la zone de déclaration de variables</a:t>
            </a:r>
          </a:p>
          <a:p>
            <a:r>
              <a:rPr lang="fr-CA" dirty="0" err="1"/>
              <a:t>TileMap</a:t>
            </a:r>
            <a:r>
              <a:rPr lang="fr-CA" dirty="0"/>
              <a:t> </a:t>
            </a:r>
            <a:r>
              <a:rPr lang="fr-CA" dirty="0" err="1"/>
              <a:t>map</a:t>
            </a:r>
            <a:r>
              <a:rPr lang="fr-CA" dirty="0"/>
              <a:t> = new </a:t>
            </a:r>
            <a:r>
              <a:rPr lang="fr-CA" dirty="0" err="1"/>
              <a:t>TileMap</a:t>
            </a:r>
            <a:r>
              <a:rPr lang="fr-CA" dirty="0"/>
              <a:t>();</a:t>
            </a:r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carreLargeur</a:t>
            </a:r>
            <a:r>
              <a:rPr lang="fr-CA" dirty="0"/>
              <a:t> = 5;</a:t>
            </a:r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carreHauteur</a:t>
            </a:r>
            <a:r>
              <a:rPr lang="fr-CA" dirty="0"/>
              <a:t> = 5;</a:t>
            </a:r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tileSize</a:t>
            </a:r>
            <a:r>
              <a:rPr lang="fr-CA" dirty="0"/>
              <a:t> = 32;</a:t>
            </a:r>
          </a:p>
          <a:p>
            <a:r>
              <a:rPr lang="fr-CA" dirty="0"/>
              <a:t>Rectangle </a:t>
            </a:r>
            <a:r>
              <a:rPr lang="fr-CA" dirty="0" err="1"/>
              <a:t>tileRectangle</a:t>
            </a:r>
            <a:r>
              <a:rPr lang="fr-CA" dirty="0"/>
              <a:t> = new Rectangle();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72927" y="4221088"/>
            <a:ext cx="59683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 dirty="0"/>
              <a:t>//Dans le setup()</a:t>
            </a:r>
          </a:p>
          <a:p>
            <a:r>
              <a:rPr lang="fr-CA" sz="1600" dirty="0" err="1"/>
              <a:t>map</a:t>
            </a:r>
            <a:r>
              <a:rPr lang="fr-CA" sz="1600" dirty="0"/>
              <a:t> = new </a:t>
            </a:r>
            <a:r>
              <a:rPr lang="fr-CA" sz="1600" dirty="0" err="1"/>
              <a:t>TileMap</a:t>
            </a:r>
            <a:r>
              <a:rPr lang="fr-CA" sz="1600" dirty="0"/>
              <a:t>();</a:t>
            </a:r>
          </a:p>
          <a:p>
            <a:r>
              <a:rPr lang="fr-CA" sz="1600" dirty="0"/>
              <a:t>  </a:t>
            </a:r>
          </a:p>
          <a:p>
            <a:r>
              <a:rPr lang="fr-CA" sz="1600" dirty="0" err="1"/>
              <a:t>Tile.setTileSetTexture</a:t>
            </a:r>
            <a:r>
              <a:rPr lang="fr-CA" sz="1600" dirty="0"/>
              <a:t>(</a:t>
            </a:r>
            <a:r>
              <a:rPr lang="fr-CA" sz="1600" dirty="0" err="1"/>
              <a:t>loadImage</a:t>
            </a:r>
            <a:r>
              <a:rPr lang="fr-CA" sz="1600" dirty="0"/>
              <a:t>("data/part1_tileset.png"));</a:t>
            </a:r>
          </a:p>
        </p:txBody>
      </p:sp>
      <p:cxnSp>
        <p:nvCxnSpPr>
          <p:cNvPr id="8" name="Connecteur droit avec flèche 7"/>
          <p:cNvCxnSpPr>
            <a:stCxn id="10" idx="1"/>
          </p:cNvCxnSpPr>
          <p:nvPr/>
        </p:nvCxnSpPr>
        <p:spPr>
          <a:xfrm flipH="1" flipV="1">
            <a:off x="4211960" y="3140968"/>
            <a:ext cx="92398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135942" y="2889810"/>
            <a:ext cx="3377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Ce que l’on veut afficher de</a:t>
            </a:r>
            <a:br>
              <a:rPr lang="fr-CA" dirty="0"/>
            </a:br>
            <a:r>
              <a:rPr lang="fr-CA" dirty="0"/>
              <a:t>la carte</a:t>
            </a:r>
          </a:p>
        </p:txBody>
      </p:sp>
    </p:spTree>
    <p:extLst>
      <p:ext uri="{BB962C8B-B14F-4D97-AF65-F5344CB8AC3E}">
        <p14:creationId xmlns:p14="http://schemas.microsoft.com/office/powerpoint/2010/main" val="2184642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 – display()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F2E3FC8-4820-49D5-BF38-1F0CE9DFBD8E}"/>
              </a:ext>
            </a:extLst>
          </p:cNvPr>
          <p:cNvSpPr/>
          <p:nvPr/>
        </p:nvSpPr>
        <p:spPr>
          <a:xfrm>
            <a:off x="1043490" y="2170664"/>
            <a:ext cx="554473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PVector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firstSquare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new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PVector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().x /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float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().y /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float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firstX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firstSquare.x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firstY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firstSquare.y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D81B60"/>
                </a:solidFill>
                <a:latin typeface="Roboto Mono"/>
              </a:rPr>
              <a:t>// Le petit offset entre le bord de la caméra et la dimension d'une tuile</a:t>
            </a:r>
            <a:endParaRPr lang="fr-CA" sz="1200" dirty="0"/>
          </a:p>
          <a:p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PVector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squareOffset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new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PVector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().x %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().y %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endParaRPr lang="fr-CA" sz="1200" dirty="0"/>
          </a:p>
          <a:p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offsetX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squareOffset.x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offsetY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squareOffset.y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//…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2236860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 – display()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44008" y="5085184"/>
            <a:ext cx="292952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Après ce code, il devrait</a:t>
            </a:r>
            <a:br>
              <a:rPr lang="fr-FR" dirty="0"/>
            </a:br>
            <a:r>
              <a:rPr lang="fr-FR" dirty="0"/>
              <a:t>être exécutable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E05939-11F3-45E8-A6EC-597C374021F8}"/>
              </a:ext>
            </a:extLst>
          </p:cNvPr>
          <p:cNvSpPr/>
          <p:nvPr/>
        </p:nvSpPr>
        <p:spPr>
          <a:xfrm>
            <a:off x="523414" y="2315195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1200" dirty="0">
                <a:solidFill>
                  <a:srgbClr val="3F51B5"/>
                </a:solidFill>
                <a:latin typeface="Roboto Mono"/>
              </a:rPr>
              <a:t>for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y =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 y &lt;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carreHauteur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 y++)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positionY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(y *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-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offsetY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for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x =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 x &lt;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carreLargeur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 x++)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D81B60"/>
                </a:solidFill>
                <a:latin typeface="Roboto Mono"/>
              </a:rPr>
              <a:t>// Va chercher le rectangle de la tuile à afficher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9C27B0"/>
                </a:solidFill>
                <a:latin typeface="Roboto Mono"/>
              </a:rPr>
              <a:t>Rectangle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srcRect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Tile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.getSourceRectangle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map.getRow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(y +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firstY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).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getCell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(x +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firstX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).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getTileID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(),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tileRectangle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PImage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currentTile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Tile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.getTileSetTexture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get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srcRect.location.x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srcRect.location.y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srcRect.w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srcRect.h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image(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currentTile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(x *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-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offsetX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positionY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  <a:p>
            <a:br>
              <a:rPr lang="fr-CA" sz="1200" dirty="0"/>
            </a:b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124168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2">
            <a:extLst>
              <a:ext uri="{FF2B5EF4-FFF2-40B4-BE49-F238E27FC236}">
                <a16:creationId xmlns:a16="http://schemas.microsoft.com/office/drawing/2014/main" id="{4D87DC48-2914-4668-90F6-281AEC3DC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411" y="895114"/>
            <a:ext cx="6417178" cy="5067771"/>
          </a:xfrm>
        </p:spPr>
      </p:pic>
    </p:spTree>
    <p:extLst>
      <p:ext uri="{BB962C8B-B14F-4D97-AF65-F5344CB8AC3E}">
        <p14:creationId xmlns:p14="http://schemas.microsoft.com/office/powerpoint/2010/main" val="1229707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/>
              <a:t>Dans le </a:t>
            </a:r>
            <a:r>
              <a:rPr lang="fr-CA" b="1" dirty="0"/>
              <a:t>Update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C3C5F2-D3DE-48DC-82FB-DEEF58CBF0D7}"/>
              </a:ext>
            </a:extLst>
          </p:cNvPr>
          <p:cNvSpPr/>
          <p:nvPr/>
        </p:nvSpPr>
        <p:spPr>
          <a:xfrm>
            <a:off x="1041008" y="2830577"/>
            <a:ext cx="53311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1200" dirty="0">
                <a:solidFill>
                  <a:srgbClr val="3F51B5"/>
                </a:solidFill>
                <a:latin typeface="Roboto Mono"/>
              </a:rPr>
              <a:t>if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keyPressed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if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keyCode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== LEFT)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.setLocation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Math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.max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().x -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2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Math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.min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map.getMapWidth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-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carreLargeur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*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))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,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().y);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if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keyCode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== RIGHT)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.setLocation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Math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.max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().x +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2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Math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.min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map.getMapWidth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-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carreLargeur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*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))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,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().y);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1693701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Plan de leçon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Moteur de tuiles (</a:t>
            </a:r>
            <a:r>
              <a:rPr lang="fr-CA" i="1" dirty="0" err="1"/>
              <a:t>tile</a:t>
            </a:r>
            <a:r>
              <a:rPr lang="fr-CA" i="1" dirty="0"/>
              <a:t> engine</a:t>
            </a:r>
            <a:r>
              <a:rPr lang="fr-CA" dirty="0"/>
              <a:t>)</a:t>
            </a:r>
          </a:p>
          <a:p>
            <a:pPr lvl="1"/>
            <a:r>
              <a:rPr lang="fr-CA" dirty="0"/>
              <a:t>Définition</a:t>
            </a:r>
          </a:p>
          <a:p>
            <a:pPr lvl="1"/>
            <a:r>
              <a:rPr lang="fr-CA" dirty="0"/>
              <a:t>Classes</a:t>
            </a:r>
          </a:p>
          <a:p>
            <a:r>
              <a:rPr lang="fr-CA" dirty="0"/>
              <a:t>Dans le cadre de ce cours, nous allons construire un moteur de tuile (</a:t>
            </a:r>
            <a:r>
              <a:rPr lang="fr-CA" i="1" dirty="0" err="1"/>
              <a:t>tile</a:t>
            </a:r>
            <a:r>
              <a:rPr lang="fr-CA" i="1" dirty="0"/>
              <a:t> engine</a:t>
            </a:r>
            <a:r>
              <a:rPr lang="fr-CA" dirty="0"/>
              <a:t>) de base qui pourrait être utilisé dans tous les projets Processing</a:t>
            </a:r>
          </a:p>
          <a:p>
            <a:r>
              <a:rPr lang="fr-CA" dirty="0"/>
              <a:t>Ce sera un développement itératif, i.e. que l’on fera plusieurs versions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76059" y="5799518"/>
            <a:ext cx="8159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Note : La présentation originale a été réalisé avec les conventions .Net.</a:t>
            </a:r>
            <a:br>
              <a:rPr lang="fr-CA" dirty="0"/>
            </a:br>
            <a:r>
              <a:rPr lang="fr-CA" dirty="0"/>
              <a:t>Il se peut que celui-ci ne concorde pas toujours avec Java.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8919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Test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/>
              <a:t>Dans le </a:t>
            </a:r>
            <a:r>
              <a:rPr lang="fr-CA" b="1" dirty="0"/>
              <a:t>Update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31122" y="5758113"/>
            <a:ext cx="71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On déplace la caméra en X et Y en limitant entre deux bornes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CA856C-EB4B-471F-9AAA-D127EF9FC245}"/>
              </a:ext>
            </a:extLst>
          </p:cNvPr>
          <p:cNvSpPr/>
          <p:nvPr/>
        </p:nvSpPr>
        <p:spPr>
          <a:xfrm>
            <a:off x="831122" y="2780929"/>
            <a:ext cx="57571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1200" dirty="0">
                <a:solidFill>
                  <a:srgbClr val="3F51B5"/>
                </a:solidFill>
                <a:latin typeface="Roboto Mono"/>
              </a:rPr>
              <a:t>if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keyCode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== UP)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.setLocation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().x,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Math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.max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().y -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2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Math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.min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map.getMapWidth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-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carreLargeur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*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))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F51B5"/>
                </a:solidFill>
                <a:latin typeface="Roboto Mono"/>
              </a:rPr>
              <a:t>if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keyCode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== DOWN)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.setLocation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().x,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Math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.max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Camera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.getLocation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().y +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2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          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Math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.min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map.getMapWidth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-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carreLargeur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*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))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);  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8157402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Résultats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On observe que la carte affichée est de 5 x 5, soit les valeurs de </a:t>
            </a:r>
            <a:r>
              <a:rPr lang="fr-CA" b="1" dirty="0" err="1"/>
              <a:t>carreHauteur</a:t>
            </a:r>
            <a:r>
              <a:rPr lang="fr-CA" b="1" dirty="0"/>
              <a:t> </a:t>
            </a:r>
            <a:r>
              <a:rPr lang="fr-CA" dirty="0"/>
              <a:t>et </a:t>
            </a:r>
            <a:r>
              <a:rPr lang="fr-CA" b="1" dirty="0" err="1"/>
              <a:t>carreLargeur</a:t>
            </a:r>
            <a:endParaRPr lang="fr-CA" b="1" dirty="0"/>
          </a:p>
          <a:p>
            <a:pPr lvl="1"/>
            <a:r>
              <a:rPr lang="fr-CA" dirty="0"/>
              <a:t>Ainsi on limite l’affichage dans le </a:t>
            </a:r>
            <a:r>
              <a:rPr lang="fr-CA" b="1" dirty="0" err="1"/>
              <a:t>Draw</a:t>
            </a:r>
            <a:endParaRPr lang="fr-CA" b="1" dirty="0"/>
          </a:p>
          <a:p>
            <a:r>
              <a:rPr lang="fr-CA" dirty="0"/>
              <a:t>La limite est de 50 tuiles de largeur et hauteur</a:t>
            </a:r>
          </a:p>
          <a:p>
            <a:pPr lvl="1"/>
            <a:r>
              <a:rPr lang="fr-CA" dirty="0"/>
              <a:t>Cette valeur est définie dans </a:t>
            </a:r>
            <a:r>
              <a:rPr lang="fr-CA" dirty="0" err="1"/>
              <a:t>TileMap</a:t>
            </a:r>
            <a:endParaRPr lang="fr-CA" dirty="0"/>
          </a:p>
          <a:p>
            <a:r>
              <a:rPr lang="fr-CA" dirty="0"/>
              <a:t>Le projet se retrouve </a:t>
            </a:r>
            <a:r>
              <a:rPr lang="fr-CA" dirty="0">
                <a:hlinkClick r:id="rId2"/>
              </a:rPr>
              <a:t>ici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955548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Moteur de tuiles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Version 2</a:t>
            </a:r>
          </a:p>
          <a:p>
            <a:r>
              <a:rPr lang="fr-CA" dirty="0"/>
              <a:t>Tuile transparente</a:t>
            </a:r>
          </a:p>
        </p:txBody>
      </p:sp>
    </p:spTree>
    <p:extLst>
      <p:ext uri="{BB962C8B-B14F-4D97-AF65-F5344CB8AC3E}">
        <p14:creationId xmlns:p14="http://schemas.microsoft.com/office/powerpoint/2010/main" val="4103261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Description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la version 1, le jeu de tuiles n’avait qu’une seule rangée avec des tuiles de dimensions fixes</a:t>
            </a:r>
          </a:p>
          <a:p>
            <a:r>
              <a:rPr lang="fr-CA" dirty="0"/>
              <a:t>Dans un premier temps nous allons utiliser un autre jeu de tuiles.</a:t>
            </a:r>
          </a:p>
          <a:p>
            <a:r>
              <a:rPr lang="fr-CA" dirty="0"/>
              <a:t>Ensuite mettre à jour la classe </a:t>
            </a:r>
            <a:r>
              <a:rPr lang="fr-CA" dirty="0" err="1"/>
              <a:t>Tile</a:t>
            </a:r>
            <a:r>
              <a:rPr lang="fr-CA" dirty="0"/>
              <a:t> et le Update du jeu pour éliminer les valeurs </a:t>
            </a:r>
            <a:r>
              <a:rPr lang="fr-CA" i="1" dirty="0" err="1"/>
              <a:t>hardcodées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933189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Jeu de tuiles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24100"/>
            <a:ext cx="4210049" cy="3508375"/>
          </a:xfrm>
        </p:spPr>
      </p:pic>
      <p:sp>
        <p:nvSpPr>
          <p:cNvPr id="5" name="ZoneTexte 4"/>
          <p:cNvSpPr txBox="1"/>
          <p:nvPr/>
        </p:nvSpPr>
        <p:spPr>
          <a:xfrm>
            <a:off x="5292080" y="2172325"/>
            <a:ext cx="3429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Ajouter ce jeu dans le même</a:t>
            </a:r>
            <a:br>
              <a:rPr lang="fr-CA" dirty="0"/>
            </a:br>
            <a:r>
              <a:rPr lang="fr-CA" dirty="0"/>
              <a:t>endroit que le premier jeu</a:t>
            </a:r>
          </a:p>
        </p:txBody>
      </p:sp>
    </p:spTree>
    <p:extLst>
      <p:ext uri="{BB962C8B-B14F-4D97-AF65-F5344CB8AC3E}">
        <p14:creationId xmlns:p14="http://schemas.microsoft.com/office/powerpoint/2010/main" val="28449470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Tile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Modifier les dimensions pour qu’elles soient de 48x48 en ajoutant les propriétés </a:t>
            </a:r>
            <a:r>
              <a:rPr lang="fr-CA" dirty="0" err="1"/>
              <a:t>t</a:t>
            </a:r>
            <a:r>
              <a:rPr lang="fr-CA" b="1" dirty="0" err="1"/>
              <a:t>ileWidth</a:t>
            </a:r>
            <a:r>
              <a:rPr lang="fr-CA" dirty="0"/>
              <a:t> et </a:t>
            </a:r>
            <a:r>
              <a:rPr lang="fr-CA" b="1" dirty="0" err="1"/>
              <a:t>tileHeight</a:t>
            </a:r>
            <a:endParaRPr lang="fr-CA" b="1" dirty="0"/>
          </a:p>
          <a:p>
            <a:r>
              <a:rPr lang="fr-CA" dirty="0"/>
              <a:t>Maintenant que c’est un jeu de tuile 2D, il faudra modifier la méthode </a:t>
            </a:r>
            <a:r>
              <a:rPr lang="fr-CA" b="1" dirty="0" err="1"/>
              <a:t>getSourceRectangle</a:t>
            </a:r>
            <a:r>
              <a:rPr lang="fr-CA" dirty="0"/>
              <a:t> pour retourner la bonne position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AFB01F-B6F2-4286-A8C8-1B9E269A13CD}"/>
              </a:ext>
            </a:extLst>
          </p:cNvPr>
          <p:cNvSpPr/>
          <p:nvPr/>
        </p:nvSpPr>
        <p:spPr>
          <a:xfrm>
            <a:off x="1187624" y="513783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tileIndex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/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tileSetTexture.width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/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tileIndex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%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tileSetTexture.width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/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tileRect.setWH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tileHeight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tileRect.setXY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tileX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*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tileWidth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tileY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*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tileHeight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F51B5"/>
                </a:solidFill>
                <a:latin typeface="Roboto Mono"/>
              </a:rPr>
              <a:t>return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tileRect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2529433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Game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la méthode </a:t>
            </a:r>
            <a:r>
              <a:rPr lang="fr-CA" b="1" dirty="0"/>
              <a:t>update </a:t>
            </a:r>
            <a:r>
              <a:rPr lang="fr-CA" dirty="0"/>
              <a:t>du jeu, modifier le code où est utilisé la variable </a:t>
            </a:r>
            <a:r>
              <a:rPr lang="fr-CA" b="1" dirty="0" err="1"/>
              <a:t>tileSize</a:t>
            </a:r>
            <a:r>
              <a:rPr lang="fr-CA" dirty="0"/>
              <a:t> pour utiliser les nouvelles propriétés publics de </a:t>
            </a:r>
            <a:r>
              <a:rPr lang="fr-CA" b="1" dirty="0" err="1"/>
              <a:t>Tile</a:t>
            </a:r>
            <a:endParaRPr lang="fr-CA" b="1" dirty="0"/>
          </a:p>
          <a:p>
            <a:r>
              <a:rPr lang="fr-CA" dirty="0"/>
              <a:t>Faire de même pour la méthode </a:t>
            </a:r>
            <a:r>
              <a:rPr lang="fr-CA" b="1" dirty="0" err="1"/>
              <a:t>draw</a:t>
            </a:r>
            <a:endParaRPr lang="fr-CA" b="1" dirty="0"/>
          </a:p>
          <a:p>
            <a:r>
              <a:rPr lang="fr-CA" dirty="0"/>
              <a:t>Si on exécute, on devrait avoir un résultant un peu désorganisé</a:t>
            </a:r>
          </a:p>
          <a:p>
            <a:pPr lvl="1"/>
            <a:r>
              <a:rPr lang="fr-CA" dirty="0"/>
              <a:t>Pourquoi et comment on corrige?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96A47C-A1D4-4ADC-8FCF-2DBEDE717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048" y="1014075"/>
            <a:ext cx="6115904" cy="482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1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couches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Dans la première version, on ne pouvait qu’afficher qu’une seule texture par cellule</a:t>
            </a:r>
          </a:p>
          <a:p>
            <a:r>
              <a:rPr lang="fr-CA" dirty="0"/>
              <a:t>Ce n’était pas un problème car chaque tuile occupait l’espace entier</a:t>
            </a:r>
          </a:p>
          <a:p>
            <a:r>
              <a:rPr lang="fr-CA" dirty="0"/>
              <a:t>Cependant la transition entre deux terrains était brusque</a:t>
            </a:r>
          </a:p>
          <a:p>
            <a:r>
              <a:rPr lang="fr-CA" dirty="0"/>
              <a:t>Plusieurs options existent, mais certaines sont meilleures que d’autres</a:t>
            </a:r>
          </a:p>
        </p:txBody>
      </p:sp>
    </p:spTree>
    <p:extLst>
      <p:ext uri="{BB962C8B-B14F-4D97-AF65-F5344CB8AC3E}">
        <p14:creationId xmlns:p14="http://schemas.microsoft.com/office/powerpoint/2010/main" val="7125410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couches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On pourrait dessiner chaque transition existante pour chaque tuile</a:t>
            </a:r>
          </a:p>
          <a:p>
            <a:pPr lvl="1"/>
            <a:r>
              <a:rPr lang="fr-CA" dirty="0"/>
              <a:t>C’est commun et ce n’est pas un problème si le nombre de tuiles est petit</a:t>
            </a:r>
          </a:p>
          <a:p>
            <a:pPr lvl="1"/>
            <a:r>
              <a:rPr lang="fr-CA" dirty="0"/>
              <a:t>Dans le cas de 4 tuiles différentes, il faudrait 16 transitions et ce seulement dans le sens des transitions horizontales</a:t>
            </a:r>
          </a:p>
          <a:p>
            <a:pPr lvl="2"/>
            <a:r>
              <a:rPr lang="fr-CA" dirty="0"/>
              <a:t>Pas efficace…</a:t>
            </a:r>
          </a:p>
          <a:p>
            <a:pPr lvl="1"/>
            <a:r>
              <a:rPr lang="fr-CA" dirty="0"/>
              <a:t>Si on augmente le nombre de tuiles, il faudrait faire le carré pour obtenir le nombre de transitions possibles (horizontales)</a:t>
            </a:r>
          </a:p>
        </p:txBody>
      </p:sp>
    </p:spTree>
    <p:extLst>
      <p:ext uri="{BB962C8B-B14F-4D97-AF65-F5344CB8AC3E}">
        <p14:creationId xmlns:p14="http://schemas.microsoft.com/office/powerpoint/2010/main" val="38254252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couches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/>
              <a:t>Une autre méthode serait de programmer des règles pour limiter les choix</a:t>
            </a:r>
          </a:p>
          <a:p>
            <a:pPr lvl="1"/>
            <a:r>
              <a:rPr lang="fr-CA" dirty="0"/>
              <a:t>Par exemple la transition désert/glace serait impossible</a:t>
            </a:r>
          </a:p>
          <a:p>
            <a:r>
              <a:rPr lang="fr-CA" dirty="0"/>
              <a:t>Une autre façon est d’utiliser la transparence des tuiles. Ainsi ces tuiles pourraient être dessinées par dessus d’autres tuiles de base</a:t>
            </a:r>
          </a:p>
          <a:p>
            <a:pPr lvl="1"/>
            <a:r>
              <a:rPr lang="fr-CA" dirty="0"/>
              <a:t>Cette méthode sera préconisée car elle réduit considérablement le nombre de tuiles</a:t>
            </a:r>
          </a:p>
        </p:txBody>
      </p:sp>
    </p:spTree>
    <p:extLst>
      <p:ext uri="{BB962C8B-B14F-4D97-AF65-F5344CB8AC3E}">
        <p14:creationId xmlns:p14="http://schemas.microsoft.com/office/powerpoint/2010/main" val="2675596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Moteur de tuile : Définition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Un moteur de tuile (TE) est une technique qui permet de générer un grand objet graphique à partir de plus petits objets</a:t>
            </a:r>
          </a:p>
          <a:p>
            <a:r>
              <a:rPr lang="fr-CA" dirty="0"/>
              <a:t>Cette technique permet d’économiser de l’espace mémoire (RAM) ainsi que d’améliorer le processus d’affichage</a:t>
            </a:r>
          </a:p>
        </p:txBody>
      </p:sp>
    </p:spTree>
    <p:extLst>
      <p:ext uri="{BB962C8B-B14F-4D97-AF65-F5344CB8AC3E}">
        <p14:creationId xmlns:p14="http://schemas.microsoft.com/office/powerpoint/2010/main" val="767856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Pour faire en sorte que l’on accepte plusieurs tuiles empilées, il faudra modifier la définition de la cellule</a:t>
            </a:r>
          </a:p>
          <a:p>
            <a:r>
              <a:rPr lang="fr-CA" dirty="0"/>
              <a:t>Modifier la classe </a:t>
            </a:r>
            <a:r>
              <a:rPr lang="fr-CA" dirty="0" err="1"/>
              <a:t>MapCell</a:t>
            </a:r>
            <a:r>
              <a:rPr lang="fr-CA" dirty="0"/>
              <a:t> pour ajouter la liste suivante</a:t>
            </a:r>
          </a:p>
          <a:p>
            <a:pPr lvl="1"/>
            <a:r>
              <a:rPr lang="en-US" dirty="0"/>
              <a:t>public </a:t>
            </a:r>
            <a:r>
              <a:rPr lang="en-US" dirty="0" err="1"/>
              <a:t>ArrayList</a:t>
            </a:r>
            <a:r>
              <a:rPr lang="en-US" dirty="0"/>
              <a:t>&lt;Integer&gt; </a:t>
            </a:r>
            <a:r>
              <a:rPr lang="en-US" dirty="0" err="1"/>
              <a:t>baseTiles</a:t>
            </a:r>
            <a:r>
              <a:rPr lang="en-US" dirty="0"/>
              <a:t> = new </a:t>
            </a:r>
            <a:r>
              <a:rPr lang="en-US" dirty="0" err="1"/>
              <a:t>ArrayList</a:t>
            </a:r>
            <a:r>
              <a:rPr lang="en-US" dirty="0"/>
              <a:t>&lt;Integer&gt;();</a:t>
            </a:r>
          </a:p>
          <a:p>
            <a:r>
              <a:rPr lang="en-US" dirty="0" err="1"/>
              <a:t>Cela</a:t>
            </a:r>
            <a:r>
              <a:rPr lang="en-US" dirty="0"/>
              <a:t> </a:t>
            </a:r>
            <a:r>
              <a:rPr lang="en-US" dirty="0" err="1"/>
              <a:t>permettra</a:t>
            </a:r>
            <a:r>
              <a:rPr lang="en-US" dirty="0"/>
              <a:t> </a:t>
            </a:r>
            <a:r>
              <a:rPr lang="en-US" dirty="0" err="1"/>
              <a:t>d’empiler</a:t>
            </a:r>
            <a:r>
              <a:rPr lang="en-US" dirty="0"/>
              <a:t> un </a:t>
            </a:r>
            <a:r>
              <a:rPr lang="en-US" dirty="0" err="1"/>
              <a:t>nombre</a:t>
            </a:r>
            <a:r>
              <a:rPr lang="en-US" dirty="0"/>
              <a:t> </a:t>
            </a:r>
            <a:r>
              <a:rPr lang="en-US" dirty="0" err="1"/>
              <a:t>infini</a:t>
            </a:r>
            <a:r>
              <a:rPr lang="en-US" dirty="0"/>
              <a:t> de </a:t>
            </a:r>
            <a:r>
              <a:rPr lang="en-US" dirty="0" err="1"/>
              <a:t>tuiles</a:t>
            </a:r>
            <a:r>
              <a:rPr lang="en-US" dirty="0"/>
              <a:t> </a:t>
            </a:r>
            <a:r>
              <a:rPr lang="en-US" dirty="0" err="1"/>
              <a:t>sur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cellule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654340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/>
              <a:t>Ajouter la méthode suivante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691680" y="2996952"/>
            <a:ext cx="38876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public </a:t>
            </a:r>
            <a:r>
              <a:rPr lang="fr-CA" dirty="0" err="1"/>
              <a:t>void</a:t>
            </a:r>
            <a:r>
              <a:rPr lang="fr-CA" dirty="0"/>
              <a:t> </a:t>
            </a:r>
            <a:r>
              <a:rPr lang="fr-CA" dirty="0" err="1"/>
              <a:t>addBaseTile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tileID</a:t>
            </a:r>
            <a:r>
              <a:rPr lang="fr-CA" dirty="0"/>
              <a:t>)</a:t>
            </a:r>
          </a:p>
          <a:p>
            <a:r>
              <a:rPr lang="fr-CA" dirty="0"/>
              <a:t>{</a:t>
            </a:r>
          </a:p>
          <a:p>
            <a:r>
              <a:rPr lang="fr-CA" dirty="0"/>
              <a:t>    </a:t>
            </a:r>
            <a:r>
              <a:rPr lang="fr-CA" dirty="0" err="1"/>
              <a:t>baseTiles.Add</a:t>
            </a:r>
            <a:r>
              <a:rPr lang="fr-CA" dirty="0"/>
              <a:t>(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}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195892" y="4365104"/>
            <a:ext cx="6777317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/>
              <a:t>Cette commande permet d’empiler les tuiles</a:t>
            </a:r>
          </a:p>
          <a:p>
            <a:r>
              <a:rPr lang="fr-CA" dirty="0"/>
              <a:t>La première tuile sera celle de base</a:t>
            </a:r>
          </a:p>
        </p:txBody>
      </p:sp>
    </p:spTree>
    <p:extLst>
      <p:ext uri="{BB962C8B-B14F-4D97-AF65-F5344CB8AC3E}">
        <p14:creationId xmlns:p14="http://schemas.microsoft.com/office/powerpoint/2010/main" val="17201896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Modifier le setter de </a:t>
            </a:r>
            <a:r>
              <a:rPr lang="fr-CA" dirty="0" err="1"/>
              <a:t>TileID</a:t>
            </a:r>
            <a:r>
              <a:rPr lang="fr-CA" dirty="0"/>
              <a:t> de la classe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8904A5-772B-4123-A4DC-BF27D282710E}"/>
              </a:ext>
            </a:extLst>
          </p:cNvPr>
          <p:cNvSpPr/>
          <p:nvPr/>
        </p:nvSpPr>
        <p:spPr>
          <a:xfrm>
            <a:off x="1323191" y="335934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A" sz="1200" dirty="0">
                <a:solidFill>
                  <a:srgbClr val="3F51B5"/>
                </a:solidFill>
                <a:latin typeface="Roboto Mono"/>
              </a:rPr>
              <a:t>if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baseTiles.size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&gt; 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baseTiles.add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>
                <a:solidFill>
                  <a:srgbClr val="C53929"/>
                </a:solidFill>
                <a:latin typeface="Roboto Mono"/>
              </a:rPr>
              <a:t>0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,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else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addBaseTile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29410025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Dessiner les tuiles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Une fois que la classe des cellules a été modifiée, on voudrait dessiner chaque tuile de chaque cellule</a:t>
            </a:r>
          </a:p>
          <a:p>
            <a:r>
              <a:rPr lang="fr-CA" dirty="0"/>
              <a:t>Dans la méthode </a:t>
            </a:r>
            <a:r>
              <a:rPr lang="fr-CA" b="1" dirty="0" err="1"/>
              <a:t>Draw</a:t>
            </a:r>
            <a:r>
              <a:rPr lang="fr-CA" dirty="0"/>
              <a:t>, trouver les méthodes pour le rendu et modifier celle-ci par le code suivant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F12253-5100-4BC5-AA8D-879DB34FC363}"/>
              </a:ext>
            </a:extLst>
          </p:cNvPr>
          <p:cNvSpPr/>
          <p:nvPr/>
        </p:nvSpPr>
        <p:spPr>
          <a:xfrm>
            <a:off x="4860032" y="4365104"/>
            <a:ext cx="445503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1000" dirty="0">
                <a:solidFill>
                  <a:srgbClr val="3F51B5"/>
                </a:solidFill>
                <a:latin typeface="Roboto Mono"/>
              </a:rPr>
              <a:t>for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 (</a:t>
            </a:r>
            <a:r>
              <a:rPr lang="fr-CA" sz="10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 : 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map.getRow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(y + 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firstY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).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getCell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(x + 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firstX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).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getBaseTiles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()) {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000" dirty="0">
                <a:solidFill>
                  <a:srgbClr val="D81B60"/>
                </a:solidFill>
                <a:latin typeface="Roboto Mono"/>
              </a:rPr>
              <a:t>// Va chercher le rectangle de la tuile à afficher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000" dirty="0">
                <a:solidFill>
                  <a:srgbClr val="9C27B0"/>
                </a:solidFill>
                <a:latin typeface="Roboto Mono"/>
              </a:rPr>
              <a:t>Rectangle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srcRect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000" dirty="0" err="1">
                <a:solidFill>
                  <a:srgbClr val="9C27B0"/>
                </a:solidFill>
                <a:latin typeface="Roboto Mono"/>
              </a:rPr>
              <a:t>Tile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.getSourceRectangle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000" dirty="0">
                <a:solidFill>
                  <a:srgbClr val="D81B60"/>
                </a:solidFill>
                <a:latin typeface="Roboto Mono"/>
              </a:rPr>
              <a:t>// Méthode non efficace, trop de mémoire en Processing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000" dirty="0" err="1">
                <a:solidFill>
                  <a:srgbClr val="9C27B0"/>
                </a:solidFill>
                <a:latin typeface="Roboto Mono"/>
              </a:rPr>
              <a:t>PImage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currentTile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000" dirty="0" err="1">
                <a:solidFill>
                  <a:srgbClr val="9C27B0"/>
                </a:solidFill>
                <a:latin typeface="Roboto Mono"/>
              </a:rPr>
              <a:t>Tile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.getTileSetTexture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().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get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(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    (</a:t>
            </a:r>
            <a:r>
              <a:rPr lang="fr-CA" sz="10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srcRect.location.x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, (</a:t>
            </a:r>
            <a:r>
              <a:rPr lang="fr-CA" sz="10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srcRect.location.y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    (</a:t>
            </a:r>
            <a:r>
              <a:rPr lang="fr-CA" sz="10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srcRect.w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, (</a:t>
            </a:r>
            <a:r>
              <a:rPr lang="fr-CA" sz="10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)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srcRect.h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);</a:t>
            </a:r>
            <a:endParaRPr lang="fr-CA" sz="1000" dirty="0"/>
          </a:p>
          <a:p>
            <a:br>
              <a:rPr lang="fr-CA" sz="1000" dirty="0"/>
            </a:br>
            <a:r>
              <a:rPr lang="fr-CA" sz="1000" dirty="0">
                <a:solidFill>
                  <a:srgbClr val="37474F"/>
                </a:solidFill>
                <a:latin typeface="Roboto Mono"/>
              </a:rPr>
              <a:t>  image(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currentTile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,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    (x * </a:t>
            </a:r>
            <a:r>
              <a:rPr lang="fr-CA" sz="1000" dirty="0" err="1">
                <a:solidFill>
                  <a:srgbClr val="9C27B0"/>
                </a:solidFill>
                <a:latin typeface="Roboto Mono"/>
              </a:rPr>
              <a:t>Tile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.tileWidth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) - 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offsetX</a:t>
            </a:r>
            <a:r>
              <a:rPr lang="fr-CA" sz="1000" dirty="0">
                <a:solidFill>
                  <a:srgbClr val="37474F"/>
                </a:solidFill>
                <a:latin typeface="Roboto Mono"/>
              </a:rPr>
              <a:t>, </a:t>
            </a:r>
            <a:r>
              <a:rPr lang="fr-CA" sz="1000" dirty="0" err="1">
                <a:solidFill>
                  <a:srgbClr val="37474F"/>
                </a:solidFill>
                <a:latin typeface="Roboto Mono"/>
              </a:rPr>
              <a:t>positionY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  );</a:t>
            </a:r>
            <a:endParaRPr lang="fr-CA" sz="1000" dirty="0"/>
          </a:p>
          <a:p>
            <a:r>
              <a:rPr lang="fr-CA" sz="10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000" dirty="0"/>
          </a:p>
          <a:p>
            <a:br>
              <a:rPr lang="fr-CA" sz="1000" dirty="0"/>
            </a:br>
            <a:endParaRPr lang="fr-CA" sz="1000" dirty="0"/>
          </a:p>
        </p:txBody>
      </p:sp>
    </p:spTree>
    <p:extLst>
      <p:ext uri="{BB962C8B-B14F-4D97-AF65-F5344CB8AC3E}">
        <p14:creationId xmlns:p14="http://schemas.microsoft.com/office/powerpoint/2010/main" val="33313909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Dessiner les tuiles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On se retrouve à parcourir 3 boucles pour dessiner la carte</a:t>
            </a:r>
          </a:p>
          <a:p>
            <a:r>
              <a:rPr lang="fr-CA" dirty="0"/>
              <a:t>Soit largeur, hauteur et la profondeur</a:t>
            </a:r>
          </a:p>
        </p:txBody>
      </p:sp>
    </p:spTree>
    <p:extLst>
      <p:ext uri="{BB962C8B-B14F-4D97-AF65-F5344CB8AC3E}">
        <p14:creationId xmlns:p14="http://schemas.microsoft.com/office/powerpoint/2010/main" val="8373131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TileMap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Pour tester la transition, ajoutons des tuiles à la carte actuelle</a:t>
            </a:r>
          </a:p>
          <a:p>
            <a:r>
              <a:rPr lang="fr-CA" dirty="0"/>
              <a:t>À la fin de la création de la méthode </a:t>
            </a:r>
            <a:r>
              <a:rPr lang="fr-CA" b="1" dirty="0" err="1"/>
              <a:t>generateTest</a:t>
            </a:r>
            <a:r>
              <a:rPr lang="fr-CA" b="1" dirty="0"/>
              <a:t>() </a:t>
            </a:r>
            <a:r>
              <a:rPr lang="fr-CA" dirty="0"/>
              <a:t>dans </a:t>
            </a:r>
            <a:r>
              <a:rPr lang="fr-CA" b="1" dirty="0" err="1"/>
              <a:t>TileMap</a:t>
            </a:r>
            <a:r>
              <a:rPr lang="fr-CA" dirty="0"/>
              <a:t>, ajouter les tuiles suivantes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23928" y="4221088"/>
            <a:ext cx="3707904" cy="19389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30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28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26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29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rows.get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fr-FR" altLang="fr-FR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setTileID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104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3671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EEF270-0BFB-4422-A56C-89FD980A5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98F153-3586-416D-AE7F-4BD79C4FA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Modifier le test pour générer la carte pour avoir un fond de gazon partout</a:t>
            </a:r>
          </a:p>
          <a:p>
            <a:r>
              <a:rPr lang="fr-CA" dirty="0"/>
              <a:t>Il y a un problème avec la façon utilisée pour dessiner l’image</a:t>
            </a:r>
          </a:p>
          <a:p>
            <a:r>
              <a:rPr lang="fr-CA" dirty="0"/>
              <a:t>En effet, c’est un glouton de mémoire</a:t>
            </a:r>
          </a:p>
          <a:p>
            <a:pPr lvl="1"/>
            <a:r>
              <a:rPr lang="fr-CA" dirty="0"/>
              <a:t>Affichez une caméra avec 15x15</a:t>
            </a:r>
          </a:p>
          <a:p>
            <a:r>
              <a:rPr lang="fr-CA" dirty="0"/>
              <a:t>Trouvez une façon pour limiter l’utilisation des ressources en utilisant la méthode image</a:t>
            </a:r>
            <a:r>
              <a:rPr lang="en-US" dirty="0"/>
              <a:t> qui </a:t>
            </a:r>
            <a:r>
              <a:rPr lang="en-US" dirty="0" err="1"/>
              <a:t>prend</a:t>
            </a:r>
            <a:r>
              <a:rPr lang="en-US" dirty="0"/>
              <a:t> 9 </a:t>
            </a:r>
            <a:r>
              <a:rPr lang="en-US" dirty="0" err="1"/>
              <a:t>paramètres</a:t>
            </a:r>
            <a:endParaRPr lang="en-US" dirty="0"/>
          </a:p>
          <a:p>
            <a:pPr lvl="1"/>
            <a:r>
              <a:rPr lang="en-US" dirty="0" err="1"/>
              <a:t>Voir</a:t>
            </a:r>
            <a:r>
              <a:rPr lang="en-US" dirty="0"/>
              <a:t> la source </a:t>
            </a:r>
            <a:r>
              <a:rPr lang="en-US" dirty="0" err="1">
                <a:hlinkClick r:id="rId2"/>
              </a:rPr>
              <a:t>ici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8641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Améliorez</a:t>
            </a:r>
            <a:r>
              <a:rPr lang="en-US" dirty="0"/>
              <a:t> la navigation pour </a:t>
            </a:r>
            <a:r>
              <a:rPr lang="en-US" dirty="0" err="1"/>
              <a:t>permettre</a:t>
            </a:r>
            <a:r>
              <a:rPr lang="en-US" dirty="0"/>
              <a:t> le </a:t>
            </a:r>
            <a:r>
              <a:rPr lang="en-US" dirty="0" err="1"/>
              <a:t>déplacement</a:t>
            </a:r>
            <a:r>
              <a:rPr lang="en-US" dirty="0"/>
              <a:t> </a:t>
            </a:r>
            <a:r>
              <a:rPr lang="en-US" dirty="0" err="1"/>
              <a:t>diagonale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870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>
                <a:hlinkClick r:id="rId2"/>
              </a:rPr>
              <a:t>https://gamedevelopment.tutsplus.com/tutorials/creating-isometric-worlds-a-primer-for-game-developers--gamedev-6511</a:t>
            </a:r>
            <a:endParaRPr lang="fr-CA" dirty="0"/>
          </a:p>
          <a:p>
            <a:r>
              <a:rPr lang="fr-CA" dirty="0">
                <a:hlinkClick r:id="rId3"/>
              </a:rPr>
              <a:t>Version C#</a:t>
            </a:r>
            <a:endParaRPr lang="fr-CA" dirty="0"/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87933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Moteur de tuile : Définition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Le principe est d’utiliser une feuille de textures qui contient plusieurs tuiles ainsi qu’une matrice de deux dimensions qui contient des adresses de tuiles</a:t>
            </a:r>
          </a:p>
          <a:p>
            <a:r>
              <a:rPr lang="fr-CA" dirty="0"/>
              <a:t>En adressant chaque tuile à chaque cellule de la matrice, on peut générer une grande image de façon efficace</a:t>
            </a:r>
          </a:p>
          <a:p>
            <a:r>
              <a:rPr lang="fr-CA" dirty="0"/>
              <a:t>En plus de l’affichage, on peut ajouter des éléments de collision ainsi que plusieurs couches à l’intérieur de la même matrice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2655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Moteur de tuile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la première version, nous allons utiliser une feuille de tuile simple avec seulement 1 rangée de 4 tuiles</a:t>
            </a:r>
          </a:p>
        </p:txBody>
      </p:sp>
      <p:pic>
        <p:nvPicPr>
          <p:cNvPr id="2050" name="Picture 2" descr="E:\_data\Documents\_college\_cours\_A12\420-B76-SW - Développement d'applications interactives III\ressources\part1_tiles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774" y="3961467"/>
            <a:ext cx="16256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563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classes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1800" dirty="0"/>
              <a:t>Les classes utilisées seront les suivantes pour la version 1</a:t>
            </a:r>
          </a:p>
          <a:p>
            <a:endParaRPr lang="fr-CA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751192"/>
            <a:ext cx="58959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B1BA183-99F7-4765-B001-D19324350F79}"/>
              </a:ext>
            </a:extLst>
          </p:cNvPr>
          <p:cNvSpPr txBox="1"/>
          <p:nvPr/>
        </p:nvSpPr>
        <p:spPr>
          <a:xfrm>
            <a:off x="5292080" y="1041801"/>
            <a:ext cx="2987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Note : Les classes et propriétés utilisent la convention .Net dans ce diagramme.</a:t>
            </a:r>
          </a:p>
        </p:txBody>
      </p:sp>
    </p:spTree>
    <p:extLst>
      <p:ext uri="{BB962C8B-B14F-4D97-AF65-F5344CB8AC3E}">
        <p14:creationId xmlns:p14="http://schemas.microsoft.com/office/powerpoint/2010/main" val="2988863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classes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/>
              <a:t>MapCell</a:t>
            </a:r>
            <a:r>
              <a:rPr lang="fr-CA" dirty="0"/>
              <a:t> représente une cellule de la carte</a:t>
            </a:r>
          </a:p>
          <a:p>
            <a:r>
              <a:rPr lang="fr-CA" dirty="0" err="1"/>
              <a:t>MapRow</a:t>
            </a:r>
            <a:r>
              <a:rPr lang="fr-CA" dirty="0"/>
              <a:t> représente une rangée de la carte et contient une liste de cellules</a:t>
            </a:r>
          </a:p>
          <a:p>
            <a:r>
              <a:rPr lang="fr-CA" dirty="0" err="1"/>
              <a:t>TileMap</a:t>
            </a:r>
            <a:r>
              <a:rPr lang="fr-CA" dirty="0"/>
              <a:t> représente la carte et contient une collection de </a:t>
            </a:r>
            <a:r>
              <a:rPr lang="fr-CA" dirty="0" err="1"/>
              <a:t>MapRow</a:t>
            </a:r>
            <a:endParaRPr lang="fr-CA" dirty="0"/>
          </a:p>
          <a:p>
            <a:r>
              <a:rPr lang="fr-CA" dirty="0" err="1"/>
              <a:t>Tile</a:t>
            </a:r>
            <a:r>
              <a:rPr lang="fr-CA" dirty="0"/>
              <a:t> est la texture</a:t>
            </a:r>
          </a:p>
          <a:p>
            <a:r>
              <a:rPr lang="fr-CA" dirty="0"/>
              <a:t>Camera est la vue de la carte</a:t>
            </a:r>
          </a:p>
        </p:txBody>
      </p:sp>
    </p:spTree>
    <p:extLst>
      <p:ext uri="{BB962C8B-B14F-4D97-AF65-F5344CB8AC3E}">
        <p14:creationId xmlns:p14="http://schemas.microsoft.com/office/powerpoint/2010/main" val="2699886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4B7D5E-3003-459C-A1EA-DF7C973D4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Helper Class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66DB82-CFD4-49EB-83C6-E61BC46C9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Il faudra aussi ajouter une classe </a:t>
            </a:r>
            <a:r>
              <a:rPr lang="fr-CA" b="1" dirty="0"/>
              <a:t>Rectangle</a:t>
            </a:r>
            <a:r>
              <a:rPr lang="fr-CA" dirty="0"/>
              <a:t> qui possède les propriétés typiques soit position X, Y et largeur, hauteur ainsi que les getters et setters</a:t>
            </a:r>
          </a:p>
          <a:p>
            <a:r>
              <a:rPr lang="fr-CA" dirty="0"/>
              <a:t>Celle-ci n’est pas dans les diapositives</a:t>
            </a:r>
          </a:p>
        </p:txBody>
      </p:sp>
    </p:spTree>
    <p:extLst>
      <p:ext uri="{BB962C8B-B14F-4D97-AF65-F5344CB8AC3E}">
        <p14:creationId xmlns:p14="http://schemas.microsoft.com/office/powerpoint/2010/main" val="1143110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Classe : </a:t>
            </a:r>
            <a:r>
              <a:rPr lang="fr-CA" dirty="0" err="1"/>
              <a:t>MapCell</a:t>
            </a:r>
            <a:endParaRPr lang="fr-C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B60C36-137B-42FA-9323-77B27108D103}"/>
              </a:ext>
            </a:extLst>
          </p:cNvPr>
          <p:cNvSpPr/>
          <p:nvPr/>
        </p:nvSpPr>
        <p:spPr>
          <a:xfrm>
            <a:off x="1074572" y="234888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class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MapCell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getTileID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return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br>
              <a:rPr lang="fr-CA" sz="1200" dirty="0"/>
            </a:br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void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setTileID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this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public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9C27B0"/>
                </a:solidFill>
                <a:latin typeface="Roboto Mono"/>
              </a:rPr>
              <a:t>MapCell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int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) {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>
                <a:solidFill>
                  <a:srgbClr val="3F51B5"/>
                </a:solidFill>
                <a:latin typeface="Roboto Mono"/>
              </a:rPr>
              <a:t>super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();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  </a:t>
            </a:r>
            <a:r>
              <a:rPr lang="fr-CA" sz="1200" dirty="0" err="1">
                <a:solidFill>
                  <a:srgbClr val="3F51B5"/>
                </a:solidFill>
                <a:latin typeface="Roboto Mono"/>
              </a:rPr>
              <a:t>this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.tileID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 = </a:t>
            </a:r>
            <a:r>
              <a:rPr lang="fr-CA" sz="1200" dirty="0" err="1">
                <a:solidFill>
                  <a:srgbClr val="37474F"/>
                </a:solidFill>
                <a:latin typeface="Roboto Mono"/>
              </a:rPr>
              <a:t>tileID</a:t>
            </a:r>
            <a:r>
              <a:rPr lang="fr-CA" sz="1200" dirty="0">
                <a:solidFill>
                  <a:srgbClr val="37474F"/>
                </a:solidFill>
                <a:latin typeface="Roboto Mono"/>
              </a:rPr>
              <a:t>;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  }</a:t>
            </a:r>
            <a:endParaRPr lang="fr-CA" sz="1200" dirty="0"/>
          </a:p>
          <a:p>
            <a:r>
              <a:rPr lang="fr-CA" sz="1200" dirty="0">
                <a:solidFill>
                  <a:srgbClr val="37474F"/>
                </a:solidFill>
                <a:latin typeface="Roboto Mono"/>
              </a:rPr>
              <a:t>}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10627262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20419</TotalTime>
  <Words>1907</Words>
  <Application>Microsoft Office PowerPoint</Application>
  <PresentationFormat>Affichage à l'écran (4:3)</PresentationFormat>
  <Paragraphs>355</Paragraphs>
  <Slides>38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Century Gothic</vt:lpstr>
      <vt:lpstr>Courier New</vt:lpstr>
      <vt:lpstr>Roboto Mono</vt:lpstr>
      <vt:lpstr>Wingdings 2</vt:lpstr>
      <vt:lpstr>Austin</vt:lpstr>
      <vt:lpstr>Dév. d’application interactive III</vt:lpstr>
      <vt:lpstr>Plan de leçon</vt:lpstr>
      <vt:lpstr>Moteur de tuile : Définition</vt:lpstr>
      <vt:lpstr>Moteur de tuile : Définition</vt:lpstr>
      <vt:lpstr>Moteur de tuile</vt:lpstr>
      <vt:lpstr>Les classes</vt:lpstr>
      <vt:lpstr>Les classes</vt:lpstr>
      <vt:lpstr>Helper Class</vt:lpstr>
      <vt:lpstr>Classe : MapCell</vt:lpstr>
      <vt:lpstr>Classe : MapRow</vt:lpstr>
      <vt:lpstr>Classe : TileMap</vt:lpstr>
      <vt:lpstr>Classe : TileMap – generateTest()</vt:lpstr>
      <vt:lpstr>Classe : Tile</vt:lpstr>
      <vt:lpstr>Classe : Camera</vt:lpstr>
      <vt:lpstr>Test</vt:lpstr>
      <vt:lpstr>Test – display()</vt:lpstr>
      <vt:lpstr>Test – display()</vt:lpstr>
      <vt:lpstr>Présentation PowerPoint</vt:lpstr>
      <vt:lpstr>Test 2</vt:lpstr>
      <vt:lpstr>Test 2</vt:lpstr>
      <vt:lpstr>Résultats</vt:lpstr>
      <vt:lpstr>Moteur de tuiles</vt:lpstr>
      <vt:lpstr>Description</vt:lpstr>
      <vt:lpstr>Jeu de tuiles</vt:lpstr>
      <vt:lpstr>Classe : Tile</vt:lpstr>
      <vt:lpstr>Game</vt:lpstr>
      <vt:lpstr>Les couches</vt:lpstr>
      <vt:lpstr>Les couches</vt:lpstr>
      <vt:lpstr>Les couches</vt:lpstr>
      <vt:lpstr>Classe : MapCell</vt:lpstr>
      <vt:lpstr>Classe : MapCell</vt:lpstr>
      <vt:lpstr>Classe : MapCell</vt:lpstr>
      <vt:lpstr>Dessiner les tuiles</vt:lpstr>
      <vt:lpstr>Dessiner les tuiles</vt:lpstr>
      <vt:lpstr>Classe : TileMap</vt:lpstr>
      <vt:lpstr>Exercices</vt:lpstr>
      <vt:lpstr>Exercices</vt:lpstr>
      <vt:lpstr>Références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Création projet Android</dc:title>
  <dc:creator>Nicolas Bourré</dc:creator>
  <cp:lastModifiedBy>Nick B</cp:lastModifiedBy>
  <cp:revision>199</cp:revision>
  <cp:lastPrinted>2012-10-03T15:39:21Z</cp:lastPrinted>
  <dcterms:created xsi:type="dcterms:W3CDTF">2012-09-05T14:32:55Z</dcterms:created>
  <dcterms:modified xsi:type="dcterms:W3CDTF">2019-10-03T15:15:29Z</dcterms:modified>
</cp:coreProperties>
</file>