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358" autoAdjust="0"/>
  </p:normalViewPr>
  <p:slideViewPr>
    <p:cSldViewPr>
      <p:cViewPr varScale="1">
        <p:scale>
          <a:sx n="99" d="100"/>
          <a:sy n="99" d="100"/>
        </p:scale>
        <p:origin x="15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2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1C16D-B128-4D9C-9200-420E1E0F584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8CC3A-1D91-42C1-9E50-23124330FB8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3256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Tile</a:t>
            </a:r>
            <a:r>
              <a:rPr lang="fr-CA" dirty="0"/>
              <a:t> </a:t>
            </a:r>
            <a:r>
              <a:rPr lang="fr-CA" dirty="0" err="1"/>
              <a:t>mapping</a:t>
            </a:r>
            <a:endParaRPr lang="fr-CA" dirty="0"/>
          </a:p>
          <a:p>
            <a:r>
              <a:rPr lang="fr-CA" dirty="0"/>
              <a:t>Algorithme A*</a:t>
            </a:r>
          </a:p>
          <a:p>
            <a:r>
              <a:rPr lang="fr-CA" dirty="0"/>
              <a:t>Plan de jeu</a:t>
            </a:r>
          </a:p>
          <a:p>
            <a:r>
              <a:rPr lang="fr-CA" b="1" dirty="0"/>
              <a:t>Fournir </a:t>
            </a:r>
            <a:r>
              <a:rPr lang="fr-CA" b="1" dirty="0" err="1"/>
              <a:t>tileEngine</a:t>
            </a:r>
            <a:r>
              <a:rPr lang="fr-CA" b="1" dirty="0"/>
              <a:t> – base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6097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 principe du modulo</a:t>
            </a:r>
            <a:r>
              <a:rPr lang="fr-CA" baseline="0" dirty="0"/>
              <a:t> s’applique bien, car il permet d’avancer dans l’ensemble. C’est un principe que l’on peut aussi appliquer au énumération.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5024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Loader la </a:t>
            </a:r>
            <a:r>
              <a:rPr lang="fr-CA" b="1" dirty="0"/>
              <a:t>bonne texture</a:t>
            </a:r>
            <a:r>
              <a:rPr lang="fr-CA" dirty="0"/>
              <a:t>!!!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2454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Ne</a:t>
            </a:r>
            <a:r>
              <a:rPr lang="fr-CA" baseline="0" dirty="0"/>
              <a:t> pas oublier que la caméra position de la caméra représente le coin supérieur gauche. Le vecteur </a:t>
            </a:r>
            <a:r>
              <a:rPr lang="fr-CA" baseline="0" dirty="0" err="1"/>
              <a:t>firstSquare</a:t>
            </a:r>
            <a:r>
              <a:rPr lang="fr-CA" baseline="0" dirty="0"/>
              <a:t> est le première carré à afficher.</a:t>
            </a:r>
          </a:p>
          <a:p>
            <a:r>
              <a:rPr lang="fr-CA" baseline="0" dirty="0"/>
              <a:t>Le décalage sert à déplacer la vue sur des tuiles partielles, car si la caméra bouge de 16 pixels, on voudra alors afficher des moitiés de tuile aux extrémités.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41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5779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spriteBatch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Draw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TileSetTexture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Rectangle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offsetX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rowOffset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baseOffsetX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offsetY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baseOffsetY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tileWidth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tileHeight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),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GetSourceRectangle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tileID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),</a:t>
            </a:r>
            <a:r>
              <a:rPr lang="fr-CA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Color</a:t>
            </a:r>
            <a:r>
              <a:rPr lang="fr-CA" sz="1200" b="1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White</a:t>
            </a:r>
            <a:r>
              <a:rPr lang="fr-CA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</a:rPr>
              <a:t>);</a:t>
            </a:r>
            <a:endParaRPr lang="fr-CA" dirty="0">
              <a:effectLst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45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31777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url</a:t>
            </a:r>
            <a:r>
              <a:rPr lang="fr-CA" baseline="0" dirty="0"/>
              <a:t> : </a:t>
            </a:r>
            <a:r>
              <a:rPr lang="fr-CA" dirty="0"/>
              <a:t>http://webcache.googleusercontent.com/search?q=cache:http://www.xnaresources.com/default.asp?page=Tutorial:TileEngineSeries:4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54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86978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notre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(51 + 51 * 64)/10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33150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tri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n’est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pas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disponible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LibGDX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un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utilisateur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utilise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proper solution : http://gamedev.stackexchange.com/questions/81209/sprite-draw-order-in-libgdx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55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12544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Ne pas oublier que 1 est le fond et 0 la surface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56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9788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La couche de fond est expliquée</a:t>
            </a:r>
            <a:r>
              <a:rPr lang="fr-CA" baseline="0" dirty="0"/>
              <a:t> dans un diapo précédent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BEBC5-EEBD-436A-BFF7-08BB267CA8F6}" type="slidenum">
              <a:rPr lang="fr-CA" smtClean="0"/>
              <a:t>57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222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9E05F4-179C-4435-8DAB-6D7A27E1E476}" type="datetimeFigureOut">
              <a:rPr lang="fr-CA" smtClean="0"/>
              <a:t>2018-09-25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edevelopment.tutsplus.com/tutorials/creating-isometric-worlds-a-primer-for-game-developers--gamedev-6511" TargetMode="External"/><Relationship Id="rId2" Type="http://schemas.openxmlformats.org/officeDocument/2006/relationships/hyperlink" Target="http://www.xnaresources.com/default.asp?page=TUTORIAL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/>
              <a:t>Dév</a:t>
            </a:r>
            <a:r>
              <a:rPr lang="fr-CA" dirty="0"/>
              <a:t>. d’application interactive III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err="1"/>
              <a:t>Tile</a:t>
            </a:r>
            <a:r>
              <a:rPr lang="fr-CA" dirty="0"/>
              <a:t> </a:t>
            </a:r>
            <a:r>
              <a:rPr lang="fr-CA" dirty="0" err="1"/>
              <a:t>Engine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07367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2060848"/>
            <a:ext cx="4281340" cy="4339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public class </a:t>
            </a:r>
            <a:r>
              <a:rPr lang="en-US" sz="1200" dirty="0" err="1"/>
              <a:t>TileMap</a:t>
            </a:r>
            <a:r>
              <a:rPr lang="en-US" sz="1200" dirty="0"/>
              <a:t> {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 rows = new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&gt;();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mapWidth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mapHeight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public </a:t>
            </a:r>
            <a:r>
              <a:rPr lang="en-US" sz="1200" dirty="0" err="1"/>
              <a:t>TileMap</a:t>
            </a:r>
            <a:r>
              <a:rPr lang="en-US" sz="1200" dirty="0"/>
              <a:t>() {</a:t>
            </a:r>
          </a:p>
          <a:p>
            <a:r>
              <a:rPr lang="en-US" sz="1200" dirty="0"/>
              <a:t>    super();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for (</a:t>
            </a:r>
            <a:r>
              <a:rPr lang="en-US" sz="1200" dirty="0" err="1"/>
              <a:t>int</a:t>
            </a:r>
            <a:r>
              <a:rPr lang="en-US" sz="1200" dirty="0"/>
              <a:t> y = 0; y &lt; </a:t>
            </a:r>
            <a:r>
              <a:rPr lang="en-US" sz="1200" dirty="0" err="1"/>
              <a:t>mapHeight</a:t>
            </a:r>
            <a:r>
              <a:rPr lang="en-US" sz="1200" dirty="0"/>
              <a:t>; y++) {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MapRow</a:t>
            </a:r>
            <a:r>
              <a:rPr lang="en-US" sz="1200" dirty="0"/>
              <a:t> </a:t>
            </a:r>
            <a:r>
              <a:rPr lang="en-US" sz="1200" dirty="0" err="1"/>
              <a:t>currentRow</a:t>
            </a:r>
            <a:r>
              <a:rPr lang="en-US" sz="1200" dirty="0"/>
              <a:t> = new </a:t>
            </a:r>
            <a:r>
              <a:rPr lang="en-US" sz="1200" dirty="0" err="1"/>
              <a:t>MapRow</a:t>
            </a:r>
            <a:r>
              <a:rPr lang="en-US" sz="1200" dirty="0"/>
              <a:t>();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for (</a:t>
            </a:r>
            <a:r>
              <a:rPr lang="en-US" sz="1200" dirty="0" err="1"/>
              <a:t>int</a:t>
            </a:r>
            <a:r>
              <a:rPr lang="en-US" sz="1200" dirty="0"/>
              <a:t> x = 0; x &lt; </a:t>
            </a:r>
            <a:r>
              <a:rPr lang="en-US" sz="1200" dirty="0" err="1"/>
              <a:t>mapWidth</a:t>
            </a:r>
            <a:r>
              <a:rPr lang="en-US" sz="1200" dirty="0"/>
              <a:t>; x++) {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currentRow.columns.add</a:t>
            </a:r>
            <a:r>
              <a:rPr lang="en-US" sz="1200" dirty="0"/>
              <a:t>(new </a:t>
            </a:r>
            <a:r>
              <a:rPr lang="en-US" sz="1200" dirty="0" err="1"/>
              <a:t>MapCell</a:t>
            </a:r>
            <a:r>
              <a:rPr lang="en-US" sz="1200" dirty="0"/>
              <a:t>(0));</a:t>
            </a:r>
          </a:p>
          <a:p>
            <a:r>
              <a:rPr lang="en-US" sz="1200" dirty="0"/>
              <a:t>      }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rows.add</a:t>
            </a:r>
            <a:r>
              <a:rPr lang="en-US" sz="1200" dirty="0"/>
              <a:t>(</a:t>
            </a:r>
            <a:r>
              <a:rPr lang="en-US" sz="1200" dirty="0" err="1"/>
              <a:t>currentRow</a:t>
            </a:r>
            <a:r>
              <a:rPr lang="en-US" sz="1200" dirty="0"/>
              <a:t>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}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generateTest</a:t>
            </a:r>
            <a:r>
              <a:rPr lang="en-US" sz="1200" dirty="0"/>
              <a:t>();</a:t>
            </a:r>
          </a:p>
          <a:p>
            <a:r>
              <a:rPr lang="en-US" sz="1200" dirty="0"/>
              <a:t>  }</a:t>
            </a:r>
            <a:endParaRPr lang="fr-CA" sz="1200" dirty="0"/>
          </a:p>
        </p:txBody>
      </p:sp>
      <p:cxnSp>
        <p:nvCxnSpPr>
          <p:cNvPr id="6" name="Connecteur droit avec flèche 5"/>
          <p:cNvCxnSpPr>
            <a:stCxn id="8" idx="1"/>
          </p:cNvCxnSpPr>
          <p:nvPr/>
        </p:nvCxnSpPr>
        <p:spPr>
          <a:xfrm flipH="1" flipV="1">
            <a:off x="5076056" y="2492896"/>
            <a:ext cx="1188132" cy="153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264188" y="246202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Fait une carte 2D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148064" y="2924944"/>
            <a:ext cx="2646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Dimension de la carte</a:t>
            </a:r>
            <a:br>
              <a:rPr lang="fr-CA" dirty="0"/>
            </a:br>
            <a:r>
              <a:rPr lang="fr-CA" dirty="0"/>
              <a:t>en nombre de tuiles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436096" y="3788497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Initialisation de la carte</a:t>
            </a:r>
          </a:p>
        </p:txBody>
      </p:sp>
      <p:cxnSp>
        <p:nvCxnSpPr>
          <p:cNvPr id="18" name="Connecteur droit avec flèche 17"/>
          <p:cNvCxnSpPr>
            <a:stCxn id="16" idx="1"/>
          </p:cNvCxnSpPr>
          <p:nvPr/>
        </p:nvCxnSpPr>
        <p:spPr>
          <a:xfrm flipH="1">
            <a:off x="4644008" y="3973163"/>
            <a:ext cx="792088" cy="17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2" idx="1"/>
          </p:cNvCxnSpPr>
          <p:nvPr/>
        </p:nvCxnSpPr>
        <p:spPr>
          <a:xfrm flipH="1" flipV="1">
            <a:off x="2339752" y="2780928"/>
            <a:ext cx="2808312" cy="467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354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3140779" cy="3785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private</a:t>
            </a:r>
            <a:r>
              <a:rPr lang="fr-CA" sz="1200" dirty="0"/>
              <a:t> </a:t>
            </a:r>
            <a:r>
              <a:rPr lang="fr-CA" sz="1200" dirty="0" err="1"/>
              <a:t>void</a:t>
            </a:r>
            <a:r>
              <a:rPr lang="fr-CA" sz="1200" dirty="0"/>
              <a:t> </a:t>
            </a:r>
            <a:r>
              <a:rPr lang="fr-CA" sz="1200" dirty="0" err="1"/>
              <a:t>generateTest</a:t>
            </a:r>
            <a:r>
              <a:rPr lang="fr-CA" sz="1200" dirty="0"/>
              <a:t>() {</a:t>
            </a:r>
          </a:p>
          <a:p>
            <a:r>
              <a:rPr lang="fr-CA" sz="1200" dirty="0"/>
              <a:t>  // Début de la création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20072" y="1988840"/>
            <a:ext cx="3140779" cy="4524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// Fin de la création</a:t>
            </a:r>
          </a:p>
          <a:p>
            <a:r>
              <a:rPr lang="fr-CA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1579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6351518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/>
              <a:t>public final class </a:t>
            </a:r>
            <a:r>
              <a:rPr lang="fr-CA" sz="1600" dirty="0" err="1"/>
              <a:t>Tile</a:t>
            </a:r>
            <a:r>
              <a:rPr lang="fr-CA" sz="1600" dirty="0"/>
              <a:t> {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final </a:t>
            </a:r>
            <a:r>
              <a:rPr lang="fr-CA" sz="1600" dirty="0" err="1"/>
              <a:t>int</a:t>
            </a:r>
            <a:r>
              <a:rPr lang="fr-CA" sz="1600" dirty="0"/>
              <a:t> TILESIZE = 32;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</a:t>
            </a:r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Rectangle </a:t>
            </a:r>
            <a:r>
              <a:rPr lang="fr-CA" sz="1600" dirty="0" err="1"/>
              <a:t>getSourceRectangle</a:t>
            </a:r>
            <a:r>
              <a:rPr lang="fr-CA" sz="1600" dirty="0"/>
              <a:t>(</a:t>
            </a:r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tileIndex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  return new Rectangle(</a:t>
            </a:r>
            <a:r>
              <a:rPr lang="fr-CA" sz="1600" dirty="0" err="1"/>
              <a:t>tileIndex</a:t>
            </a:r>
            <a:r>
              <a:rPr lang="fr-CA" sz="1600" dirty="0"/>
              <a:t> * TILESIZE, 0, TILESIZE, TILESIZE);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getTileSetTexture</a:t>
            </a:r>
            <a:r>
              <a:rPr lang="fr-CA" sz="1600" dirty="0"/>
              <a:t>() {</a:t>
            </a:r>
          </a:p>
          <a:p>
            <a:r>
              <a:rPr lang="fr-CA" sz="1600" dirty="0"/>
              <a:t>    return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</a:t>
            </a:r>
            <a:r>
              <a:rPr lang="fr-CA" sz="1600" dirty="0" err="1"/>
              <a:t>void</a:t>
            </a:r>
            <a:r>
              <a:rPr lang="fr-CA" sz="1600" dirty="0"/>
              <a:t> </a:t>
            </a:r>
            <a:r>
              <a:rPr lang="fr-CA" sz="1600" dirty="0" err="1"/>
              <a:t>setTileSetTexture</a:t>
            </a:r>
            <a:r>
              <a:rPr lang="fr-CA" sz="1600" dirty="0"/>
              <a:t>(Texture </a:t>
            </a:r>
            <a:r>
              <a:rPr lang="fr-CA" sz="1600" dirty="0" err="1"/>
              <a:t>tileSetTexture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  <a:r>
              <a:rPr lang="fr-CA" sz="1600" dirty="0" err="1"/>
              <a:t>Tile.tileSetTexture</a:t>
            </a:r>
            <a:r>
              <a:rPr lang="fr-CA" sz="1600" dirty="0"/>
              <a:t> =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r>
              <a:rPr lang="fr-CA" sz="16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92080" y="1556792"/>
            <a:ext cx="2807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Retourne le rectangle</a:t>
            </a:r>
            <a:br>
              <a:rPr lang="fr-CA" dirty="0"/>
            </a:br>
            <a:r>
              <a:rPr lang="fr-CA" dirty="0"/>
              <a:t>représentant la position</a:t>
            </a:r>
            <a:br>
              <a:rPr lang="fr-CA" dirty="0"/>
            </a:br>
            <a:r>
              <a:rPr lang="fr-CA" dirty="0"/>
              <a:t>de la tuile en index</a:t>
            </a:r>
          </a:p>
        </p:txBody>
      </p:sp>
      <p:cxnSp>
        <p:nvCxnSpPr>
          <p:cNvPr id="7" name="Connecteur droit avec flèche 6"/>
          <p:cNvCxnSpPr>
            <a:stCxn id="5" idx="2"/>
          </p:cNvCxnSpPr>
          <p:nvPr/>
        </p:nvCxnSpPr>
        <p:spPr>
          <a:xfrm flipH="1">
            <a:off x="5580112" y="2480122"/>
            <a:ext cx="1115921" cy="588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418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Camera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67544" y="2348880"/>
            <a:ext cx="737755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/// &lt;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/// Classe statique permettant de définir la position de la vue sur</a:t>
            </a:r>
          </a:p>
          <a:p>
            <a:r>
              <a:rPr lang="fr-CA" dirty="0"/>
              <a:t>/// la carte</a:t>
            </a:r>
          </a:p>
          <a:p>
            <a:r>
              <a:rPr lang="fr-CA" dirty="0"/>
              <a:t>/// &lt;/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public final class Camera {</a:t>
            </a:r>
          </a:p>
          <a:p>
            <a:r>
              <a:rPr lang="fr-CA" dirty="0"/>
              <a:t>  </a:t>
            </a:r>
            <a:r>
              <a:rPr lang="fr-CA" dirty="0" err="1"/>
              <a:t>static</a:t>
            </a:r>
            <a:r>
              <a:rPr lang="fr-CA" dirty="0"/>
              <a:t> Vector2 location = Vector2.Zero;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static</a:t>
            </a:r>
            <a:r>
              <a:rPr lang="fr-CA" dirty="0"/>
              <a:t> Vector2 </a:t>
            </a:r>
            <a:r>
              <a:rPr lang="fr-CA" dirty="0" err="1"/>
              <a:t>getLocation</a:t>
            </a:r>
            <a:r>
              <a:rPr lang="fr-CA" dirty="0"/>
              <a:t>() {</a:t>
            </a:r>
          </a:p>
          <a:p>
            <a:r>
              <a:rPr lang="fr-CA" dirty="0"/>
              <a:t>    return location;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09543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83568" y="2348880"/>
            <a:ext cx="499698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//Dans la zone de déclaration de variables</a:t>
            </a:r>
          </a:p>
          <a:p>
            <a:r>
              <a:rPr lang="fr-CA" dirty="0" err="1"/>
              <a:t>SpriteBatch</a:t>
            </a:r>
            <a:r>
              <a:rPr lang="fr-CA" dirty="0"/>
              <a:t> batch;</a:t>
            </a:r>
          </a:p>
          <a:p>
            <a:r>
              <a:rPr lang="fr-CA" dirty="0" err="1"/>
              <a:t>TileMap</a:t>
            </a:r>
            <a:r>
              <a:rPr lang="fr-CA" dirty="0"/>
              <a:t> </a:t>
            </a:r>
            <a:r>
              <a:rPr lang="fr-CA" dirty="0" err="1"/>
              <a:t>map</a:t>
            </a:r>
            <a:r>
              <a:rPr lang="fr-CA" dirty="0"/>
              <a:t> = new </a:t>
            </a:r>
            <a:r>
              <a:rPr lang="fr-CA" dirty="0" err="1"/>
              <a:t>TileMap</a:t>
            </a:r>
            <a:r>
              <a:rPr lang="fr-CA" dirty="0"/>
              <a:t>();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carreLargeur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carreHauteur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tileSize</a:t>
            </a:r>
            <a:r>
              <a:rPr lang="fr-CA" dirty="0"/>
              <a:t> = 32;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72927" y="4221088"/>
            <a:ext cx="55272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/>
              <a:t>//Dans le </a:t>
            </a:r>
            <a:r>
              <a:rPr lang="fr-CA" sz="1600" dirty="0" err="1"/>
              <a:t>Create</a:t>
            </a:r>
            <a:endParaRPr lang="fr-CA" sz="1600" dirty="0"/>
          </a:p>
          <a:p>
            <a:r>
              <a:rPr lang="fr-CA" sz="1600" dirty="0" err="1"/>
              <a:t>Tile.setTileSetTexture</a:t>
            </a:r>
            <a:r>
              <a:rPr lang="fr-CA" sz="1600" dirty="0"/>
              <a:t> (new Texture("part1_tileset.png"));</a:t>
            </a:r>
          </a:p>
        </p:txBody>
      </p:sp>
      <p:cxnSp>
        <p:nvCxnSpPr>
          <p:cNvPr id="8" name="Connecteur droit avec flèche 7"/>
          <p:cNvCxnSpPr>
            <a:stCxn id="10" idx="1"/>
          </p:cNvCxnSpPr>
          <p:nvPr/>
        </p:nvCxnSpPr>
        <p:spPr>
          <a:xfrm flipH="1" flipV="1">
            <a:off x="4211960" y="3140968"/>
            <a:ext cx="92398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35942" y="2889810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Ce que l’on veut afficher de</a:t>
            </a:r>
            <a:br>
              <a:rPr lang="fr-CA" dirty="0"/>
            </a:br>
            <a:r>
              <a:rPr lang="fr-CA" dirty="0"/>
              <a:t>la carte</a:t>
            </a:r>
          </a:p>
        </p:txBody>
      </p:sp>
    </p:spTree>
    <p:extLst>
      <p:ext uri="{BB962C8B-B14F-4D97-AF65-F5344CB8AC3E}">
        <p14:creationId xmlns:p14="http://schemas.microsoft.com/office/powerpoint/2010/main" val="2184642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39552" y="2207798"/>
            <a:ext cx="799288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    </a:t>
            </a:r>
            <a:r>
              <a:rPr lang="fr-CA" sz="1400" dirty="0" err="1"/>
              <a:t>Gdx.gl.glClearColor</a:t>
            </a:r>
            <a:r>
              <a:rPr lang="fr-CA" sz="1400" dirty="0"/>
              <a:t>(1, 0, 0, 1);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Gdx.gl.glClear</a:t>
            </a:r>
            <a:r>
              <a:rPr lang="fr-CA" sz="1400" dirty="0"/>
              <a:t>(GL20.GL_COLOR_BUFFER_BIT);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Calculs pour le premier carré en haut à gauche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firstSquare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firstSquare.y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 pour le décalage pour la camera pour les côtés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squareOffset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% 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%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squareOffset.y</a:t>
            </a:r>
            <a:r>
              <a:rPr lang="fr-CA" sz="1400" dirty="0"/>
              <a:t>;</a:t>
            </a:r>
          </a:p>
          <a:p>
            <a:r>
              <a:rPr lang="fr-CA" sz="1400" dirty="0"/>
              <a:t>//…</a:t>
            </a:r>
          </a:p>
        </p:txBody>
      </p:sp>
    </p:spTree>
    <p:extLst>
      <p:ext uri="{BB962C8B-B14F-4D97-AF65-F5344CB8AC3E}">
        <p14:creationId xmlns:p14="http://schemas.microsoft.com/office/powerpoint/2010/main" val="2236860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67543" y="2348880"/>
            <a:ext cx="8879905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//… </a:t>
            </a:r>
          </a:p>
          <a:p>
            <a:r>
              <a:rPr lang="fr-CA" sz="1400" dirty="0"/>
              <a:t>for (</a:t>
            </a:r>
            <a:r>
              <a:rPr lang="fr-CA" sz="1400" dirty="0" err="1"/>
              <a:t>int</a:t>
            </a:r>
            <a:r>
              <a:rPr lang="fr-CA" sz="1400" dirty="0"/>
              <a:t> y = 0; y &lt; </a:t>
            </a:r>
            <a:r>
              <a:rPr lang="fr-CA" sz="1400" dirty="0" err="1"/>
              <a:t>carreHauteur</a:t>
            </a:r>
            <a:r>
              <a:rPr lang="fr-CA" sz="1400" dirty="0"/>
              <a:t>; y++) {</a:t>
            </a:r>
          </a:p>
          <a:p>
            <a:r>
              <a:rPr lang="fr-CA" sz="1400" dirty="0"/>
              <a:t>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positionY</a:t>
            </a:r>
            <a:r>
              <a:rPr lang="fr-CA" sz="1400" dirty="0"/>
              <a:t> = (y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offsetY</a:t>
            </a:r>
            <a:r>
              <a:rPr lang="fr-CA" sz="1400" dirty="0"/>
              <a:t>;</a:t>
            </a:r>
          </a:p>
          <a:p>
            <a:endParaRPr lang="fr-CA" sz="1400" dirty="0"/>
          </a:p>
          <a:p>
            <a:r>
              <a:rPr lang="fr-CA" sz="1400" dirty="0"/>
              <a:t>  for (</a:t>
            </a:r>
            <a:r>
              <a:rPr lang="fr-CA" sz="1400" dirty="0" err="1"/>
              <a:t>int</a:t>
            </a:r>
            <a:r>
              <a:rPr lang="fr-CA" sz="1400" dirty="0"/>
              <a:t> x = 0; x &lt; </a:t>
            </a:r>
            <a:r>
              <a:rPr lang="fr-CA" sz="1400" dirty="0" err="1"/>
              <a:t>carreLargeur</a:t>
            </a:r>
            <a:r>
              <a:rPr lang="fr-CA" sz="1400" dirty="0"/>
              <a:t>; x++) {</a:t>
            </a:r>
          </a:p>
          <a:p>
            <a:r>
              <a:rPr lang="fr-CA" sz="1400" dirty="0"/>
              <a:t>    // Va chercher le rectangle de la tuile à afficher</a:t>
            </a:r>
          </a:p>
          <a:p>
            <a:r>
              <a:rPr lang="fr-CA" sz="1400" dirty="0"/>
              <a:t>    Rectangle </a:t>
            </a:r>
            <a:r>
              <a:rPr lang="fr-CA" sz="1400" dirty="0" err="1"/>
              <a:t>srcRect</a:t>
            </a:r>
            <a:r>
              <a:rPr lang="fr-CA" sz="1400" dirty="0"/>
              <a:t> = </a:t>
            </a:r>
            <a:r>
              <a:rPr lang="fr-CA" sz="1400" dirty="0" err="1"/>
              <a:t>Tile.getSourceRectangle</a:t>
            </a:r>
            <a:r>
              <a:rPr lang="fr-CA" sz="1400" dirty="0"/>
              <a:t>(</a:t>
            </a:r>
            <a:r>
              <a:rPr lang="fr-CA" sz="1400" dirty="0" err="1"/>
              <a:t>map.getRow</a:t>
            </a:r>
            <a:r>
              <a:rPr lang="fr-CA" sz="1400" dirty="0"/>
              <a:t>(y + </a:t>
            </a:r>
            <a:r>
              <a:rPr lang="fr-CA" sz="1400" dirty="0" err="1"/>
              <a:t>firstY</a:t>
            </a:r>
            <a:r>
              <a:rPr lang="fr-CA" sz="1400" dirty="0"/>
              <a:t>).</a:t>
            </a:r>
            <a:r>
              <a:rPr lang="fr-CA" sz="1400" dirty="0" err="1"/>
              <a:t>getCell</a:t>
            </a:r>
            <a:r>
              <a:rPr lang="fr-CA" sz="1400" dirty="0"/>
              <a:t>(x + </a:t>
            </a:r>
            <a:r>
              <a:rPr lang="fr-CA" sz="1400" dirty="0" err="1"/>
              <a:t>firstX</a:t>
            </a:r>
            <a:r>
              <a:rPr lang="fr-CA" sz="1400" dirty="0"/>
              <a:t>).</a:t>
            </a:r>
            <a:r>
              <a:rPr lang="fr-CA" sz="1400" dirty="0" err="1"/>
              <a:t>getTileID</a:t>
            </a:r>
            <a:r>
              <a:rPr lang="fr-CA" sz="1400" dirty="0"/>
              <a:t>());</a:t>
            </a:r>
          </a:p>
          <a:p>
            <a:endParaRPr lang="fr-CA" sz="1400" dirty="0"/>
          </a:p>
          <a:p>
            <a:r>
              <a:rPr lang="fr-CA" sz="1400" dirty="0"/>
              <a:t>    </a:t>
            </a:r>
            <a:r>
              <a:rPr lang="fr-CA" sz="1400" dirty="0" err="1"/>
              <a:t>batch.draw</a:t>
            </a:r>
            <a:r>
              <a:rPr lang="fr-CA" sz="1400" dirty="0"/>
              <a:t>(</a:t>
            </a:r>
            <a:r>
              <a:rPr lang="fr-CA" sz="1400" dirty="0" err="1"/>
              <a:t>Tile.getTileSetTexture</a:t>
            </a:r>
            <a:r>
              <a:rPr lang="fr-CA" sz="1400" dirty="0"/>
              <a:t>(),</a:t>
            </a:r>
          </a:p>
          <a:p>
            <a:r>
              <a:rPr lang="fr-CA" sz="1400" dirty="0"/>
              <a:t>        (x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offsetX</a:t>
            </a:r>
            <a:r>
              <a:rPr lang="fr-CA" sz="1400" dirty="0"/>
              <a:t>, </a:t>
            </a:r>
            <a:r>
              <a:rPr lang="fr-CA" sz="1400" dirty="0" err="1"/>
              <a:t>positionY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srcRect.x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srcRect.width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srcRect.height</a:t>
            </a:r>
            <a:r>
              <a:rPr lang="fr-CA" sz="1400" dirty="0"/>
              <a:t>);</a:t>
            </a:r>
          </a:p>
          <a:p>
            <a:r>
              <a:rPr lang="fr-CA" sz="1400" dirty="0"/>
              <a:t>  }</a:t>
            </a:r>
          </a:p>
          <a:p>
            <a:r>
              <a:rPr lang="fr-CA" sz="1400" dirty="0"/>
              <a:t>}</a:t>
            </a:r>
          </a:p>
          <a:p>
            <a:endParaRPr lang="fr-CA" sz="1400" dirty="0"/>
          </a:p>
          <a:p>
            <a:endParaRPr lang="fr-CA" sz="1400" dirty="0"/>
          </a:p>
          <a:p>
            <a:r>
              <a:rPr lang="fr-CA" sz="1400" dirty="0" err="1"/>
              <a:t>batch.end</a:t>
            </a:r>
            <a:r>
              <a:rPr lang="fr-CA" sz="1400" dirty="0"/>
              <a:t>();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44008" y="5085184"/>
            <a:ext cx="292952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Après ce code, il devrait</a:t>
            </a:r>
            <a:br>
              <a:rPr lang="fr-FR" dirty="0"/>
            </a:br>
            <a:r>
              <a:rPr lang="fr-FR" dirty="0"/>
              <a:t>être exécutable</a:t>
            </a:r>
          </a:p>
        </p:txBody>
      </p:sp>
      <p:pic>
        <p:nvPicPr>
          <p:cNvPr id="6" name="Image 5" descr="Screen Shot 2014-10-24 at 14.45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74" y="0"/>
            <a:ext cx="839937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16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Dans le </a:t>
            </a:r>
            <a:r>
              <a:rPr lang="fr-CA" b="1" dirty="0"/>
              <a:t>Update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59632" y="2996952"/>
            <a:ext cx="737894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// …</a:t>
            </a:r>
          </a:p>
          <a:p>
            <a:r>
              <a:rPr lang="fr-CA" sz="1400" dirty="0"/>
              <a:t>// Le « - 2 » déplace la caméra de 2 pixels</a:t>
            </a:r>
          </a:p>
          <a:p>
            <a:endParaRPr lang="fr-CA" sz="1400" dirty="0"/>
          </a:p>
          <a:p>
            <a:r>
              <a:rPr lang="fr-CA" sz="1400" dirty="0"/>
              <a:t>if (</a:t>
            </a:r>
            <a:r>
              <a:rPr lang="fr-CA" sz="1400" dirty="0" err="1"/>
              <a:t>Gdx.input.isKeyPressed</a:t>
            </a:r>
            <a:r>
              <a:rPr lang="fr-CA" sz="1400" dirty="0"/>
              <a:t>(</a:t>
            </a:r>
            <a:r>
              <a:rPr lang="fr-CA" sz="1400" dirty="0" err="1"/>
              <a:t>Keys.LEFT</a:t>
            </a:r>
            <a:r>
              <a:rPr lang="fr-CA" sz="1400" dirty="0"/>
              <a:t>)) {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Camera.setLocation</a:t>
            </a:r>
            <a:r>
              <a:rPr lang="fr-CA" sz="1400" dirty="0"/>
              <a:t>(</a:t>
            </a:r>
            <a:r>
              <a:rPr lang="fr-CA" sz="1400" dirty="0" err="1"/>
              <a:t>MathUtils.clamp</a:t>
            </a:r>
            <a:r>
              <a:rPr lang="fr-CA" sz="1400" dirty="0"/>
              <a:t>(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Camera.getLocation</a:t>
            </a:r>
            <a:r>
              <a:rPr lang="fr-CA" sz="1400" dirty="0"/>
              <a:t>().x - 2, 0, (</a:t>
            </a:r>
            <a:r>
              <a:rPr lang="fr-CA" sz="1400" dirty="0" err="1"/>
              <a:t>map.getMapWidth</a:t>
            </a:r>
            <a:r>
              <a:rPr lang="fr-CA" sz="1400" dirty="0"/>
              <a:t>() - </a:t>
            </a:r>
            <a:r>
              <a:rPr lang="fr-CA" sz="1400" dirty="0" err="1"/>
              <a:t>carreLargeur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),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Camera.getLocation</a:t>
            </a:r>
            <a:r>
              <a:rPr lang="fr-CA" sz="1400" dirty="0"/>
              <a:t>().y);</a:t>
            </a:r>
          </a:p>
          <a:p>
            <a:r>
              <a:rPr lang="fr-CA" sz="1400" dirty="0"/>
              <a:t>}</a:t>
            </a:r>
          </a:p>
          <a:p>
            <a:endParaRPr lang="fr-CA" sz="1400" dirty="0"/>
          </a:p>
          <a:p>
            <a:r>
              <a:rPr lang="fr-CA" sz="1400" dirty="0"/>
              <a:t>if (</a:t>
            </a:r>
            <a:r>
              <a:rPr lang="fr-CA" sz="1400" dirty="0" err="1"/>
              <a:t>Gdx.input.isKeyPressed</a:t>
            </a:r>
            <a:r>
              <a:rPr lang="fr-CA" sz="1400" dirty="0"/>
              <a:t>(</a:t>
            </a:r>
            <a:r>
              <a:rPr lang="fr-CA" sz="1400" dirty="0" err="1"/>
              <a:t>Keys.RIGHT</a:t>
            </a:r>
            <a:r>
              <a:rPr lang="fr-CA" sz="1400" dirty="0"/>
              <a:t>)) {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Camera.setLocation</a:t>
            </a:r>
            <a:r>
              <a:rPr lang="fr-CA" sz="1400" dirty="0"/>
              <a:t>(</a:t>
            </a:r>
            <a:r>
              <a:rPr lang="fr-CA" sz="1400" dirty="0" err="1"/>
              <a:t>MathUtils.clamp</a:t>
            </a:r>
            <a:r>
              <a:rPr lang="fr-CA" sz="1400" dirty="0"/>
              <a:t>(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Camera.getLocation</a:t>
            </a:r>
            <a:r>
              <a:rPr lang="fr-CA" sz="1400" dirty="0"/>
              <a:t>().x + 2, 0, (</a:t>
            </a:r>
            <a:r>
              <a:rPr lang="fr-CA" sz="1400" dirty="0" err="1"/>
              <a:t>map.getMapWidth</a:t>
            </a:r>
            <a:r>
              <a:rPr lang="fr-CA" sz="1400" dirty="0"/>
              <a:t>() - </a:t>
            </a:r>
            <a:r>
              <a:rPr lang="fr-CA" sz="1400" dirty="0" err="1"/>
              <a:t>carreLargeur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),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Camera.getLocation</a:t>
            </a:r>
            <a:r>
              <a:rPr lang="fr-CA" sz="1400" dirty="0"/>
              <a:t>().y);</a:t>
            </a:r>
          </a:p>
          <a:p>
            <a:r>
              <a:rPr lang="fr-CA" sz="1400" dirty="0"/>
              <a:t>}</a:t>
            </a:r>
          </a:p>
          <a:p>
            <a:r>
              <a:rPr lang="fr-CA" sz="1400" dirty="0"/>
              <a:t>//…   </a:t>
            </a:r>
          </a:p>
        </p:txBody>
      </p:sp>
    </p:spTree>
    <p:extLst>
      <p:ext uri="{BB962C8B-B14F-4D97-AF65-F5344CB8AC3E}">
        <p14:creationId xmlns:p14="http://schemas.microsoft.com/office/powerpoint/2010/main" val="1693701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Dans le </a:t>
            </a:r>
            <a:r>
              <a:rPr lang="fr-CA" b="1" dirty="0"/>
              <a:t>Update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95778" y="2780929"/>
            <a:ext cx="7752443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if (</a:t>
            </a:r>
            <a:r>
              <a:rPr lang="fr-CA" sz="1400" dirty="0" err="1"/>
              <a:t>Gdx.input.isKeyPressed</a:t>
            </a:r>
            <a:r>
              <a:rPr lang="fr-CA" sz="1400" dirty="0"/>
              <a:t>(</a:t>
            </a:r>
            <a:r>
              <a:rPr lang="fr-CA" sz="1400" dirty="0" err="1"/>
              <a:t>Keys.UP</a:t>
            </a:r>
            <a:r>
              <a:rPr lang="fr-CA" sz="1400" dirty="0"/>
              <a:t>)) {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Camera.setLocation</a:t>
            </a:r>
            <a:r>
              <a:rPr lang="fr-CA" sz="1400" dirty="0"/>
              <a:t>(</a:t>
            </a:r>
            <a:r>
              <a:rPr lang="fr-CA" sz="1400" dirty="0" err="1"/>
              <a:t>Camera.getLocation</a:t>
            </a:r>
            <a:r>
              <a:rPr lang="fr-CA" sz="1400" dirty="0"/>
              <a:t>().x,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MathUtils.clamp</a:t>
            </a:r>
            <a:r>
              <a:rPr lang="fr-CA" sz="1400" dirty="0"/>
              <a:t>(</a:t>
            </a:r>
          </a:p>
          <a:p>
            <a:r>
              <a:rPr lang="fr-CA" sz="1400" dirty="0"/>
              <a:t>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+ 2, 0, (</a:t>
            </a:r>
            <a:r>
              <a:rPr lang="fr-CA" sz="1400" dirty="0" err="1"/>
              <a:t>map.getMapHeight</a:t>
            </a:r>
            <a:r>
              <a:rPr lang="fr-CA" sz="1400" dirty="0"/>
              <a:t>() - </a:t>
            </a:r>
            <a:r>
              <a:rPr lang="fr-CA" sz="1400" dirty="0" err="1"/>
              <a:t>carreHauteur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));</a:t>
            </a:r>
          </a:p>
          <a:p>
            <a:r>
              <a:rPr lang="fr-CA" sz="1400" dirty="0"/>
              <a:t>}</a:t>
            </a:r>
          </a:p>
          <a:p>
            <a:endParaRPr lang="fr-CA" sz="1400" dirty="0"/>
          </a:p>
          <a:p>
            <a:r>
              <a:rPr lang="fr-CA" sz="1400" dirty="0"/>
              <a:t>if (</a:t>
            </a:r>
            <a:r>
              <a:rPr lang="fr-CA" sz="1400" dirty="0" err="1"/>
              <a:t>Gdx.input.isKeyPressed</a:t>
            </a:r>
            <a:r>
              <a:rPr lang="fr-CA" sz="1400" dirty="0"/>
              <a:t>(</a:t>
            </a:r>
            <a:r>
              <a:rPr lang="fr-CA" sz="1400" dirty="0" err="1"/>
              <a:t>Keys.DOWN</a:t>
            </a:r>
            <a:r>
              <a:rPr lang="fr-CA" sz="1400" dirty="0"/>
              <a:t>)) {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Camera.setLocation</a:t>
            </a:r>
            <a:r>
              <a:rPr lang="fr-CA" sz="1400" dirty="0"/>
              <a:t>(</a:t>
            </a:r>
            <a:r>
              <a:rPr lang="fr-CA" sz="1400" dirty="0" err="1"/>
              <a:t>Camera.getLocation</a:t>
            </a:r>
            <a:r>
              <a:rPr lang="fr-CA" sz="1400" dirty="0"/>
              <a:t>().x,</a:t>
            </a:r>
          </a:p>
          <a:p>
            <a:r>
              <a:rPr lang="fr-CA" sz="1400" dirty="0"/>
              <a:t>        </a:t>
            </a:r>
            <a:r>
              <a:rPr lang="fr-CA" sz="1400" dirty="0" err="1"/>
              <a:t>MathUtils.clamp</a:t>
            </a:r>
            <a:r>
              <a:rPr lang="fr-CA" sz="1400" dirty="0"/>
              <a:t>(</a:t>
            </a:r>
          </a:p>
          <a:p>
            <a:r>
              <a:rPr lang="fr-CA" sz="1400" dirty="0"/>
              <a:t>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- 2, 0, (</a:t>
            </a:r>
            <a:r>
              <a:rPr lang="fr-CA" sz="1400" dirty="0" err="1"/>
              <a:t>map.getMapHeight</a:t>
            </a:r>
            <a:r>
              <a:rPr lang="fr-CA" sz="1400" dirty="0"/>
              <a:t>() - </a:t>
            </a:r>
            <a:r>
              <a:rPr lang="fr-CA" sz="1400" dirty="0" err="1"/>
              <a:t>carreHauteur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));</a:t>
            </a:r>
          </a:p>
          <a:p>
            <a:r>
              <a:rPr lang="fr-CA" sz="14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42866" y="5390987"/>
            <a:ext cx="71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On déplace la caméra en X et Y en limitant entre deux bornes</a:t>
            </a:r>
          </a:p>
        </p:txBody>
      </p:sp>
    </p:spTree>
    <p:extLst>
      <p:ext uri="{BB962C8B-B14F-4D97-AF65-F5344CB8AC3E}">
        <p14:creationId xmlns:p14="http://schemas.microsoft.com/office/powerpoint/2010/main" val="815740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On observe que la carte affichée est de 5 x 5, soit les valeurs de </a:t>
            </a:r>
            <a:r>
              <a:rPr lang="fr-CA" b="1" dirty="0" err="1"/>
              <a:t>carreHauteur</a:t>
            </a:r>
            <a:r>
              <a:rPr lang="fr-CA" b="1" dirty="0"/>
              <a:t> </a:t>
            </a:r>
            <a:r>
              <a:rPr lang="fr-CA" dirty="0"/>
              <a:t>et </a:t>
            </a:r>
            <a:r>
              <a:rPr lang="fr-CA" b="1" dirty="0" err="1"/>
              <a:t>carreLargeur</a:t>
            </a:r>
            <a:endParaRPr lang="fr-CA" b="1" dirty="0"/>
          </a:p>
          <a:p>
            <a:pPr lvl="1"/>
            <a:r>
              <a:rPr lang="fr-CA" dirty="0"/>
              <a:t>Ainsi on limite l’affichage dans le </a:t>
            </a:r>
            <a:r>
              <a:rPr lang="fr-CA" b="1" dirty="0" err="1"/>
              <a:t>Draw</a:t>
            </a:r>
            <a:endParaRPr lang="fr-CA" b="1" dirty="0"/>
          </a:p>
          <a:p>
            <a:r>
              <a:rPr lang="fr-CA" dirty="0"/>
              <a:t>La limite est de 50 tuiles de largeur et hauteur</a:t>
            </a:r>
          </a:p>
          <a:p>
            <a:pPr lvl="1"/>
            <a:r>
              <a:rPr lang="fr-CA" dirty="0"/>
              <a:t>Cette valeur est définie dans </a:t>
            </a:r>
            <a:r>
              <a:rPr lang="fr-CA" dirty="0" err="1"/>
              <a:t>TileMap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555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Moteur de tuiles (</a:t>
            </a:r>
            <a:r>
              <a:rPr lang="fr-CA" i="1" dirty="0" err="1"/>
              <a:t>tile</a:t>
            </a:r>
            <a:r>
              <a:rPr lang="fr-CA" i="1" dirty="0"/>
              <a:t> engine</a:t>
            </a:r>
            <a:r>
              <a:rPr lang="fr-CA" dirty="0"/>
              <a:t>)</a:t>
            </a:r>
          </a:p>
          <a:p>
            <a:pPr lvl="1"/>
            <a:r>
              <a:rPr lang="fr-CA" dirty="0"/>
              <a:t>Définition</a:t>
            </a:r>
          </a:p>
          <a:p>
            <a:pPr lvl="1"/>
            <a:r>
              <a:rPr lang="fr-CA" dirty="0"/>
              <a:t>Classes</a:t>
            </a:r>
          </a:p>
          <a:p>
            <a:r>
              <a:rPr lang="fr-CA" dirty="0"/>
              <a:t>Dans le cadre de ce cours, nous allons construire un moteur de tuile (</a:t>
            </a:r>
            <a:r>
              <a:rPr lang="fr-CA" i="1" dirty="0" err="1"/>
              <a:t>tile</a:t>
            </a:r>
            <a:r>
              <a:rPr lang="fr-CA" i="1" dirty="0"/>
              <a:t> </a:t>
            </a:r>
            <a:r>
              <a:rPr lang="fr-CA" i="1" dirty="0" err="1"/>
              <a:t>engine</a:t>
            </a:r>
            <a:r>
              <a:rPr lang="fr-CA" dirty="0"/>
              <a:t>) qui pourra être utilisé dans tous les projets </a:t>
            </a:r>
            <a:r>
              <a:rPr lang="fr-CA" dirty="0" err="1"/>
              <a:t>LibGdx</a:t>
            </a:r>
            <a:endParaRPr lang="fr-CA" dirty="0"/>
          </a:p>
          <a:p>
            <a:r>
              <a:rPr lang="fr-CA" dirty="0"/>
              <a:t>Ce sera un développement itératif, i.e. que l’on fera plusieurs versions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476059" y="5799518"/>
            <a:ext cx="8159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Note : La présentation originale a été réalisé avec les conventions .Net.</a:t>
            </a:r>
            <a:br>
              <a:rPr lang="fr-CA" dirty="0"/>
            </a:br>
            <a:r>
              <a:rPr lang="fr-CA" dirty="0"/>
              <a:t>Il se peut que celui-ci ne concorde pas toujours avec Java.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8919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Version 2</a:t>
            </a:r>
          </a:p>
          <a:p>
            <a:r>
              <a:rPr lang="fr-CA" dirty="0"/>
              <a:t>Tuile transparente</a:t>
            </a:r>
          </a:p>
        </p:txBody>
      </p:sp>
    </p:spTree>
    <p:extLst>
      <p:ext uri="{BB962C8B-B14F-4D97-AF65-F5344CB8AC3E}">
        <p14:creationId xmlns:p14="http://schemas.microsoft.com/office/powerpoint/2010/main" val="4103261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Description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version 1, le jeu de tuiles n’avait qu’une seule rangée avec des tuiles de dimensions fixes</a:t>
            </a:r>
          </a:p>
          <a:p>
            <a:r>
              <a:rPr lang="fr-CA" dirty="0"/>
              <a:t>Dans un premier temps nous allons utiliser un autre jeu de tuiles.</a:t>
            </a:r>
          </a:p>
          <a:p>
            <a:r>
              <a:rPr lang="fr-CA" dirty="0"/>
              <a:t>Ensuite mettre à jour la classe </a:t>
            </a:r>
            <a:r>
              <a:rPr lang="fr-CA" dirty="0" err="1"/>
              <a:t>Tile</a:t>
            </a:r>
            <a:r>
              <a:rPr lang="fr-CA" dirty="0"/>
              <a:t> et le Update du jeu pour éliminer les valeurs « </a:t>
            </a:r>
            <a:r>
              <a:rPr lang="fr-CA" dirty="0" err="1"/>
              <a:t>hardcodées</a:t>
            </a:r>
            <a:r>
              <a:rPr lang="fr-CA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1093318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Jeu de tuiles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24100"/>
            <a:ext cx="4210049" cy="3508375"/>
          </a:xfrm>
        </p:spPr>
      </p:pic>
      <p:sp>
        <p:nvSpPr>
          <p:cNvPr id="5" name="ZoneTexte 4"/>
          <p:cNvSpPr txBox="1"/>
          <p:nvPr/>
        </p:nvSpPr>
        <p:spPr>
          <a:xfrm>
            <a:off x="5292080" y="2172325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Ajouter ce jeu dans le même</a:t>
            </a:r>
            <a:br>
              <a:rPr lang="fr-CA" dirty="0"/>
            </a:br>
            <a:r>
              <a:rPr lang="fr-CA" dirty="0"/>
              <a:t>endroit que le premier jeu</a:t>
            </a:r>
          </a:p>
        </p:txBody>
      </p:sp>
    </p:spTree>
    <p:extLst>
      <p:ext uri="{BB962C8B-B14F-4D97-AF65-F5344CB8AC3E}">
        <p14:creationId xmlns:p14="http://schemas.microsoft.com/office/powerpoint/2010/main" val="2844947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Modifier les dimensions pour qu’elles soient de 48x48 en ajoutant les propriétés </a:t>
            </a:r>
            <a:r>
              <a:rPr lang="fr-CA" dirty="0" err="1"/>
              <a:t>t</a:t>
            </a:r>
            <a:r>
              <a:rPr lang="fr-CA" b="1" dirty="0" err="1"/>
              <a:t>ileWidth</a:t>
            </a:r>
            <a:r>
              <a:rPr lang="fr-CA" dirty="0"/>
              <a:t> et </a:t>
            </a:r>
            <a:r>
              <a:rPr lang="fr-CA" b="1" dirty="0" err="1"/>
              <a:t>tileHeight</a:t>
            </a:r>
            <a:endParaRPr lang="fr-CA" b="1" dirty="0"/>
          </a:p>
          <a:p>
            <a:r>
              <a:rPr lang="fr-CA" dirty="0"/>
              <a:t>Maintenant que c’est un jeu de tuile 2D, il faudra modifier la méthode </a:t>
            </a:r>
            <a:r>
              <a:rPr lang="fr-CA" b="1" dirty="0" err="1"/>
              <a:t>getSourceRectangle</a:t>
            </a:r>
            <a:r>
              <a:rPr lang="fr-CA" dirty="0"/>
              <a:t> pour retourner la bonne position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83454" y="5373216"/>
            <a:ext cx="7344816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tileY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tileIndex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 (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tileSetTexture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 /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tileIndex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% (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tileSetTexture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 /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new 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Rectangle(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tileY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tileHeight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tileHeight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43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Game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méthode </a:t>
            </a:r>
            <a:r>
              <a:rPr lang="fr-CA" b="1" dirty="0"/>
              <a:t>update </a:t>
            </a:r>
            <a:r>
              <a:rPr lang="fr-CA" dirty="0"/>
              <a:t>du jeu, modifier le code où est utilisé la variable </a:t>
            </a:r>
            <a:r>
              <a:rPr lang="fr-CA" b="1" dirty="0" err="1"/>
              <a:t>tileSize</a:t>
            </a:r>
            <a:r>
              <a:rPr lang="fr-CA" dirty="0"/>
              <a:t> pour utiliser les nouvelles propriétés publics de </a:t>
            </a:r>
            <a:r>
              <a:rPr lang="fr-CA" b="1" dirty="0" err="1"/>
              <a:t>Tile</a:t>
            </a:r>
            <a:endParaRPr lang="fr-CA" b="1" dirty="0"/>
          </a:p>
          <a:p>
            <a:r>
              <a:rPr lang="fr-CA" dirty="0"/>
              <a:t>Faire de même pour la méthode </a:t>
            </a:r>
            <a:r>
              <a:rPr lang="fr-CA" b="1" dirty="0" err="1"/>
              <a:t>draw</a:t>
            </a:r>
            <a:endParaRPr lang="fr-CA" b="1" dirty="0"/>
          </a:p>
          <a:p>
            <a:r>
              <a:rPr lang="fr-CA" dirty="0"/>
              <a:t>Si on exécute, on devrait avoir un résultant un peu désorganisé</a:t>
            </a:r>
          </a:p>
          <a:p>
            <a:pPr lvl="1"/>
            <a:r>
              <a:rPr lang="fr-CA" dirty="0"/>
              <a:t>Pourquoi et comment on corrige?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8746" y="1629357"/>
            <a:ext cx="4466507" cy="35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1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Dans la première version, on ne pouvait qu’afficher qu’une seule texture par cellule</a:t>
            </a:r>
          </a:p>
          <a:p>
            <a:r>
              <a:rPr lang="fr-CA" dirty="0"/>
              <a:t>Ce n’était pas un problème car chaque tuile occupait l’espace entier</a:t>
            </a:r>
          </a:p>
          <a:p>
            <a:r>
              <a:rPr lang="fr-CA" dirty="0"/>
              <a:t>Cependant la transition entre deux terrains était brusque</a:t>
            </a:r>
          </a:p>
          <a:p>
            <a:r>
              <a:rPr lang="fr-CA" dirty="0"/>
              <a:t>Plusieurs options existent, mais certaines sont meilleures que d’autres</a:t>
            </a:r>
          </a:p>
        </p:txBody>
      </p:sp>
    </p:spTree>
    <p:extLst>
      <p:ext uri="{BB962C8B-B14F-4D97-AF65-F5344CB8AC3E}">
        <p14:creationId xmlns:p14="http://schemas.microsoft.com/office/powerpoint/2010/main" val="712541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On pourrait dessiner chaque transition existante pour chaque tuile</a:t>
            </a:r>
          </a:p>
          <a:p>
            <a:pPr lvl="1"/>
            <a:r>
              <a:rPr lang="fr-CA" dirty="0"/>
              <a:t>C’est commun et ce n’est pas un problème si le nombre de tuiles est petit</a:t>
            </a:r>
          </a:p>
          <a:p>
            <a:pPr lvl="1"/>
            <a:r>
              <a:rPr lang="fr-CA" dirty="0"/>
              <a:t>Dans le cas de 4 tuiles différentes, il faudrait 16 transitions et ce seulement dans le sens des transitions horizontales</a:t>
            </a:r>
          </a:p>
          <a:p>
            <a:pPr lvl="2"/>
            <a:r>
              <a:rPr lang="fr-CA" dirty="0"/>
              <a:t>Pas efficace…</a:t>
            </a:r>
          </a:p>
          <a:p>
            <a:pPr lvl="1"/>
            <a:r>
              <a:rPr lang="fr-CA" dirty="0"/>
              <a:t>Si on augmente le nombre de tuiles, il faudrait faire le carré pour obtenir le nombre de transitions possibles (horizontales)</a:t>
            </a:r>
          </a:p>
        </p:txBody>
      </p:sp>
    </p:spTree>
    <p:extLst>
      <p:ext uri="{BB962C8B-B14F-4D97-AF65-F5344CB8AC3E}">
        <p14:creationId xmlns:p14="http://schemas.microsoft.com/office/powerpoint/2010/main" val="3825425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Une autre méthode serait de programmer des règles pour limiter les choix</a:t>
            </a:r>
          </a:p>
          <a:p>
            <a:pPr lvl="1"/>
            <a:r>
              <a:rPr lang="fr-CA" dirty="0"/>
              <a:t>Par exemple la transition désert/glace serait impossible</a:t>
            </a:r>
          </a:p>
          <a:p>
            <a:r>
              <a:rPr lang="fr-CA" dirty="0"/>
              <a:t>Une autre façon est d’utiliser la transparence des tuiles. Ainsi ces tuiles pourraient être dessinées par dessus d’autres tuiles de base</a:t>
            </a:r>
          </a:p>
          <a:p>
            <a:pPr lvl="1"/>
            <a:r>
              <a:rPr lang="fr-CA" dirty="0"/>
              <a:t>Cette méthode sera préconisée car elle réduit considérablement le nombre de tuiles</a:t>
            </a:r>
          </a:p>
        </p:txBody>
      </p:sp>
    </p:spTree>
    <p:extLst>
      <p:ext uri="{BB962C8B-B14F-4D97-AF65-F5344CB8AC3E}">
        <p14:creationId xmlns:p14="http://schemas.microsoft.com/office/powerpoint/2010/main" val="2675596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faire en sorte que l’on accepte plusieurs tuiles empilées, il faudra modifier la définition de la cellule</a:t>
            </a:r>
          </a:p>
          <a:p>
            <a:r>
              <a:rPr lang="fr-CA" dirty="0"/>
              <a:t>Modifier la classe </a:t>
            </a:r>
            <a:r>
              <a:rPr lang="fr-CA" dirty="0" err="1"/>
              <a:t>MapCell</a:t>
            </a:r>
            <a:r>
              <a:rPr lang="fr-CA" dirty="0"/>
              <a:t> pour ajouter la liste suivante</a:t>
            </a:r>
          </a:p>
          <a:p>
            <a:pPr lvl="1"/>
            <a:r>
              <a:rPr lang="en-US" dirty="0"/>
              <a:t>public List&lt;</a:t>
            </a:r>
            <a:r>
              <a:rPr lang="en-US" dirty="0" err="1"/>
              <a:t>int</a:t>
            </a:r>
            <a:r>
              <a:rPr lang="en-US" dirty="0"/>
              <a:t>&gt; </a:t>
            </a:r>
            <a:r>
              <a:rPr lang="en-US" dirty="0" err="1"/>
              <a:t>BaseTiles</a:t>
            </a:r>
            <a:r>
              <a:rPr lang="en-US" dirty="0"/>
              <a:t> = new List&lt;</a:t>
            </a:r>
            <a:r>
              <a:rPr lang="en-US" dirty="0" err="1"/>
              <a:t>int</a:t>
            </a:r>
            <a:r>
              <a:rPr lang="en-US" dirty="0"/>
              <a:t>&gt;();</a:t>
            </a:r>
          </a:p>
          <a:p>
            <a:r>
              <a:rPr lang="en-US" dirty="0" err="1"/>
              <a:t>Cela</a:t>
            </a:r>
            <a:r>
              <a:rPr lang="en-US" dirty="0"/>
              <a:t> </a:t>
            </a:r>
            <a:r>
              <a:rPr lang="en-US" dirty="0" err="1"/>
              <a:t>permettra</a:t>
            </a:r>
            <a:r>
              <a:rPr lang="en-US" dirty="0"/>
              <a:t> </a:t>
            </a:r>
            <a:r>
              <a:rPr lang="en-US" dirty="0" err="1"/>
              <a:t>d’empiler</a:t>
            </a:r>
            <a:r>
              <a:rPr lang="en-US" dirty="0"/>
              <a:t> un </a:t>
            </a:r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infini</a:t>
            </a:r>
            <a:r>
              <a:rPr lang="en-US" dirty="0"/>
              <a:t> de </a:t>
            </a:r>
            <a:r>
              <a:rPr lang="en-US" dirty="0" err="1"/>
              <a:t>tuiles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cellule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654340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Modifier la propriété </a:t>
            </a:r>
            <a:r>
              <a:rPr lang="fr-CA" dirty="0" err="1"/>
              <a:t>TileID</a:t>
            </a:r>
            <a:r>
              <a:rPr lang="fr-CA" dirty="0"/>
              <a:t> de la classe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547664" y="3212976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setTileID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 {</a:t>
            </a:r>
          </a:p>
          <a:p>
            <a:r>
              <a:rPr lang="fr-CA" dirty="0"/>
              <a:t>  if (</a:t>
            </a:r>
            <a:r>
              <a:rPr lang="fr-CA" dirty="0" err="1"/>
              <a:t>baseTiles.size</a:t>
            </a:r>
            <a:r>
              <a:rPr lang="fr-CA" dirty="0"/>
              <a:t>() &gt; 0) {</a:t>
            </a:r>
          </a:p>
          <a:p>
            <a:r>
              <a:rPr lang="fr-CA" dirty="0"/>
              <a:t>    </a:t>
            </a:r>
            <a:r>
              <a:rPr lang="fr-CA" dirty="0" err="1"/>
              <a:t>baseTiles.set</a:t>
            </a:r>
            <a:r>
              <a:rPr lang="fr-CA" dirty="0"/>
              <a:t>(0, 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  <a:r>
              <a:rPr lang="fr-CA" dirty="0" err="1"/>
              <a:t>else</a:t>
            </a:r>
            <a:endParaRPr lang="fr-CA" dirty="0"/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4100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 moteur de tuile (TE) est une technique qui permet de générer un grand objet graphique à partir de plus petits objets</a:t>
            </a:r>
          </a:p>
          <a:p>
            <a:r>
              <a:rPr lang="fr-CA" dirty="0"/>
              <a:t>Cette technique permet d’économiser de l’espace mémoire (RAM) ainsi que d’améliorer le processus d’affichage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6785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Ajouter la méthode suivante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691680" y="2996952"/>
            <a:ext cx="3887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addBaseTile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</a:t>
            </a:r>
          </a:p>
          <a:p>
            <a:r>
              <a:rPr lang="fr-CA" dirty="0"/>
              <a:t>{</a:t>
            </a:r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95892" y="4365104"/>
            <a:ext cx="6777317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/>
              <a:t>Cette commande permet d’empiler les tuiles</a:t>
            </a:r>
          </a:p>
          <a:p>
            <a:r>
              <a:rPr lang="fr-CA" dirty="0"/>
              <a:t>La première tuile sera celle de base</a:t>
            </a:r>
          </a:p>
        </p:txBody>
      </p:sp>
    </p:spTree>
    <p:extLst>
      <p:ext uri="{BB962C8B-B14F-4D97-AF65-F5344CB8AC3E}">
        <p14:creationId xmlns:p14="http://schemas.microsoft.com/office/powerpoint/2010/main" val="1720189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Dessiner les tuiles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Une fois que la classe des cellules a été modifiée, on voudrait dessiner chaque tuile de chaque cellule</a:t>
            </a:r>
          </a:p>
          <a:p>
            <a:r>
              <a:rPr lang="fr-CA" dirty="0"/>
              <a:t>Dans la méthode </a:t>
            </a:r>
            <a:r>
              <a:rPr lang="fr-CA" b="1" dirty="0" err="1"/>
              <a:t>Draw</a:t>
            </a:r>
            <a:r>
              <a:rPr lang="fr-CA" dirty="0"/>
              <a:t>, trouver le </a:t>
            </a:r>
            <a:r>
              <a:rPr lang="fr-CA" b="1" dirty="0" err="1"/>
              <a:t>draw</a:t>
            </a:r>
            <a:r>
              <a:rPr lang="fr-CA" b="1" dirty="0"/>
              <a:t> du batch </a:t>
            </a:r>
            <a:r>
              <a:rPr lang="fr-CA" dirty="0"/>
              <a:t>et modifier celle-ci par le code suivant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27794" y="4725144"/>
            <a:ext cx="6408712" cy="1631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.getRow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(y +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firstY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getCell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 +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firstX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getBaseTiles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 {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fr-FR" altLang="fr-FR" sz="10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Va chercher le rectangle de la tuile à afficher</a:t>
            </a:r>
            <a:br>
              <a:rPr kumimoji="0" lang="fr-FR" altLang="fr-FR" sz="10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Rectangle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srcRect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Tile.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getSourceRectangle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batch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.draw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Tile.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getTileSetTexture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(),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(x *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Tile.</a:t>
            </a:r>
            <a:r>
              <a:rPr kumimoji="0" lang="fr-FR" altLang="fr-FR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getTileWidth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 -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offsetX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positionY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(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srcRect.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(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srcRect.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(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srcRect.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(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srcRect.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90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Dessiner les tuiles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On se retrouve à parcourir 3 boucles pour dessiner la carte</a:t>
            </a:r>
          </a:p>
          <a:p>
            <a:r>
              <a:rPr lang="fr-CA" dirty="0"/>
              <a:t>En gros, on enveloppe </a:t>
            </a:r>
            <a:r>
              <a:rPr lang="fr-CA" b="1" dirty="0" err="1"/>
              <a:t>batch.draw</a:t>
            </a:r>
            <a:r>
              <a:rPr lang="fr-CA" b="1" dirty="0"/>
              <a:t> </a:t>
            </a:r>
            <a:r>
              <a:rPr lang="fr-CA" dirty="0"/>
              <a:t>pour qu’elle dessine chaque tuile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373131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tester la transition, ajoutons des tuiles à la carte actuelle</a:t>
            </a:r>
          </a:p>
          <a:p>
            <a:r>
              <a:rPr lang="fr-CA" dirty="0"/>
              <a:t>À la fin de la création de la méthode </a:t>
            </a:r>
            <a:r>
              <a:rPr lang="fr-CA" b="1" dirty="0" err="1"/>
              <a:t>drawTest</a:t>
            </a:r>
            <a:r>
              <a:rPr lang="fr-CA" b="1" dirty="0"/>
              <a:t>() </a:t>
            </a:r>
            <a:r>
              <a:rPr lang="fr-CA" dirty="0"/>
              <a:t>dans </a:t>
            </a:r>
            <a:r>
              <a:rPr lang="fr-CA" b="1" dirty="0" err="1"/>
              <a:t>TileMap</a:t>
            </a:r>
            <a:r>
              <a:rPr lang="fr-CA" dirty="0"/>
              <a:t>, ajouter les tuiles suivantes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23928" y="4221088"/>
            <a:ext cx="3707904" cy="19389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30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28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29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671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Adaptez le code pour qu’il fonctionne sous </a:t>
            </a:r>
            <a:r>
              <a:rPr lang="fr-CA" dirty="0" err="1"/>
              <a:t>LibGdx</a:t>
            </a:r>
            <a:r>
              <a:rPr lang="fr-CA" dirty="0"/>
              <a:t> dans Android Studio et exécutable en Desktop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85487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818605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La carte hexagonale permet d’utiliser des hexagones au lieu de carrés pour représenter la carte</a:t>
            </a:r>
          </a:p>
          <a:p>
            <a:r>
              <a:rPr lang="fr-CA" dirty="0"/>
              <a:t>Ces cartes sont utilisées dans certains jeux de plateforme tels que les RPG ou encore les RTS</a:t>
            </a:r>
          </a:p>
          <a:p>
            <a:pPr lvl="1"/>
            <a:r>
              <a:rPr lang="fr-CA" dirty="0" err="1"/>
              <a:t>Civilization</a:t>
            </a:r>
            <a:r>
              <a:rPr lang="fr-CA" dirty="0"/>
              <a:t> V™ utilise ce type de plateforme pour le déplacement des unités</a:t>
            </a:r>
          </a:p>
          <a:p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66" y="3932981"/>
            <a:ext cx="3449171" cy="194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177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hexagonale : Principe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Les cartes hexagonales permettent généralement le déplacement dans 6 directions au lieu de 4 ou 8 avec les diagonales</a:t>
            </a:r>
          </a:p>
          <a:p>
            <a:r>
              <a:rPr lang="fr-CA" dirty="0"/>
              <a:t>Pour rendre un carte, il faut afficher une rangée d’hexagones avec un espace entre chaque pour permettre de dessiner les hexagones de la rangée suivante</a:t>
            </a:r>
          </a:p>
          <a:p>
            <a:r>
              <a:rPr lang="fr-CA" dirty="0"/>
              <a:t>La rangée subséquente est décalée par rapport à la précédente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05" y="3990365"/>
            <a:ext cx="3947342" cy="1736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8850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A" dirty="0"/>
              <a:t>Pour développer le moteur de tuiles hexagonales, on utilisera la deuxième partie de la série de développement de moteur de tuiles</a:t>
            </a:r>
          </a:p>
          <a:p>
            <a:r>
              <a:rPr lang="fr-CA" dirty="0"/>
              <a:t>Au lieu d’utiliser </a:t>
            </a:r>
            <a:r>
              <a:rPr lang="fr-CA" b="1" dirty="0" err="1"/>
              <a:t>tileWidth</a:t>
            </a:r>
            <a:r>
              <a:rPr lang="fr-CA" dirty="0"/>
              <a:t> et </a:t>
            </a:r>
            <a:r>
              <a:rPr lang="fr-CA" b="1" dirty="0" err="1"/>
              <a:t>tileHeight</a:t>
            </a:r>
            <a:r>
              <a:rPr lang="fr-CA" dirty="0"/>
              <a:t> pour déterminer la position des tuiles d’une par rapport aux autres, il faudra utiliser </a:t>
            </a:r>
            <a:r>
              <a:rPr lang="fr-CA" b="1" dirty="0" err="1"/>
              <a:t>tileStepX</a:t>
            </a:r>
            <a:r>
              <a:rPr lang="fr-CA" dirty="0"/>
              <a:t> et </a:t>
            </a:r>
            <a:r>
              <a:rPr lang="fr-CA" b="1" dirty="0" err="1"/>
              <a:t>tileStepY</a:t>
            </a:r>
            <a:endParaRPr lang="fr-CA" b="1" dirty="0"/>
          </a:p>
          <a:p>
            <a:r>
              <a:rPr lang="fr-CA" dirty="0"/>
              <a:t>De plus, on ajoutera la propriété </a:t>
            </a:r>
            <a:r>
              <a:rPr lang="fr-CA" b="1" dirty="0" err="1"/>
              <a:t>oddRowXOffset</a:t>
            </a:r>
            <a:r>
              <a:rPr lang="fr-CA" dirty="0"/>
              <a:t> qui détermine le décalage à la droite pour chaque rangée impaire</a:t>
            </a:r>
          </a:p>
          <a:p>
            <a:r>
              <a:rPr lang="fr-CA" dirty="0"/>
              <a:t>Le fichier de tuiles utilisé ne possède que quelques tuiles hexagonales.</a:t>
            </a:r>
          </a:p>
          <a:p>
            <a:endParaRPr lang="fr-CA" dirty="0"/>
          </a:p>
          <a:p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037" y="4544282"/>
            <a:ext cx="1571429" cy="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040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Tile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2" y="2477691"/>
            <a:ext cx="3456905" cy="2911078"/>
          </a:xfrm>
        </p:spPr>
      </p:pic>
      <p:sp>
        <p:nvSpPr>
          <p:cNvPr id="3" name="ZoneTexte 2"/>
          <p:cNvSpPr txBox="1"/>
          <p:nvPr/>
        </p:nvSpPr>
        <p:spPr>
          <a:xfrm>
            <a:off x="4546067" y="3586981"/>
            <a:ext cx="4508285" cy="71558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CA" sz="1350" dirty="0"/>
              <a:t>Plusieurs plateformes reconnaissent</a:t>
            </a:r>
            <a:br>
              <a:rPr lang="fr-CA" sz="1350" dirty="0"/>
            </a:br>
            <a:r>
              <a:rPr lang="fr-CA" sz="1350" dirty="0"/>
              <a:t>le « </a:t>
            </a:r>
            <a:r>
              <a:rPr lang="fr-CA" sz="1350" dirty="0" err="1"/>
              <a:t>Magic</a:t>
            </a:r>
            <a:r>
              <a:rPr lang="fr-CA" sz="1350" dirty="0"/>
              <a:t> </a:t>
            </a:r>
            <a:r>
              <a:rPr lang="fr-CA" sz="1350" dirty="0" err="1"/>
              <a:t>Pink</a:t>
            </a:r>
            <a:r>
              <a:rPr lang="fr-CA" sz="1350" dirty="0"/>
              <a:t> » dans les images soit (255, 0, 255)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A" sz="1350" dirty="0"/>
              <a:t>Cette couleur est considérée transparente</a:t>
            </a:r>
          </a:p>
        </p:txBody>
      </p:sp>
    </p:spTree>
    <p:extLst>
      <p:ext uri="{BB962C8B-B14F-4D97-AF65-F5344CB8AC3E}">
        <p14:creationId xmlns:p14="http://schemas.microsoft.com/office/powerpoint/2010/main" val="159914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Le principe est d’utiliser une feuille de textures qui contient plusieurs tuiles ainsi qu’une matrice de deux dimensions qui contient des adresses de tuiles</a:t>
            </a:r>
          </a:p>
          <a:p>
            <a:r>
              <a:rPr lang="fr-CA" dirty="0"/>
              <a:t>En adressant chaque tuile à chaque cellule de la matrice, on peut générer une grande image de façon efficace</a:t>
            </a:r>
          </a:p>
          <a:p>
            <a:r>
              <a:rPr lang="fr-CA" dirty="0"/>
              <a:t>En plus de l’affichage, on peut ajouter des éléments de collision ainsi que plusieurs couches à l’intérieur de la même matrice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265588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/>
              <a:t>Modifier les propriétés suivantes pour la classe </a:t>
            </a:r>
            <a:r>
              <a:rPr lang="fr-CA" dirty="0" err="1"/>
              <a:t>Tile</a:t>
            </a:r>
            <a:endParaRPr lang="fr-CA" dirty="0"/>
          </a:p>
          <a:p>
            <a:pPr lvl="1"/>
            <a:r>
              <a:rPr lang="fr-CA" dirty="0" err="1"/>
              <a:t>tileWidth</a:t>
            </a:r>
            <a:r>
              <a:rPr lang="fr-CA" dirty="0"/>
              <a:t> : 33</a:t>
            </a:r>
          </a:p>
          <a:p>
            <a:pPr lvl="1"/>
            <a:r>
              <a:rPr lang="fr-CA" dirty="0" err="1"/>
              <a:t>tileHeight</a:t>
            </a:r>
            <a:r>
              <a:rPr lang="fr-CA" dirty="0"/>
              <a:t> : 27</a:t>
            </a:r>
          </a:p>
          <a:p>
            <a:pPr lvl="1"/>
            <a:r>
              <a:rPr lang="fr-CA" dirty="0" err="1"/>
              <a:t>tileStepX</a:t>
            </a:r>
            <a:r>
              <a:rPr lang="fr-CA" dirty="0"/>
              <a:t> : 52</a:t>
            </a:r>
          </a:p>
          <a:p>
            <a:pPr lvl="2"/>
            <a:r>
              <a:rPr lang="fr-CA" dirty="0"/>
              <a:t>Ne pas oublier qu’il y a un espace vide entre chaque tuile, ainsi c’est </a:t>
            </a:r>
            <a:r>
              <a:rPr lang="fr-CA" b="1" dirty="0" err="1"/>
              <a:t>tileWidth</a:t>
            </a:r>
            <a:r>
              <a:rPr lang="fr-CA" dirty="0"/>
              <a:t> (33) plus la largeur de l’arrête supérieur (19)</a:t>
            </a:r>
          </a:p>
          <a:p>
            <a:pPr lvl="1"/>
            <a:r>
              <a:rPr lang="fr-CA" dirty="0" err="1"/>
              <a:t>tileStepY</a:t>
            </a:r>
            <a:r>
              <a:rPr lang="fr-CA" dirty="0"/>
              <a:t> : 14</a:t>
            </a:r>
          </a:p>
          <a:p>
            <a:pPr lvl="2"/>
            <a:r>
              <a:rPr lang="fr-CA" dirty="0"/>
              <a:t>C’est la moitié de la hauteur</a:t>
            </a:r>
          </a:p>
          <a:p>
            <a:pPr lvl="1"/>
            <a:r>
              <a:rPr lang="fr-CA" dirty="0" err="1"/>
              <a:t>oddRowXOffset</a:t>
            </a:r>
            <a:r>
              <a:rPr lang="fr-CA" dirty="0"/>
              <a:t> : 26</a:t>
            </a:r>
          </a:p>
          <a:p>
            <a:pPr lvl="2"/>
            <a:r>
              <a:rPr lang="fr-CA" dirty="0"/>
              <a:t>Soit 19 + 7</a:t>
            </a:r>
          </a:p>
          <a:p>
            <a:r>
              <a:rPr lang="fr-CA" dirty="0"/>
              <a:t>On peut toujours utiliser le même moteur pour les tuiles carrés</a:t>
            </a:r>
          </a:p>
          <a:p>
            <a:pPr lvl="1"/>
            <a:r>
              <a:rPr lang="fr-CA" dirty="0"/>
              <a:t>Il faudra utiliser les valeurs </a:t>
            </a:r>
            <a:r>
              <a:rPr lang="fr-CA" dirty="0" err="1"/>
              <a:t>tileWidth</a:t>
            </a:r>
            <a:r>
              <a:rPr lang="fr-CA" dirty="0"/>
              <a:t> et </a:t>
            </a:r>
            <a:r>
              <a:rPr lang="fr-CA" dirty="0" err="1"/>
              <a:t>tileHeight</a:t>
            </a:r>
            <a:r>
              <a:rPr lang="fr-CA" dirty="0"/>
              <a:t> pour </a:t>
            </a:r>
            <a:r>
              <a:rPr lang="fr-CA" dirty="0" err="1"/>
              <a:t>tileStepX</a:t>
            </a:r>
            <a:r>
              <a:rPr lang="fr-CA" dirty="0"/>
              <a:t> et </a:t>
            </a:r>
            <a:r>
              <a:rPr lang="fr-CA" dirty="0" err="1"/>
              <a:t>tileStepY</a:t>
            </a:r>
            <a:r>
              <a:rPr lang="fr-CA" dirty="0"/>
              <a:t> et zéro pour </a:t>
            </a:r>
            <a:r>
              <a:rPr lang="fr-CA" dirty="0" err="1"/>
              <a:t>oddRowXOffset</a:t>
            </a:r>
            <a:endParaRPr lang="fr-CA" dirty="0"/>
          </a:p>
        </p:txBody>
      </p:sp>
      <p:grpSp>
        <p:nvGrpSpPr>
          <p:cNvPr id="13" name="Groupe 12"/>
          <p:cNvGrpSpPr/>
          <p:nvPr/>
        </p:nvGrpSpPr>
        <p:grpSpPr>
          <a:xfrm>
            <a:off x="5247853" y="1193581"/>
            <a:ext cx="2093603" cy="2060217"/>
            <a:chOff x="6860502" y="768588"/>
            <a:chExt cx="2791470" cy="2746956"/>
          </a:xfrm>
        </p:grpSpPr>
        <p:grpSp>
          <p:nvGrpSpPr>
            <p:cNvPr id="8" name="Groupe 7"/>
            <p:cNvGrpSpPr/>
            <p:nvPr/>
          </p:nvGrpSpPr>
          <p:grpSpPr>
            <a:xfrm>
              <a:off x="6867134" y="768588"/>
              <a:ext cx="2784838" cy="1887489"/>
              <a:chOff x="8149396" y="3634351"/>
              <a:chExt cx="2784838" cy="1887489"/>
            </a:xfrm>
          </p:grpSpPr>
          <p:sp>
            <p:nvSpPr>
              <p:cNvPr id="5" name="Hexagone 4"/>
              <p:cNvSpPr/>
              <p:nvPr/>
            </p:nvSpPr>
            <p:spPr>
              <a:xfrm>
                <a:off x="8149396" y="4121621"/>
                <a:ext cx="1082566" cy="933247"/>
              </a:xfrm>
              <a:prstGeom prst="hex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1350"/>
              </a:p>
            </p:txBody>
          </p:sp>
          <p:sp>
            <p:nvSpPr>
              <p:cNvPr id="6" name="Hexagone 5"/>
              <p:cNvSpPr/>
              <p:nvPr/>
            </p:nvSpPr>
            <p:spPr>
              <a:xfrm>
                <a:off x="8991600" y="3634351"/>
                <a:ext cx="1082566" cy="933247"/>
              </a:xfrm>
              <a:prstGeom prst="hexagon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1350"/>
              </a:p>
            </p:txBody>
          </p:sp>
          <p:sp>
            <p:nvSpPr>
              <p:cNvPr id="7" name="Hexagone 6"/>
              <p:cNvSpPr/>
              <p:nvPr/>
            </p:nvSpPr>
            <p:spPr>
              <a:xfrm>
                <a:off x="8991600" y="4588593"/>
                <a:ext cx="1082566" cy="933247"/>
              </a:xfrm>
              <a:prstGeom prst="hexagon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1350"/>
              </a:p>
            </p:txBody>
          </p:sp>
          <p:sp>
            <p:nvSpPr>
              <p:cNvPr id="9" name="Hexagone 8"/>
              <p:cNvSpPr/>
              <p:nvPr/>
            </p:nvSpPr>
            <p:spPr>
              <a:xfrm>
                <a:off x="9851668" y="4098110"/>
                <a:ext cx="1082566" cy="933247"/>
              </a:xfrm>
              <a:prstGeom prst="hex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1350"/>
              </a:p>
            </p:txBody>
          </p:sp>
        </p:grpSp>
        <p:sp>
          <p:nvSpPr>
            <p:cNvPr id="11" name="Accolade ouvrante 10"/>
            <p:cNvSpPr/>
            <p:nvPr/>
          </p:nvSpPr>
          <p:spPr>
            <a:xfrm rot="16200000">
              <a:off x="7520512" y="2031813"/>
              <a:ext cx="388883" cy="170890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 sz="135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132065" y="3115435"/>
              <a:ext cx="12122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350" dirty="0" err="1"/>
                <a:t>tileStepX</a:t>
              </a:r>
              <a:endParaRPr lang="fr-CA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430306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Dans la classe </a:t>
            </a:r>
            <a:r>
              <a:rPr lang="fr-CA" b="1" dirty="0" err="1"/>
              <a:t>TileMap</a:t>
            </a:r>
            <a:r>
              <a:rPr lang="fr-CA" dirty="0"/>
              <a:t>, commenter les références à </a:t>
            </a:r>
            <a:r>
              <a:rPr lang="fr-CA" b="1" dirty="0" err="1"/>
              <a:t>AddBaseTile</a:t>
            </a:r>
            <a:r>
              <a:rPr lang="fr-CA" dirty="0"/>
              <a:t>, car on n’empilera pas de tuile	</a:t>
            </a:r>
          </a:p>
          <a:p>
            <a:r>
              <a:rPr lang="fr-CA" dirty="0"/>
              <a:t>Pour la méthode </a:t>
            </a:r>
            <a:r>
              <a:rPr lang="fr-CA" b="1" dirty="0" err="1"/>
              <a:t>Draw</a:t>
            </a:r>
            <a:r>
              <a:rPr lang="fr-CA" dirty="0"/>
              <a:t>, il faudra la mettre à jour pour aller chercher les bons hexagones</a:t>
            </a:r>
          </a:p>
          <a:p>
            <a:r>
              <a:rPr lang="fr-CA" dirty="0"/>
              <a:t>Ainsi pour </a:t>
            </a:r>
            <a:r>
              <a:rPr lang="fr-CA" b="1" dirty="0" err="1"/>
              <a:t>firstSquare</a:t>
            </a:r>
            <a:r>
              <a:rPr lang="fr-CA" dirty="0"/>
              <a:t>, on retrouve le code suivant</a:t>
            </a:r>
            <a:br>
              <a:rPr lang="fr-CA" dirty="0"/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Vector2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firstSquare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Vector2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Camera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Location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/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Camera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Location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/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fr-CA" dirty="0"/>
              <a:t>Pour </a:t>
            </a:r>
            <a:r>
              <a:rPr lang="fr-CA" dirty="0" err="1"/>
              <a:t>squareOffset</a:t>
            </a:r>
            <a:br>
              <a:rPr lang="fr-CA" dirty="0"/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Vector2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squareOffset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Vector2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Camera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Location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%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Camera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Location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%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38261720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A" dirty="0"/>
              <a:t>Entre les deux boucles y et x, il faudra calculer le décalage des rangées pour celles qui sont impaires</a:t>
            </a:r>
            <a:br>
              <a:rPr lang="fr-CA" dirty="0"/>
            </a:br>
            <a:br>
              <a:rPr lang="fr-CA" dirty="0"/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0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%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2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oddRowXOffset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fr-CA" dirty="0"/>
              <a:t>Mettre à jour le </a:t>
            </a:r>
            <a:r>
              <a:rPr lang="fr-CA" b="1" dirty="0" err="1"/>
              <a:t>SpriteBatch.Draw</a:t>
            </a:r>
            <a:r>
              <a:rPr lang="fr-CA" dirty="0"/>
              <a:t> pour </a:t>
            </a:r>
            <a:r>
              <a:rPr lang="fr-CA" dirty="0" err="1"/>
              <a:t>réfléter</a:t>
            </a:r>
            <a:r>
              <a:rPr lang="fr-CA" dirty="0"/>
              <a:t> la nouvelle réalité</a:t>
            </a:r>
            <a:br>
              <a:rPr lang="fr-CA" dirty="0"/>
            </a:b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spriteBatch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TileSetTexture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Rectangle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tileWidth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tileHeight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GetSourceRectangle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White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519738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rendre la carte plus intéressante visuellement, modifier la couleur de fond pour noir.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142" y="3289403"/>
            <a:ext cx="3578287" cy="227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0846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hexagonale : Régler le défilement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forme actuelle</a:t>
            </a:r>
          </a:p>
          <a:p>
            <a:pPr lvl="1"/>
            <a:r>
              <a:rPr lang="fr-CA" dirty="0"/>
              <a:t>Si on se déplace de gauche à droite on n’atteint pas les limites</a:t>
            </a:r>
          </a:p>
          <a:p>
            <a:pPr lvl="1"/>
            <a:r>
              <a:rPr lang="fr-CA" dirty="0"/>
              <a:t>Si on descend à la limite inférieure, le jeu plante</a:t>
            </a:r>
          </a:p>
          <a:p>
            <a:r>
              <a:rPr lang="fr-CA" dirty="0"/>
              <a:t>Dans la méthode Update(), il faudra modifier les </a:t>
            </a:r>
            <a:r>
              <a:rPr lang="fr-CA" b="1" dirty="0" err="1"/>
              <a:t>tileWidth</a:t>
            </a:r>
            <a:r>
              <a:rPr lang="fr-CA" dirty="0"/>
              <a:t> et </a:t>
            </a:r>
            <a:r>
              <a:rPr lang="fr-CA" b="1" dirty="0" err="1"/>
              <a:t>tileHeight</a:t>
            </a:r>
            <a:r>
              <a:rPr lang="fr-CA" dirty="0"/>
              <a:t> pour </a:t>
            </a:r>
            <a:r>
              <a:rPr lang="fr-CA" b="1" dirty="0" err="1"/>
              <a:t>tileStepX</a:t>
            </a:r>
            <a:r>
              <a:rPr lang="fr-CA" dirty="0"/>
              <a:t> et </a:t>
            </a:r>
            <a:r>
              <a:rPr lang="fr-CA" b="1" dirty="0" err="1"/>
              <a:t>tileStepY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739542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hexagonale : Problème de bordure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/>
              <a:t>Pour remédier au problème de bordure lorsque la caméra est en position zéro sur une des deux axes, il faudra ajouter un décalage de -14 px sur l’axe des X et Y</a:t>
            </a:r>
          </a:p>
          <a:p>
            <a:r>
              <a:rPr lang="fr-CA" dirty="0"/>
              <a:t>Ajouter les propriétés globales suivantes</a:t>
            </a:r>
          </a:p>
          <a:p>
            <a:pPr lvl="1"/>
            <a:r>
              <a:rPr lang="fr-CA" dirty="0" err="1"/>
              <a:t>baseOffsetX</a:t>
            </a:r>
            <a:r>
              <a:rPr lang="fr-CA" dirty="0"/>
              <a:t> : -14</a:t>
            </a:r>
          </a:p>
          <a:p>
            <a:pPr lvl="1"/>
            <a:r>
              <a:rPr lang="fr-CA" dirty="0" err="1"/>
              <a:t>baseOffsetY</a:t>
            </a:r>
            <a:r>
              <a:rPr lang="fr-CA" dirty="0"/>
              <a:t> : -14</a:t>
            </a:r>
          </a:p>
          <a:p>
            <a:r>
              <a:rPr lang="fr-CA" dirty="0"/>
              <a:t>Modifier le </a:t>
            </a:r>
            <a:r>
              <a:rPr lang="fr-CA" dirty="0" err="1"/>
              <a:t>Draw</a:t>
            </a:r>
            <a:r>
              <a:rPr lang="fr-CA" dirty="0"/>
              <a:t> pour additionner ces nouvelles propriétés à la position de rendu des tuiles</a:t>
            </a:r>
            <a:br>
              <a:rPr lang="fr-CA" dirty="0"/>
            </a:br>
            <a:r>
              <a:rPr lang="fr-CA" dirty="0"/>
              <a:t>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endParaRPr lang="fr-CA" dirty="0"/>
          </a:p>
          <a:p>
            <a:r>
              <a:rPr lang="fr-CA" dirty="0"/>
              <a:t>Modifier la dimension d’affichage pour 17 x 37</a:t>
            </a:r>
          </a:p>
        </p:txBody>
      </p:sp>
    </p:spTree>
    <p:extLst>
      <p:ext uri="{BB962C8B-B14F-4D97-AF65-F5344CB8AC3E}">
        <p14:creationId xmlns:p14="http://schemas.microsoft.com/office/powerpoint/2010/main" val="28129592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hexagonale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19" y="2477691"/>
            <a:ext cx="4585790" cy="2911078"/>
          </a:xfrm>
        </p:spPr>
      </p:pic>
    </p:spTree>
    <p:extLst>
      <p:ext uri="{BB962C8B-B14F-4D97-AF65-F5344CB8AC3E}">
        <p14:creationId xmlns:p14="http://schemas.microsoft.com/office/powerpoint/2010/main" val="21675646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8001" y="4252836"/>
            <a:ext cx="6447501" cy="1130694"/>
          </a:xfrm>
        </p:spPr>
        <p:txBody>
          <a:bodyPr>
            <a:normAutofit fontScale="70000" lnSpcReduction="20000"/>
          </a:bodyPr>
          <a:lstStyle/>
          <a:p>
            <a:r>
              <a:rPr lang="fr-CA" dirty="0"/>
              <a:t>Note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A" dirty="0"/>
              <a:t>Le code présenté dans cette section est compatible avec le moteur </a:t>
            </a:r>
            <a:r>
              <a:rPr lang="fr-CA" dirty="0" err="1"/>
              <a:t>MonoGame</a:t>
            </a:r>
            <a:endParaRPr lang="fr-CA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A" dirty="0" err="1"/>
              <a:t>MonoGame</a:t>
            </a:r>
            <a:r>
              <a:rPr lang="fr-CA" dirty="0"/>
              <a:t> est multiplateforme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A" dirty="0"/>
              <a:t>Fonctionne avec l’environnement .Net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65038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Principe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L’affichage isométrique permet de rendre des objets 3D dans un monde 2D</a:t>
            </a:r>
          </a:p>
          <a:p>
            <a:r>
              <a:rPr lang="fr-CA" dirty="0"/>
              <a:t>Il s’agit d’une simulation du 3D, car il s’agit d’un subterfuge artistique</a:t>
            </a:r>
          </a:p>
          <a:p>
            <a:r>
              <a:rPr lang="fr-CA" dirty="0"/>
              <a:t>Isométrique signifie « mesure égale »</a:t>
            </a:r>
          </a:p>
          <a:p>
            <a:r>
              <a:rPr lang="fr-CA" dirty="0"/>
              <a:t>Beaucoup de jeux de tuiles sont disponibles sur OpenGameArt.org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390901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Jeu de tuiles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826" y="1809751"/>
            <a:ext cx="2481851" cy="3970961"/>
          </a:xfrm>
        </p:spPr>
      </p:pic>
    </p:spTree>
    <p:extLst>
      <p:ext uri="{BB962C8B-B14F-4D97-AF65-F5344CB8AC3E}">
        <p14:creationId xmlns:p14="http://schemas.microsoft.com/office/powerpoint/2010/main" val="37324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première version, nous allons utiliser une feuille de tuile simple avec seulement 1 rangée de 4 tuiles</a:t>
            </a:r>
          </a:p>
        </p:txBody>
      </p:sp>
      <p:pic>
        <p:nvPicPr>
          <p:cNvPr id="2050" name="Picture 2" descr="E:\_data\Documents\_college\_cours\_A12\420-B76-SW - Développement d'applications interactives III\ressources\part1_til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774" y="3961467"/>
            <a:ext cx="16256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639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Modifications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Par rapport à la carte hexagonale, il n’y a que peu de différences dans les modifications à apporter</a:t>
            </a:r>
          </a:p>
          <a:p>
            <a:r>
              <a:rPr lang="fr-CA" dirty="0"/>
              <a:t>Il suffit de remplacer la dimension des tuiles ainsi que les décalages</a:t>
            </a:r>
          </a:p>
          <a:p>
            <a:pPr lvl="1"/>
            <a:r>
              <a:rPr lang="fr-CA" dirty="0" err="1"/>
              <a:t>tileWidth</a:t>
            </a:r>
            <a:r>
              <a:rPr lang="fr-CA" dirty="0"/>
              <a:t> : 64</a:t>
            </a:r>
          </a:p>
          <a:p>
            <a:pPr lvl="1"/>
            <a:r>
              <a:rPr lang="fr-CA" dirty="0" err="1"/>
              <a:t>tileHeight</a:t>
            </a:r>
            <a:r>
              <a:rPr lang="fr-CA" dirty="0"/>
              <a:t> : 64</a:t>
            </a:r>
          </a:p>
          <a:p>
            <a:pPr lvl="1"/>
            <a:r>
              <a:rPr lang="fr-CA" dirty="0" err="1"/>
              <a:t>tileStepX</a:t>
            </a:r>
            <a:r>
              <a:rPr lang="fr-CA" dirty="0"/>
              <a:t> : 64</a:t>
            </a:r>
          </a:p>
          <a:p>
            <a:pPr lvl="1"/>
            <a:r>
              <a:rPr lang="fr-CA" dirty="0" err="1"/>
              <a:t>tileStepY</a:t>
            </a:r>
            <a:r>
              <a:rPr lang="fr-CA" dirty="0"/>
              <a:t> : 16</a:t>
            </a:r>
          </a:p>
          <a:p>
            <a:pPr lvl="1"/>
            <a:r>
              <a:rPr lang="fr-CA" dirty="0" err="1"/>
              <a:t>oddRowXOffset</a:t>
            </a:r>
            <a:r>
              <a:rPr lang="fr-CA" dirty="0"/>
              <a:t> : 32</a:t>
            </a:r>
          </a:p>
          <a:p>
            <a:pPr lvl="1"/>
            <a:r>
              <a:rPr lang="fr-CA" dirty="0" err="1"/>
              <a:t>HeightTileOffset</a:t>
            </a:r>
            <a:r>
              <a:rPr lang="fr-CA" dirty="0"/>
              <a:t> : 32</a:t>
            </a:r>
          </a:p>
        </p:txBody>
      </p:sp>
    </p:spTree>
    <p:extLst>
      <p:ext uri="{BB962C8B-B14F-4D97-AF65-F5344CB8AC3E}">
        <p14:creationId xmlns:p14="http://schemas.microsoft.com/office/powerpoint/2010/main" val="5226928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Dimensions des tuiles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678" y="2398863"/>
            <a:ext cx="2920147" cy="2911078"/>
          </a:xfrm>
          <a:ln>
            <a:solidFill>
              <a:schemeClr val="tx1"/>
            </a:solidFill>
          </a:ln>
        </p:spPr>
      </p:pic>
      <p:cxnSp>
        <p:nvCxnSpPr>
          <p:cNvPr id="6" name="Connecteur droit avec flèche 5"/>
          <p:cNvCxnSpPr>
            <a:stCxn id="7" idx="3"/>
            <a:endCxn id="4" idx="1"/>
          </p:cNvCxnSpPr>
          <p:nvPr/>
        </p:nvCxnSpPr>
        <p:spPr>
          <a:xfrm>
            <a:off x="1439020" y="3655899"/>
            <a:ext cx="832658" cy="1985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811925" y="3505858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350" dirty="0"/>
              <a:t>64 px</a:t>
            </a:r>
          </a:p>
        </p:txBody>
      </p:sp>
      <p:cxnSp>
        <p:nvCxnSpPr>
          <p:cNvPr id="11" name="Connecteur droit avec flèche 10"/>
          <p:cNvCxnSpPr>
            <a:stCxn id="7" idx="3"/>
            <a:endCxn id="4" idx="0"/>
          </p:cNvCxnSpPr>
          <p:nvPr/>
        </p:nvCxnSpPr>
        <p:spPr>
          <a:xfrm flipV="1">
            <a:off x="1439020" y="2398863"/>
            <a:ext cx="2292732" cy="12570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384781" y="4483317"/>
            <a:ext cx="7489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350" dirty="0"/>
              <a:t>64 x 32</a:t>
            </a:r>
          </a:p>
        </p:txBody>
      </p:sp>
      <p:sp>
        <p:nvSpPr>
          <p:cNvPr id="21" name="Accolade fermante 20"/>
          <p:cNvSpPr/>
          <p:nvPr/>
        </p:nvSpPr>
        <p:spPr>
          <a:xfrm>
            <a:off x="5191823" y="4593678"/>
            <a:ext cx="228600" cy="71626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22" name="ZoneTexte 21"/>
          <p:cNvSpPr txBox="1"/>
          <p:nvPr/>
        </p:nvSpPr>
        <p:spPr>
          <a:xfrm>
            <a:off x="5420423" y="4813309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350" dirty="0"/>
              <a:t>16 px</a:t>
            </a:r>
          </a:p>
        </p:txBody>
      </p:sp>
      <p:sp>
        <p:nvSpPr>
          <p:cNvPr id="23" name="Accolade fermante 22"/>
          <p:cNvSpPr/>
          <p:nvPr/>
        </p:nvSpPr>
        <p:spPr>
          <a:xfrm rot="5400000">
            <a:off x="2887413" y="4718404"/>
            <a:ext cx="228600" cy="146007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24" name="ZoneTexte 23"/>
          <p:cNvSpPr txBox="1"/>
          <p:nvPr/>
        </p:nvSpPr>
        <p:spPr>
          <a:xfrm>
            <a:off x="2723873" y="5567253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350" dirty="0"/>
              <a:t>32 px</a:t>
            </a:r>
          </a:p>
        </p:txBody>
      </p:sp>
    </p:spTree>
    <p:extLst>
      <p:ext uri="{BB962C8B-B14F-4D97-AF65-F5344CB8AC3E}">
        <p14:creationId xmlns:p14="http://schemas.microsoft.com/office/powerpoint/2010/main" val="17715196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Exécution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19" y="2477691"/>
            <a:ext cx="4585790" cy="2911078"/>
          </a:xfrm>
        </p:spPr>
      </p:pic>
    </p:spTree>
    <p:extLst>
      <p:ext uri="{BB962C8B-B14F-4D97-AF65-F5344CB8AC3E}">
        <p14:creationId xmlns:p14="http://schemas.microsoft.com/office/powerpoint/2010/main" val="18067066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Hauteur des tuiles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/>
              <a:t>On remarque que le jeu de tuiles possède des tuiles qui prennent plus d’espace verticale pour donner un effet 3D</a:t>
            </a:r>
          </a:p>
          <a:p>
            <a:r>
              <a:rPr lang="fr-CA" dirty="0"/>
              <a:t>Pour le moteur, nous devons construire des tuiles de base et ensuite empiler les tuiles avec effet 3D</a:t>
            </a:r>
          </a:p>
          <a:p>
            <a:r>
              <a:rPr lang="fr-CA" dirty="0"/>
              <a:t>On devra modifier la définition de la classe </a:t>
            </a:r>
            <a:r>
              <a:rPr lang="fr-CA" b="1" dirty="0" err="1"/>
              <a:t>MapCell</a:t>
            </a:r>
            <a:r>
              <a:rPr lang="fr-CA" dirty="0"/>
              <a:t> pour enregistrer ces tuiles 3D</a:t>
            </a:r>
          </a:p>
          <a:p>
            <a:r>
              <a:rPr lang="fr-CA" dirty="0"/>
              <a:t>Dans la même veine que </a:t>
            </a:r>
            <a:r>
              <a:rPr lang="fr-CA" b="1" dirty="0" err="1"/>
              <a:t>BaseTiles</a:t>
            </a:r>
            <a:r>
              <a:rPr lang="fr-CA" dirty="0"/>
              <a:t>, il faut ajouter une liste de tuiles qui se nommera </a:t>
            </a:r>
            <a:r>
              <a:rPr lang="fr-CA" b="1" dirty="0" err="1"/>
              <a:t>HeightTiles</a:t>
            </a:r>
            <a:endParaRPr lang="fr-CA" b="1" dirty="0"/>
          </a:p>
          <a:p>
            <a:r>
              <a:rPr lang="fr-CA" dirty="0"/>
              <a:t>On ajoutera aussi une méthode pour ajouter des tuiles de hauteur</a:t>
            </a:r>
            <a:br>
              <a:rPr lang="fr-CA" dirty="0"/>
            </a:br>
            <a:r>
              <a:rPr lang="fr-CA" b="1" dirty="0">
                <a:solidFill>
                  <a:srgbClr val="0000FF"/>
                </a:solidFill>
                <a:latin typeface="Courier New" panose="02070309020205020404" pitchFamily="49" charset="0"/>
              </a:rPr>
              <a:t>public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void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HeightTiles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531729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Tuiles 3D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/>
              <a:t>Pour afficher ces tuiles « 3D » correctement, il faudra les dessiner dans un certain ordre.</a:t>
            </a:r>
          </a:p>
          <a:p>
            <a:pPr lvl="1"/>
            <a:r>
              <a:rPr lang="fr-CA" dirty="0"/>
              <a:t>Il faudra dessiner les tuiles du coin supérieur droit et descendre vers le bas en diagonal</a:t>
            </a:r>
          </a:p>
          <a:p>
            <a:r>
              <a:rPr lang="fr-CA" dirty="0" err="1"/>
              <a:t>MonoGame</a:t>
            </a:r>
            <a:r>
              <a:rPr lang="fr-CA" dirty="0"/>
              <a:t> fournit une méthode pour « trier » les </a:t>
            </a:r>
            <a:r>
              <a:rPr lang="fr-CA" dirty="0" err="1"/>
              <a:t>sprites</a:t>
            </a:r>
            <a:r>
              <a:rPr lang="fr-CA" dirty="0"/>
              <a:t> avec un index Z et afficher ceux-ci dans le bon ordre</a:t>
            </a:r>
          </a:p>
          <a:p>
            <a:pPr lvl="1"/>
            <a:r>
              <a:rPr lang="fr-CA" dirty="0"/>
              <a:t>On calculera la profondeur « z » pour chaque tuile</a:t>
            </a:r>
          </a:p>
          <a:p>
            <a:r>
              <a:rPr lang="fr-CA" dirty="0"/>
              <a:t>Dans un premier temps, il faudra modifier </a:t>
            </a:r>
            <a:r>
              <a:rPr lang="fr-CA" b="1" dirty="0" err="1"/>
              <a:t>baseOffsetX</a:t>
            </a:r>
            <a:r>
              <a:rPr lang="fr-CA" dirty="0"/>
              <a:t> et </a:t>
            </a:r>
            <a:r>
              <a:rPr lang="fr-CA" b="1" dirty="0"/>
              <a:t>Y</a:t>
            </a:r>
            <a:r>
              <a:rPr lang="fr-CA" dirty="0"/>
              <a:t> du jeu pour les nouvelles dimensions des tuiles</a:t>
            </a:r>
            <a:br>
              <a:rPr lang="fr-CA" dirty="0"/>
            </a:br>
            <a:br>
              <a:rPr lang="fr-CA" dirty="0"/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32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64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float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heightRowDepthMod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0.0000001f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  <a:endParaRPr lang="fr-CA" dirty="0"/>
          </a:p>
          <a:p>
            <a:r>
              <a:rPr lang="fr-CA" b="1" dirty="0" err="1"/>
              <a:t>heightRowDepthMod</a:t>
            </a:r>
            <a:r>
              <a:rPr lang="fr-CA" dirty="0"/>
              <a:t> sera utilisé plus tard pour gérer la pile de tuiles</a:t>
            </a:r>
          </a:p>
        </p:txBody>
      </p:sp>
    </p:spTree>
    <p:extLst>
      <p:ext uri="{BB962C8B-B14F-4D97-AF65-F5344CB8AC3E}">
        <p14:creationId xmlns:p14="http://schemas.microsoft.com/office/powerpoint/2010/main" val="40442976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Modifier </a:t>
            </a:r>
            <a:r>
              <a:rPr lang="fr-CA" dirty="0" err="1"/>
              <a:t>SpriteBatch.Begin</a:t>
            </a:r>
            <a:endParaRPr lang="fr-CA" dirty="0"/>
          </a:p>
          <a:p>
            <a:pPr lvl="1"/>
            <a:r>
              <a:rPr lang="fr-CA" dirty="0" err="1"/>
              <a:t>spriteBatch.Begin</a:t>
            </a:r>
            <a:r>
              <a:rPr lang="fr-CA" dirty="0"/>
              <a:t>(</a:t>
            </a:r>
            <a:r>
              <a:rPr lang="fr-CA" dirty="0" err="1"/>
              <a:t>SpriteSortMode.BackToFront</a:t>
            </a:r>
            <a:r>
              <a:rPr lang="fr-CA" dirty="0"/>
              <a:t>, </a:t>
            </a:r>
            <a:r>
              <a:rPr lang="fr-CA" dirty="0" err="1"/>
              <a:t>BlendState.AlphaBlend</a:t>
            </a:r>
            <a:r>
              <a:rPr lang="fr-CA" dirty="0"/>
              <a:t>);</a:t>
            </a:r>
          </a:p>
          <a:p>
            <a:pPr lvl="1"/>
            <a:r>
              <a:rPr lang="fr-CA" dirty="0"/>
              <a:t>Cette ligne indique à </a:t>
            </a:r>
            <a:r>
              <a:rPr lang="fr-CA" dirty="0" err="1"/>
              <a:t>MonoGame</a:t>
            </a:r>
            <a:r>
              <a:rPr lang="fr-CA" dirty="0"/>
              <a:t> que nous désirons utiliser un paramètre de profondeur pour dessiner les tuiles du fond (1.0f) vers l’avant (0.0f)</a:t>
            </a:r>
          </a:p>
          <a:p>
            <a:r>
              <a:rPr lang="fr-CA" dirty="0"/>
              <a:t>Ajouter après les décalages en X et Y deux variables </a:t>
            </a:r>
            <a:r>
              <a:rPr lang="fr-CA" dirty="0" err="1"/>
              <a:t>float</a:t>
            </a:r>
            <a:r>
              <a:rPr lang="fr-CA" dirty="0"/>
              <a:t> soient </a:t>
            </a:r>
            <a:r>
              <a:rPr lang="fr-CA" dirty="0" err="1"/>
              <a:t>maxDepth</a:t>
            </a:r>
            <a:r>
              <a:rPr lang="fr-CA" dirty="0"/>
              <a:t> et </a:t>
            </a:r>
            <a:r>
              <a:rPr lang="fr-CA" dirty="0" err="1"/>
              <a:t>depthOffset</a:t>
            </a:r>
            <a:endParaRPr lang="fr-CA" dirty="0"/>
          </a:p>
          <a:p>
            <a:pPr lvl="1"/>
            <a:r>
              <a:rPr lang="fr-CA" dirty="0"/>
              <a:t>Le premier permet de définir la profondeur maximale qui sera disponible pour dessiner n’importe quelle cellule</a:t>
            </a:r>
          </a:p>
          <a:p>
            <a:pPr lvl="1"/>
            <a:r>
              <a:rPr lang="fr-CA" dirty="0"/>
              <a:t>Le second servira pour avoir le décalage en profondeur des tuiles empilées</a:t>
            </a:r>
          </a:p>
          <a:p>
            <a:endParaRPr lang="fr-CA" dirty="0"/>
          </a:p>
        </p:txBody>
      </p:sp>
      <p:sp>
        <p:nvSpPr>
          <p:cNvPr id="5" name="ZoneTexte 4"/>
          <p:cNvSpPr txBox="1"/>
          <p:nvPr/>
        </p:nvSpPr>
        <p:spPr>
          <a:xfrm>
            <a:off x="874987" y="5076166"/>
            <a:ext cx="7167347" cy="5078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float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 </a:t>
            </a:r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maxdepth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 = ((</a:t>
            </a:r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myMap.MapWidth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 + 1) + ((</a:t>
            </a:r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myMap.MapHeight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 + 1) * </a:t>
            </a:r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Tile.tileWidth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)) * 10;</a:t>
            </a:r>
          </a:p>
          <a:p>
            <a:pPr lvl="0"/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float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 </a:t>
            </a:r>
            <a:r>
              <a:rPr lang="fr-FR" sz="1350" dirty="0" err="1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depthOffset</a:t>
            </a:r>
            <a:r>
              <a:rPr lang="fr-FR" sz="1350" dirty="0">
                <a:solidFill>
                  <a:srgbClr val="000000"/>
                </a:solidFill>
                <a:latin typeface="Arial Unicode MS" panose="020B0604020202020204" pitchFamily="34" charset="-128"/>
                <a:cs typeface="Consolas" panose="020B0609020204030204" pitchFamily="49" charset="0"/>
              </a:rPr>
              <a:t>;</a:t>
            </a:r>
            <a:r>
              <a:rPr lang="fr-FR" sz="1200" dirty="0"/>
              <a:t> </a:t>
            </a:r>
            <a:endParaRPr lang="fr-FR" sz="3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9200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dirty="0"/>
              <a:t>Dans la boucle de </a:t>
            </a:r>
            <a:r>
              <a:rPr lang="fr-CA" b="1" dirty="0"/>
              <a:t>X</a:t>
            </a:r>
            <a:r>
              <a:rPr lang="fr-CA" dirty="0"/>
              <a:t> et avant le </a:t>
            </a:r>
            <a:r>
              <a:rPr lang="fr-CA" b="1" dirty="0" err="1"/>
              <a:t>foreach</a:t>
            </a:r>
            <a:r>
              <a:rPr lang="fr-CA" dirty="0"/>
              <a:t>, ajouter les lignes suivantes</a:t>
            </a:r>
            <a:br>
              <a:rPr lang="fr-CA" dirty="0"/>
            </a:br>
            <a:br>
              <a:rPr lang="fr-CA" dirty="0"/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depthOffset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0.7f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tileWidth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/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maxdepth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  <a:p>
            <a:pPr lvl="1"/>
            <a:r>
              <a:rPr lang="fr-CA" dirty="0" err="1"/>
              <a:t>mapX</a:t>
            </a:r>
            <a:r>
              <a:rPr lang="fr-CA" dirty="0"/>
              <a:t> et Y ne servent qu’à simplifier la lecture du code</a:t>
            </a:r>
          </a:p>
          <a:p>
            <a:pPr lvl="1"/>
            <a:r>
              <a:rPr lang="fr-CA" dirty="0" err="1"/>
              <a:t>depthOffset</a:t>
            </a:r>
            <a:r>
              <a:rPr lang="fr-CA" dirty="0"/>
              <a:t> : 0.7f est la profondeur (z) de base auquel on soustrait la position relative de la tuile qui sera dessinée. Ainsi on « approche » le rendu vers la surface.</a:t>
            </a:r>
          </a:p>
          <a:p>
            <a:pPr lvl="2"/>
            <a:r>
              <a:rPr lang="fr-CA" dirty="0"/>
              <a:t>Exemple pour la tuile à (10, 10) </a:t>
            </a:r>
            <a:r>
              <a:rPr lang="fr-CA" dirty="0">
                <a:sym typeface="Wingdings" panose="05000000000000000000" pitchFamily="2" charset="2"/>
              </a:rPr>
              <a:t> </a:t>
            </a:r>
            <a:r>
              <a:rPr lang="fr-CA" dirty="0"/>
              <a:t>0.7f - ((10 + (10 * 64))/33150 </a:t>
            </a:r>
            <a:r>
              <a:rPr lang="fr-CA" dirty="0">
                <a:sym typeface="Wingdings" panose="05000000000000000000" pitchFamily="2" charset="2"/>
              </a:rPr>
              <a:t> 0,6804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517892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Remplacer le </a:t>
            </a:r>
            <a:r>
              <a:rPr lang="fr-CA" dirty="0" err="1"/>
              <a:t>foreach</a:t>
            </a:r>
            <a:r>
              <a:rPr lang="fr-CA" dirty="0"/>
              <a:t> par celui-ci</a:t>
            </a:r>
            <a:br>
              <a:rPr lang="fr-CA" dirty="0"/>
            </a:br>
            <a:r>
              <a:rPr lang="fr-CA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foreach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in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myMap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BaseTiles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spriteBatch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TileSetTexture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  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tileWidth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tileHeight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GetSourceRectangle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White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FF8000"/>
                </a:solidFill>
                <a:latin typeface="Courier New" panose="02070309020205020404" pitchFamily="49" charset="0"/>
              </a:rPr>
              <a:t>0.0f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Vector2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Zero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SpriteEffects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None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FF8000"/>
                </a:solidFill>
                <a:latin typeface="Courier New" panose="02070309020205020404" pitchFamily="49" charset="0"/>
              </a:rPr>
              <a:t>1.0f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  <a:endParaRPr lang="fr-CA" sz="1200" dirty="0"/>
          </a:p>
          <a:p>
            <a:r>
              <a:rPr lang="fr-CA" dirty="0"/>
              <a:t>On a que rajouter la profondeur de la couche du fond qui est 1.0f</a:t>
            </a:r>
          </a:p>
        </p:txBody>
      </p:sp>
    </p:spTree>
    <p:extLst>
      <p:ext uri="{BB962C8B-B14F-4D97-AF65-F5344CB8AC3E}">
        <p14:creationId xmlns:p14="http://schemas.microsoft.com/office/powerpoint/2010/main" val="17345000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Immédiatement en dessous du </a:t>
            </a:r>
            <a:r>
              <a:rPr lang="fr-CA" b="1" dirty="0" err="1"/>
              <a:t>foreach</a:t>
            </a:r>
            <a:r>
              <a:rPr lang="fr-CA" dirty="0"/>
              <a:t>, il faudra en rajouter un second pour afficher les tuiles en hauteur</a:t>
            </a:r>
            <a:br>
              <a:rPr lang="fr-CA" dirty="0"/>
            </a:b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>
                <a:solidFill>
                  <a:srgbClr val="FF8000"/>
                </a:solidFill>
                <a:latin typeface="Courier New" panose="02070309020205020404" pitchFamily="49" charset="0"/>
              </a:rPr>
              <a:t>0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;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foreach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in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myMap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HeightTiles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spriteBatch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TileSetTexture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  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HeightTileOffset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tileWidth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tileHeight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GetSourceRectangle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White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FF8000"/>
                </a:solidFill>
                <a:latin typeface="Courier New" panose="02070309020205020404" pitchFamily="49" charset="0"/>
              </a:rPr>
              <a:t>0.0f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Vector2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Zero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SpriteEffects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None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depthOffset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((</a:t>
            </a: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float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heightRowDepthMod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));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++;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  <a:endParaRPr lang="fr-CA" sz="1200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167032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Draw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A" b="1" dirty="0" err="1"/>
              <a:t>heightRow</a:t>
            </a:r>
            <a:r>
              <a:rPr lang="fr-CA" dirty="0"/>
              <a:t> sert à garder combien de tuiles ont été empilées</a:t>
            </a:r>
          </a:p>
          <a:p>
            <a:r>
              <a:rPr lang="fr-CA" dirty="0"/>
              <a:t>On doit garder cette valeur, car on doit mesurer à quelle hauteur (décalage) que l’on dessine la prochaine tuile</a:t>
            </a:r>
          </a:p>
          <a:p>
            <a:r>
              <a:rPr lang="fr-CA" dirty="0"/>
              <a:t>Avec le premier rectangle en paramètre, on doit déplacer le « curseur » de rendu à la verticale pour l’emplacement de la tuile à dessiner</a:t>
            </a:r>
          </a:p>
          <a:p>
            <a:r>
              <a:rPr lang="fr-CA" dirty="0"/>
              <a:t>Avec le dernier paramètre, on doit déterminer la profondeur Z de la tuile à dessiner</a:t>
            </a:r>
          </a:p>
        </p:txBody>
      </p:sp>
    </p:spTree>
    <p:extLst>
      <p:ext uri="{BB962C8B-B14F-4D97-AF65-F5344CB8AC3E}">
        <p14:creationId xmlns:p14="http://schemas.microsoft.com/office/powerpoint/2010/main" val="415258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classes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1800" dirty="0"/>
              <a:t>Les classes utilisées seront les suivantes pour la version 1</a:t>
            </a:r>
          </a:p>
          <a:p>
            <a:endParaRPr lang="fr-CA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751192"/>
            <a:ext cx="58959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8636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Carte isométrique : </a:t>
            </a:r>
            <a:r>
              <a:rPr lang="fr-CA" dirty="0" err="1"/>
              <a:t>TileMap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/>
              <a:t>Dans le </a:t>
            </a:r>
            <a:r>
              <a:rPr lang="fr-CA" dirty="0" err="1"/>
              <a:t>drawTest</a:t>
            </a:r>
            <a:r>
              <a:rPr lang="fr-CA" dirty="0"/>
              <a:t>(), ajouter les tuiles suivantes</a:t>
            </a:r>
            <a:br>
              <a:rPr lang="fr-CA" dirty="0"/>
            </a:br>
            <a:br>
              <a:rPr lang="fr-CA" dirty="0"/>
            </a:b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17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51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18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51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19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50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18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62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61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AddHeightTile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63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022813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Rendu p1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19" y="2477691"/>
            <a:ext cx="4585790" cy="2911078"/>
          </a:xfrm>
        </p:spPr>
      </p:pic>
    </p:spTree>
    <p:extLst>
      <p:ext uri="{BB962C8B-B14F-4D97-AF65-F5344CB8AC3E}">
        <p14:creationId xmlns:p14="http://schemas.microsoft.com/office/powerpoint/2010/main" val="147266153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Objets superposés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On remarque que dans le jeu de tuiles pour les rangées 9 à 13, ce sont pratiquement tous des tuiles que l’on peut superposer sur d’autre tuile</a:t>
            </a:r>
          </a:p>
          <a:p>
            <a:r>
              <a:rPr lang="fr-CA" dirty="0"/>
              <a:t>Dans sa forme actuelle, le projet ne permet pas d’ajouter d’objet superposé sur les tuiles en hauteur</a:t>
            </a:r>
          </a:p>
          <a:p>
            <a:r>
              <a:rPr lang="fr-CA" dirty="0"/>
              <a:t>Pour remédier à la situation, on créera dans la classe </a:t>
            </a:r>
            <a:r>
              <a:rPr lang="fr-CA" b="1" dirty="0" err="1"/>
              <a:t>MapCell</a:t>
            </a:r>
            <a:r>
              <a:rPr lang="fr-CA" dirty="0"/>
              <a:t> une nouvelle propriété</a:t>
            </a:r>
          </a:p>
          <a:p>
            <a:r>
              <a:rPr lang="fr-CA" dirty="0"/>
              <a:t>On ajoutera une nouvelle liste de tuile que l’on nommera </a:t>
            </a:r>
            <a:r>
              <a:rPr lang="fr-CA" b="1" dirty="0" err="1"/>
              <a:t>TopperTiles</a:t>
            </a:r>
            <a:r>
              <a:rPr lang="fr-CA" dirty="0"/>
              <a:t> avec une méthode </a:t>
            </a:r>
            <a:r>
              <a:rPr lang="fr-CA" b="1" dirty="0" err="1"/>
              <a:t>AddTopperTile</a:t>
            </a:r>
            <a:r>
              <a:rPr lang="fr-CA" dirty="0"/>
              <a:t> qui sera homologue à </a:t>
            </a:r>
            <a:r>
              <a:rPr lang="fr-CA" b="1" dirty="0" err="1"/>
              <a:t>AddBaseTile</a:t>
            </a:r>
            <a:r>
              <a:rPr lang="fr-CA" dirty="0"/>
              <a:t> et </a:t>
            </a:r>
            <a:r>
              <a:rPr lang="fr-CA" b="1" dirty="0" err="1"/>
              <a:t>AddHeightTile</a:t>
            </a:r>
            <a:endParaRPr lang="fr-CA" b="1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099161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Objets superposés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On devra aussi ajouter une troisième boucle </a:t>
            </a:r>
            <a:r>
              <a:rPr lang="fr-CA" dirty="0" err="1"/>
              <a:t>foreach</a:t>
            </a:r>
            <a:r>
              <a:rPr lang="fr-CA" dirty="0"/>
              <a:t> à la suite des autres pour afficher les objets superposés</a:t>
            </a:r>
            <a:br>
              <a:rPr lang="fr-CA" dirty="0"/>
            </a:br>
            <a:r>
              <a:rPr lang="fr-CA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foreach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int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in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myMap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TopperTiles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spriteBatch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TileSetTexture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HeightTileOffset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tileWidth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tileHeight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GetSourceRectangle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tileID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White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FF8000"/>
                </a:solidFill>
                <a:latin typeface="Courier New" panose="02070309020205020404" pitchFamily="49" charset="0"/>
              </a:rPr>
              <a:t>0.0f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Vector2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Zero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SpriteEffects</a:t>
            </a:r>
            <a:r>
              <a:rPr lang="fr-CA" sz="1200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None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depthOffset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((</a:t>
            </a:r>
            <a:r>
              <a:rPr lang="fr-CA" sz="1200" dirty="0" err="1">
                <a:solidFill>
                  <a:srgbClr val="8000FF"/>
                </a:solidFill>
                <a:latin typeface="Courier New" panose="02070309020205020404" pitchFamily="49" charset="0"/>
              </a:rPr>
              <a:t>float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heightRowDepthMod</a:t>
            </a: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));</a:t>
            </a:r>
            <a:br>
              <a:rPr lang="fr-CA" sz="12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sz="1200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  <a:endParaRPr lang="fr-CA" sz="1200" dirty="0"/>
          </a:p>
          <a:p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6667697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Objets superposés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Ajouter à la fin de </a:t>
            </a:r>
            <a:r>
              <a:rPr lang="fr-CA" dirty="0" err="1"/>
              <a:t>drawTest</a:t>
            </a:r>
            <a:r>
              <a:rPr lang="fr-CA" dirty="0"/>
              <a:t>()</a:t>
            </a:r>
            <a:br>
              <a:rPr lang="fr-CA" dirty="0"/>
            </a:br>
            <a:br>
              <a:rPr lang="fr-CA" dirty="0"/>
            </a:b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17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AddTopperTile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AddTopperTile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AddTopperTile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125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5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AddTopperTile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91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Columns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[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].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AddTopperTile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94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01" y="4220400"/>
            <a:ext cx="2458373" cy="1665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237998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Débogage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dirty="0"/>
              <a:t>Pour nous aider à visualiser la position de chaque tuile, nous allons ajouter une couche de débogage</a:t>
            </a:r>
          </a:p>
          <a:p>
            <a:r>
              <a:rPr lang="fr-CA" dirty="0"/>
              <a:t>Dans Game, ajouter une propriété globale de type </a:t>
            </a:r>
            <a:r>
              <a:rPr lang="fr-CA" b="1" dirty="0" err="1"/>
              <a:t>SpriteFont</a:t>
            </a:r>
            <a:r>
              <a:rPr lang="fr-CA" dirty="0"/>
              <a:t> qui sera nommée </a:t>
            </a:r>
            <a:r>
              <a:rPr lang="fr-CA" b="1" dirty="0"/>
              <a:t>pericles6</a:t>
            </a:r>
            <a:endParaRPr lang="fr-CA" dirty="0"/>
          </a:p>
          <a:p>
            <a:r>
              <a:rPr lang="fr-CA" dirty="0"/>
              <a:t>Ajouter au niveau du Content, un dossier </a:t>
            </a:r>
            <a:r>
              <a:rPr lang="fr-CA" b="1" dirty="0"/>
              <a:t>fonts</a:t>
            </a:r>
            <a:r>
              <a:rPr lang="fr-CA" dirty="0"/>
              <a:t> dans lequel il faut ajouter un nouvel élément </a:t>
            </a:r>
            <a:r>
              <a:rPr lang="fr-CA" b="1" dirty="0" err="1"/>
              <a:t>SpriteFont</a:t>
            </a:r>
            <a:endParaRPr lang="fr-CA" b="1" dirty="0"/>
          </a:p>
          <a:p>
            <a:pPr lvl="1"/>
            <a:r>
              <a:rPr lang="fr-CA" dirty="0"/>
              <a:t>Pour le type de police, taper </a:t>
            </a:r>
            <a:r>
              <a:rPr lang="fr-CA" dirty="0" err="1"/>
              <a:t>pericles</a:t>
            </a:r>
            <a:endParaRPr lang="fr-CA" dirty="0"/>
          </a:p>
          <a:p>
            <a:pPr lvl="1"/>
            <a:r>
              <a:rPr lang="fr-CA" dirty="0"/>
              <a:t>Pour la dimension, taper 6</a:t>
            </a:r>
          </a:p>
          <a:p>
            <a:r>
              <a:rPr lang="fr-CA" dirty="0"/>
              <a:t>Dans le </a:t>
            </a:r>
            <a:r>
              <a:rPr lang="fr-CA" dirty="0" err="1"/>
              <a:t>LoadContent</a:t>
            </a:r>
            <a:r>
              <a:rPr lang="fr-CA" dirty="0"/>
              <a:t>(), ajouter la ligne suivante</a:t>
            </a:r>
            <a:br>
              <a:rPr lang="fr-CA" dirty="0"/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pericles6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=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Content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Load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&lt;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SpriteFont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&gt;(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@"Fonts\Pericles6"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638246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: Débogage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A" dirty="0"/>
              <a:t>Dans la méthode </a:t>
            </a:r>
            <a:r>
              <a:rPr lang="fr-CA" dirty="0" err="1"/>
              <a:t>Draw</a:t>
            </a:r>
            <a:r>
              <a:rPr lang="fr-CA" dirty="0"/>
              <a:t> à la suite des boucles </a:t>
            </a:r>
            <a:r>
              <a:rPr lang="fr-CA" dirty="0" err="1"/>
              <a:t>foreach</a:t>
            </a:r>
            <a:r>
              <a:rPr lang="fr-CA" dirty="0"/>
              <a:t>, ajouter le code suivant</a:t>
            </a:r>
            <a:br>
              <a:rPr lang="fr-CA" dirty="0"/>
            </a:b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spriteBatch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DrawString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pericles6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ToString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808080"/>
                </a:solidFill>
                <a:latin typeface="Courier New" panose="02070309020205020404" pitchFamily="49" charset="0"/>
              </a:rPr>
              <a:t>", "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firstY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ToString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(),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b="1" dirty="0">
                <a:solidFill>
                  <a:srgbClr val="0000FF"/>
                </a:solidFill>
                <a:latin typeface="Courier New" panose="02070309020205020404" pitchFamily="49" charset="0"/>
              </a:rPr>
              <a:t>new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Vector2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(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  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x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tileStepX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rowOffset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baseOffsetX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24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  (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y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*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tileStepY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-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offsetY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baseOffsetY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+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48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),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White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0f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Vector2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Zero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1.0f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</a:b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  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SpriteEffects</a:t>
            </a:r>
            <a:r>
              <a:rPr lang="fr-CA" b="1" dirty="0" err="1">
                <a:solidFill>
                  <a:srgbClr val="000080"/>
                </a:solidFill>
                <a:latin typeface="Courier New" panose="02070309020205020404" pitchFamily="49" charset="0"/>
              </a:rPr>
              <a:t>.</a:t>
            </a:r>
            <a:r>
              <a:rPr lang="fr-CA" dirty="0" err="1">
                <a:solidFill>
                  <a:srgbClr val="000000"/>
                </a:solidFill>
                <a:latin typeface="Courier New" panose="02070309020205020404" pitchFamily="49" charset="0"/>
              </a:rPr>
              <a:t>None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,</a:t>
            </a:r>
            <a:b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fr-CA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fr-CA" dirty="0">
                <a:solidFill>
                  <a:srgbClr val="FF8000"/>
                </a:solidFill>
                <a:latin typeface="Courier New" panose="02070309020205020404" pitchFamily="49" charset="0"/>
              </a:rPr>
              <a:t>0.0f</a:t>
            </a:r>
            <a:r>
              <a:rPr lang="fr-CA" b="1" dirty="0">
                <a:solidFill>
                  <a:srgbClr val="000080"/>
                </a:solidFill>
                <a:latin typeface="Courier New" panose="02070309020205020404" pitchFamily="49" charset="0"/>
              </a:rPr>
              <a:t>);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774715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Carte isométrique - Exercice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422512"/>
            <a:ext cx="4585790" cy="2911078"/>
          </a:xfrm>
        </p:spPr>
      </p:pic>
      <p:sp>
        <p:nvSpPr>
          <p:cNvPr id="5" name="ZoneTexte 4"/>
          <p:cNvSpPr txBox="1"/>
          <p:nvPr/>
        </p:nvSpPr>
        <p:spPr>
          <a:xfrm>
            <a:off x="5210504" y="3332436"/>
            <a:ext cx="2215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350" dirty="0"/>
              <a:t>Ajouter une gestion des touches pour pouvoir activer ou désactiver le mode débogage</a:t>
            </a:r>
          </a:p>
        </p:txBody>
      </p:sp>
    </p:spTree>
    <p:extLst>
      <p:ext uri="{BB962C8B-B14F-4D97-AF65-F5344CB8AC3E}">
        <p14:creationId xmlns:p14="http://schemas.microsoft.com/office/powerpoint/2010/main" val="29381066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>
                <a:hlinkClick r:id="rId2"/>
              </a:rPr>
              <a:t>http://www.xnaresources.com/default.asp?page=TUTORIALS</a:t>
            </a:r>
            <a:endParaRPr lang="fr-CA" dirty="0"/>
          </a:p>
          <a:p>
            <a:r>
              <a:rPr lang="fr-CA">
                <a:hlinkClick r:id="rId3"/>
              </a:rPr>
              <a:t>https://gamedevelopment.tutsplus.com/tutorials/creating-isometric-worlds-a-primer-for-game-developers--gamedev-6511</a:t>
            </a:r>
            <a:endParaRPr lang="fr-CA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8793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classes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MapCell</a:t>
            </a:r>
            <a:r>
              <a:rPr lang="fr-CA" dirty="0"/>
              <a:t> représente une cellule de la carte</a:t>
            </a:r>
          </a:p>
          <a:p>
            <a:r>
              <a:rPr lang="fr-CA" dirty="0" err="1"/>
              <a:t>MapRow</a:t>
            </a:r>
            <a:r>
              <a:rPr lang="fr-CA" dirty="0"/>
              <a:t> représente une rangée de la carte et contient une liste de cellules</a:t>
            </a:r>
          </a:p>
          <a:p>
            <a:r>
              <a:rPr lang="fr-CA" dirty="0" err="1"/>
              <a:t>TileMap</a:t>
            </a:r>
            <a:r>
              <a:rPr lang="fr-CA" dirty="0"/>
              <a:t> représente la carte et contient une collection de </a:t>
            </a:r>
            <a:r>
              <a:rPr lang="fr-CA" dirty="0" err="1"/>
              <a:t>MapRow</a:t>
            </a:r>
            <a:endParaRPr lang="fr-CA" dirty="0"/>
          </a:p>
          <a:p>
            <a:r>
              <a:rPr lang="fr-CA" dirty="0" err="1"/>
              <a:t>Tile</a:t>
            </a:r>
            <a:r>
              <a:rPr lang="fr-CA" dirty="0"/>
              <a:t> est la texture</a:t>
            </a:r>
          </a:p>
          <a:p>
            <a:r>
              <a:rPr lang="fr-CA" dirty="0"/>
              <a:t>Camera est la vue de la carte</a:t>
            </a:r>
          </a:p>
        </p:txBody>
      </p:sp>
    </p:spTree>
    <p:extLst>
      <p:ext uri="{BB962C8B-B14F-4D97-AF65-F5344CB8AC3E}">
        <p14:creationId xmlns:p14="http://schemas.microsoft.com/office/powerpoint/2010/main" val="269988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fontScale="47500" lnSpcReduction="20000"/>
          </a:bodyPr>
          <a:lstStyle/>
          <a:p>
            <a:pPr marL="68580" indent="0">
              <a:buNone/>
            </a:pPr>
            <a:r>
              <a:rPr lang="fr-FR" dirty="0"/>
              <a:t>package </a:t>
            </a:r>
            <a:r>
              <a:rPr lang="fr-FR" dirty="0" err="1"/>
              <a:t>models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public class </a:t>
            </a:r>
            <a:r>
              <a:rPr lang="fr-FR" dirty="0" err="1"/>
              <a:t>MapCell</a:t>
            </a:r>
            <a:r>
              <a:rPr lang="fr-FR" dirty="0"/>
              <a:t> {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getTileID</a:t>
            </a:r>
            <a:r>
              <a:rPr lang="fr-FR" dirty="0"/>
              <a:t>() {</a:t>
            </a:r>
          </a:p>
          <a:p>
            <a:pPr marL="68580" indent="0">
              <a:buNone/>
            </a:pPr>
            <a:r>
              <a:rPr lang="fr-FR" dirty="0"/>
              <a:t>    return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setTileID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r>
              <a:rPr lang="fr-FR" dirty="0"/>
              <a:t>  </a:t>
            </a:r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MapCell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super();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62726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MapRow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348880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class </a:t>
            </a:r>
            <a:r>
              <a:rPr lang="fr-CA" dirty="0" err="1"/>
              <a:t>MapRow</a:t>
            </a:r>
            <a:r>
              <a:rPr lang="fr-CA" dirty="0"/>
              <a:t> {</a:t>
            </a:r>
          </a:p>
          <a:p>
            <a:r>
              <a:rPr lang="fr-CA" dirty="0"/>
              <a:t> 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 </a:t>
            </a:r>
            <a:r>
              <a:rPr lang="fr-CA" dirty="0" err="1"/>
              <a:t>columns</a:t>
            </a:r>
            <a:r>
              <a:rPr lang="fr-CA" dirty="0"/>
              <a:t>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MapRow</a:t>
            </a:r>
            <a:r>
              <a:rPr lang="fr-CA" dirty="0"/>
              <a:t>() {</a:t>
            </a:r>
          </a:p>
          <a:p>
            <a:r>
              <a:rPr lang="fr-CA" dirty="0"/>
              <a:t>    </a:t>
            </a:r>
            <a:r>
              <a:rPr lang="fr-CA" dirty="0" err="1"/>
              <a:t>columns</a:t>
            </a:r>
            <a:r>
              <a:rPr lang="fr-CA" dirty="0"/>
              <a:t> = new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&gt;();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</a:p>
          <a:p>
            <a:r>
              <a:rPr lang="fr-CA" dirty="0"/>
              <a:t>  public </a:t>
            </a:r>
            <a:r>
              <a:rPr lang="fr-CA" dirty="0" err="1"/>
              <a:t>MapCell</a:t>
            </a:r>
            <a:r>
              <a:rPr lang="fr-CA" dirty="0"/>
              <a:t> </a:t>
            </a:r>
            <a:r>
              <a:rPr lang="fr-CA" dirty="0" err="1"/>
              <a:t>getCell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cellIndex</a:t>
            </a:r>
            <a:r>
              <a:rPr lang="fr-CA" dirty="0"/>
              <a:t>) {</a:t>
            </a:r>
          </a:p>
          <a:p>
            <a:r>
              <a:rPr lang="fr-CA" dirty="0"/>
              <a:t>    return </a:t>
            </a:r>
            <a:r>
              <a:rPr lang="fr-CA" dirty="0" err="1"/>
              <a:t>columns.get</a:t>
            </a:r>
            <a:r>
              <a:rPr lang="fr-CA" dirty="0"/>
              <a:t>(</a:t>
            </a:r>
            <a:r>
              <a:rPr lang="fr-CA" dirty="0" err="1"/>
              <a:t>cellIndex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0476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9814</TotalTime>
  <Words>3894</Words>
  <Application>Microsoft Office PowerPoint</Application>
  <PresentationFormat>Affichage à l'écran (4:3)</PresentationFormat>
  <Paragraphs>484</Paragraphs>
  <Slides>68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68</vt:i4>
      </vt:variant>
    </vt:vector>
  </HeadingPairs>
  <TitlesOfParts>
    <vt:vector size="77" baseType="lpstr">
      <vt:lpstr>Arial Unicode MS</vt:lpstr>
      <vt:lpstr>Arial</vt:lpstr>
      <vt:lpstr>Calibri</vt:lpstr>
      <vt:lpstr>Century Gothic</vt:lpstr>
      <vt:lpstr>Consolas</vt:lpstr>
      <vt:lpstr>Courier New</vt:lpstr>
      <vt:lpstr>Wingdings</vt:lpstr>
      <vt:lpstr>Wingdings 2</vt:lpstr>
      <vt:lpstr>Austin</vt:lpstr>
      <vt:lpstr>Dév. d’application interactive III</vt:lpstr>
      <vt:lpstr>Plan de leçon</vt:lpstr>
      <vt:lpstr>Moteur de tuile : Définition</vt:lpstr>
      <vt:lpstr>Moteur de tuile : Définition</vt:lpstr>
      <vt:lpstr>Moteur de tuile</vt:lpstr>
      <vt:lpstr>Les classes</vt:lpstr>
      <vt:lpstr>Les classes</vt:lpstr>
      <vt:lpstr>Classe : MapCell</vt:lpstr>
      <vt:lpstr>Classe : MapRow</vt:lpstr>
      <vt:lpstr>Classe : TileMap</vt:lpstr>
      <vt:lpstr>Classe : TileMap</vt:lpstr>
      <vt:lpstr>Classe : Tile</vt:lpstr>
      <vt:lpstr>Classe : Camera</vt:lpstr>
      <vt:lpstr>Test</vt:lpstr>
      <vt:lpstr>Test</vt:lpstr>
      <vt:lpstr>Test</vt:lpstr>
      <vt:lpstr>Test 2</vt:lpstr>
      <vt:lpstr>Test 2</vt:lpstr>
      <vt:lpstr>Résultats</vt:lpstr>
      <vt:lpstr>Moteur de tuiles</vt:lpstr>
      <vt:lpstr>Description</vt:lpstr>
      <vt:lpstr>Jeu de tuiles</vt:lpstr>
      <vt:lpstr>Classe : Tile</vt:lpstr>
      <vt:lpstr>Game</vt:lpstr>
      <vt:lpstr>Les couches</vt:lpstr>
      <vt:lpstr>Les couches</vt:lpstr>
      <vt:lpstr>Les couches</vt:lpstr>
      <vt:lpstr>Classe : MapCell</vt:lpstr>
      <vt:lpstr>Classe : MapCell</vt:lpstr>
      <vt:lpstr>Classe : MapCell</vt:lpstr>
      <vt:lpstr>Dessiner les tuiles</vt:lpstr>
      <vt:lpstr>Dessiner les tuiles</vt:lpstr>
      <vt:lpstr>Classe : TileMap</vt:lpstr>
      <vt:lpstr>Exercices</vt:lpstr>
      <vt:lpstr>Carte hexagonale</vt:lpstr>
      <vt:lpstr>Carte hexagonale</vt:lpstr>
      <vt:lpstr>Carte hexagonale : Principe</vt:lpstr>
      <vt:lpstr>Carte hexagonale : Tile</vt:lpstr>
      <vt:lpstr>Carte hexagonale : Tile</vt:lpstr>
      <vt:lpstr>Carte hexagonale : Tile</vt:lpstr>
      <vt:lpstr>Carte hexagonale : Draw</vt:lpstr>
      <vt:lpstr>Carte hexagonale : Draw</vt:lpstr>
      <vt:lpstr>Carte hexagonale : Draw</vt:lpstr>
      <vt:lpstr>Carte hexagonale : Régler le défilement</vt:lpstr>
      <vt:lpstr>Carte hexagonale : Problème de bordure</vt:lpstr>
      <vt:lpstr>Carte hexagonale</vt:lpstr>
      <vt:lpstr>Carte isométrique</vt:lpstr>
      <vt:lpstr>Carte isométrique : Principe</vt:lpstr>
      <vt:lpstr>Carte isométrique : Jeu de tuiles</vt:lpstr>
      <vt:lpstr>Carte isométrique : Modifications</vt:lpstr>
      <vt:lpstr>Carte isométrique : Dimensions des tuiles</vt:lpstr>
      <vt:lpstr>Carte isométrique : Exécution</vt:lpstr>
      <vt:lpstr>Carte isométrique : Hauteur des tuiles</vt:lpstr>
      <vt:lpstr>Carte isométrique : Tuiles 3D</vt:lpstr>
      <vt:lpstr>Carte isométrique : Draw</vt:lpstr>
      <vt:lpstr>Carte isométrique : Draw</vt:lpstr>
      <vt:lpstr>Carte isométrique : Draw</vt:lpstr>
      <vt:lpstr>Carte isométrique : Draw</vt:lpstr>
      <vt:lpstr>Carte isométrique : Draw</vt:lpstr>
      <vt:lpstr>Carte isométrique : TileMap</vt:lpstr>
      <vt:lpstr>Carte isométrique : Rendu p1</vt:lpstr>
      <vt:lpstr>Carte isométrique : Objets superposés</vt:lpstr>
      <vt:lpstr>Carte isométrique : Objets superposés</vt:lpstr>
      <vt:lpstr>Carte isométrique : Objets superposés</vt:lpstr>
      <vt:lpstr>Carte isométrique : Débogage</vt:lpstr>
      <vt:lpstr>Carte isométrique : Débogage</vt:lpstr>
      <vt:lpstr>Carte isométrique - Exercice</vt:lpstr>
      <vt:lpstr>Références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projet Android</dc:title>
  <dc:creator>Nicolas Bourré</dc:creator>
  <cp:lastModifiedBy>Nicolas Bourré</cp:lastModifiedBy>
  <cp:revision>168</cp:revision>
  <cp:lastPrinted>2012-10-03T15:39:21Z</cp:lastPrinted>
  <dcterms:created xsi:type="dcterms:W3CDTF">2012-09-05T14:32:55Z</dcterms:created>
  <dcterms:modified xsi:type="dcterms:W3CDTF">2018-09-25T20:27:05Z</dcterms:modified>
</cp:coreProperties>
</file>