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315" r:id="rId3"/>
    <p:sldId id="289" r:id="rId4"/>
    <p:sldId id="257" r:id="rId5"/>
    <p:sldId id="258" r:id="rId6"/>
    <p:sldId id="305" r:id="rId7"/>
    <p:sldId id="311" r:id="rId8"/>
    <p:sldId id="306" r:id="rId9"/>
    <p:sldId id="312" r:id="rId10"/>
    <p:sldId id="307" r:id="rId11"/>
    <p:sldId id="308" r:id="rId12"/>
    <p:sldId id="310" r:id="rId13"/>
    <p:sldId id="259" r:id="rId14"/>
    <p:sldId id="260" r:id="rId15"/>
    <p:sldId id="261" r:id="rId16"/>
    <p:sldId id="262" r:id="rId17"/>
    <p:sldId id="286" r:id="rId18"/>
    <p:sldId id="263" r:id="rId19"/>
    <p:sldId id="264" r:id="rId20"/>
    <p:sldId id="265" r:id="rId21"/>
    <p:sldId id="266" r:id="rId22"/>
    <p:sldId id="267" r:id="rId23"/>
    <p:sldId id="282" r:id="rId24"/>
    <p:sldId id="268" r:id="rId25"/>
    <p:sldId id="313" r:id="rId26"/>
    <p:sldId id="269" r:id="rId27"/>
    <p:sldId id="270" r:id="rId28"/>
    <p:sldId id="314" r:id="rId29"/>
    <p:sldId id="271" r:id="rId30"/>
    <p:sldId id="272" r:id="rId31"/>
    <p:sldId id="273" r:id="rId32"/>
    <p:sldId id="274" r:id="rId33"/>
    <p:sldId id="275" r:id="rId34"/>
    <p:sldId id="283" r:id="rId35"/>
    <p:sldId id="284" r:id="rId36"/>
    <p:sldId id="285" r:id="rId37"/>
    <p:sldId id="302" r:id="rId38"/>
    <p:sldId id="303" r:id="rId39"/>
    <p:sldId id="278" r:id="rId40"/>
    <p:sldId id="287" r:id="rId41"/>
    <p:sldId id="279" r:id="rId42"/>
    <p:sldId id="280" r:id="rId43"/>
    <p:sldId id="281" r:id="rId44"/>
    <p:sldId id="290" r:id="rId45"/>
    <p:sldId id="298" r:id="rId46"/>
    <p:sldId id="299" r:id="rId47"/>
    <p:sldId id="309" r:id="rId48"/>
    <p:sldId id="304" r:id="rId49"/>
    <p:sldId id="288" r:id="rId50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1" autoAdjust="0"/>
    <p:restoredTop sz="86408" autoAdjust="0"/>
  </p:normalViewPr>
  <p:slideViewPr>
    <p:cSldViewPr>
      <p:cViewPr varScale="1">
        <p:scale>
          <a:sx n="98" d="100"/>
          <a:sy n="98" d="100"/>
        </p:scale>
        <p:origin x="196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F6526-B142-4905-9C6B-380765A90280}" type="datetimeFigureOut">
              <a:rPr lang="fr-CA" smtClean="0"/>
              <a:t>2019-10-28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36713-BE9B-467C-A344-2F86EC47FD9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885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/>
              <a:t>Mise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page </a:t>
            </a:r>
            <a:r>
              <a:rPr lang="en-CA" dirty="0">
                <a:sym typeface="Wingdings" panose="05000000000000000000" pitchFamily="2" charset="2"/>
              </a:rPr>
              <a:t> </a:t>
            </a:r>
            <a:r>
              <a:rPr lang="en-CA" dirty="0" err="1"/>
              <a:t>Saut</a:t>
            </a:r>
            <a:r>
              <a:rPr lang="en-CA" dirty="0"/>
              <a:t> de page</a:t>
            </a:r>
          </a:p>
          <a:p>
            <a:r>
              <a:rPr lang="en-CA" dirty="0" err="1"/>
              <a:t>Fichier</a:t>
            </a:r>
            <a:r>
              <a:rPr lang="en-CA" dirty="0"/>
              <a:t> </a:t>
            </a:r>
            <a:r>
              <a:rPr lang="en-CA" dirty="0">
                <a:sym typeface="Wingdings" panose="05000000000000000000" pitchFamily="2" charset="2"/>
              </a:rPr>
              <a:t> </a:t>
            </a:r>
            <a:r>
              <a:rPr lang="en-CA" dirty="0" err="1"/>
              <a:t>Imprimer</a:t>
            </a:r>
            <a:endParaRPr lang="en-CA" dirty="0"/>
          </a:p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36713-BE9B-467C-A344-2F86EC47FD94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070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36713-BE9B-467C-A344-2F86EC47FD94}" type="slidenum">
              <a:rPr lang="fr-CA" smtClean="0"/>
              <a:t>32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427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2C0F-97C2-4E2A-B4CB-99EC6E8F407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675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1731-16E2-4025-9312-5E4B52241BCB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98663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1731-16E2-4025-9312-5E4B52241BCB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2212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1731-16E2-4025-9312-5E4B52241BCB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32707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1731-16E2-4025-9312-5E4B52241BCB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8327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1731-16E2-4025-9312-5E4B52241BCB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0640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2AF-54F6-4782-B623-F3E2154EEDF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8702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7D7D-0573-4566-9A9D-E1D860901383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2794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867A-31AE-4E10-B581-4BFE25E3A327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75228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901F7-0D63-47D4-A34A-EE4FE7AFB42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4176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CADA2-F511-433D-8B8B-9C640C8B346C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661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CDC8-3387-4EB6-8D20-ABF73D56A08A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245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4180-1C67-42F0-823D-E1F27F75EBC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055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361-41D3-49EA-99E0-306DCCC9058B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6446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3F59-CC16-4D7F-A518-93087FBD3E83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336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CE88-ECEE-4709-88F1-E52F028A4703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0445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18B1731-16E2-4025-9312-5E4B52241BCB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0926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Environnement informatique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Excel – Partie 4</a:t>
            </a:r>
          </a:p>
          <a:p>
            <a:r>
              <a:rPr lang="fr-CA" dirty="0"/>
              <a:t>v.A19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mise en forme conditionnelle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Comme son nom l’indique cette fonctionnalité permet de mettre en forme une plage de valeur selon une ou plusieurs conditions</a:t>
            </a:r>
          </a:p>
          <a:p>
            <a:r>
              <a:rPr lang="fr-CA" dirty="0"/>
              <a:t>Par exemple</a:t>
            </a:r>
          </a:p>
          <a:p>
            <a:pPr lvl="1"/>
            <a:r>
              <a:rPr lang="fr-CA" dirty="0"/>
              <a:t>Si le résultat est en deçà de 60%, son résultat sera affiché en rouge</a:t>
            </a:r>
          </a:p>
          <a:p>
            <a:pPr lvl="1"/>
            <a:r>
              <a:rPr lang="fr-CA" dirty="0"/>
              <a:t>Si le résultat est supérieur ou égal à 90%, son résultat sera affiché en vert</a:t>
            </a:r>
          </a:p>
          <a:p>
            <a:r>
              <a:rPr lang="fr-CA" dirty="0"/>
              <a:t>L’option est accessible via l’onglet « Accueil » sous le bouton « Mise en forme conditionnelle »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648200"/>
            <a:ext cx="1683906" cy="163091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598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Exemple de formulaire Excel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Ouvrir le formulaire d’assurance monté sur Excel</a:t>
            </a:r>
          </a:p>
          <a:p>
            <a:r>
              <a:rPr lang="fr-CA" dirty="0"/>
              <a:t>Explorer le fonctionnement de la première page</a:t>
            </a:r>
          </a:p>
          <a:p>
            <a:r>
              <a:rPr lang="fr-CA" dirty="0"/>
              <a:t>Explorer les données de la deuxième feuille</a:t>
            </a:r>
          </a:p>
          <a:p>
            <a:r>
              <a:rPr lang="fr-CA" dirty="0"/>
              <a:t>Voir les formules des cellules suivantes</a:t>
            </a:r>
          </a:p>
          <a:p>
            <a:pPr lvl="1"/>
            <a:r>
              <a:rPr lang="fr-CA" dirty="0"/>
              <a:t>Feuil1!k28</a:t>
            </a:r>
          </a:p>
          <a:p>
            <a:pPr lvl="1"/>
            <a:r>
              <a:rPr lang="fr-CA" dirty="0"/>
              <a:t>Feuil2!A15</a:t>
            </a:r>
          </a:p>
          <a:p>
            <a:pPr lvl="2"/>
            <a:r>
              <a:rPr lang="fr-CA" dirty="0"/>
              <a:t>Que veut-elle dire??</a:t>
            </a:r>
          </a:p>
          <a:p>
            <a:pPr lvl="1"/>
            <a:r>
              <a:rPr lang="fr-CA" dirty="0"/>
              <a:t>Feuil1!T32</a:t>
            </a:r>
          </a:p>
          <a:p>
            <a:pPr lvl="2"/>
            <a:r>
              <a:rPr lang="fr-CA" dirty="0"/>
              <a:t>Suivre les références</a:t>
            </a:r>
          </a:p>
          <a:p>
            <a:pPr lvl="1"/>
            <a:r>
              <a:rPr lang="fr-CA" dirty="0"/>
              <a:t>feuil2!E21</a:t>
            </a:r>
          </a:p>
          <a:p>
            <a:pPr lvl="2"/>
            <a:r>
              <a:rPr lang="fr-CA" dirty="0"/>
              <a:t>Que veut-elle dire??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5991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Partie 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Gérer les classeurs</a:t>
            </a:r>
          </a:p>
        </p:txBody>
      </p:sp>
    </p:spTree>
    <p:extLst>
      <p:ext uri="{BB962C8B-B14F-4D97-AF65-F5344CB8AC3E}">
        <p14:creationId xmlns:p14="http://schemas.microsoft.com/office/powerpoint/2010/main" val="411123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Figer les lignes et colonnes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Parfois les données s'accumulent sur plus d'un écran</a:t>
            </a:r>
          </a:p>
          <a:p>
            <a:r>
              <a:rPr lang="fr-CA" dirty="0"/>
              <a:t>Des données sans étiquette peuvent devenir difficile à gérer dans ces circonstances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Ficher lignes et colonnes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Ouvrez le classeur </a:t>
            </a:r>
            <a:r>
              <a:rPr lang="fr-CA" sz="2800" b="1" dirty="0"/>
              <a:t>EX F-1</a:t>
            </a:r>
            <a:r>
              <a:rPr lang="fr-CA" sz="2800" dirty="0"/>
              <a:t> et enregistrez le sous le nom "</a:t>
            </a:r>
            <a:r>
              <a:rPr lang="fr-CA" sz="2800" b="1" dirty="0"/>
              <a:t>Feuille de temps</a:t>
            </a:r>
            <a:r>
              <a:rPr lang="fr-CA" sz="2800" dirty="0"/>
              <a:t>"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Dans la feuille </a:t>
            </a:r>
            <a:r>
              <a:rPr lang="fr-CA" sz="2800" b="1" dirty="0"/>
              <a:t>"Lundi"</a:t>
            </a:r>
            <a:r>
              <a:rPr lang="fr-CA" sz="2800" dirty="0"/>
              <a:t>, accédez à la cellule </a:t>
            </a:r>
            <a:r>
              <a:rPr lang="fr-CA" sz="2800" b="1" dirty="0"/>
              <a:t>D6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Onglet « Affichage »</a:t>
            </a:r>
            <a:r>
              <a:rPr lang="fr-CA" sz="2800" dirty="0">
                <a:sym typeface="Wingdings" pitchFamily="2" charset="2"/>
              </a:rPr>
              <a:t> </a:t>
            </a:r>
            <a:r>
              <a:rPr lang="fr-CA" sz="2800" b="1" dirty="0">
                <a:sym typeface="Wingdings" pitchFamily="2" charset="2"/>
              </a:rPr>
              <a:t>Figer les volets</a:t>
            </a:r>
            <a:r>
              <a:rPr lang="fr-CA" sz="2800" dirty="0">
                <a:sym typeface="Wingdings" pitchFamily="2" charset="2"/>
              </a:rPr>
              <a:t>  Figer les volets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Faites défiler jusqu'à ce que les colonnes </a:t>
            </a:r>
            <a:r>
              <a:rPr lang="fr-CA" sz="2800" b="1" dirty="0">
                <a:sym typeface="Wingdings" pitchFamily="2" charset="2"/>
              </a:rPr>
              <a:t>M</a:t>
            </a:r>
            <a:r>
              <a:rPr lang="fr-CA" sz="2800" dirty="0">
                <a:sym typeface="Wingdings" pitchFamily="2" charset="2"/>
              </a:rPr>
              <a:t> à </a:t>
            </a:r>
            <a:r>
              <a:rPr lang="fr-CA" sz="2800" b="1" dirty="0">
                <a:sym typeface="Wingdings" pitchFamily="2" charset="2"/>
              </a:rPr>
              <a:t>R</a:t>
            </a:r>
            <a:r>
              <a:rPr lang="fr-CA" sz="2800" dirty="0">
                <a:sym typeface="Wingdings" pitchFamily="2" charset="2"/>
              </a:rPr>
              <a:t> soient visibles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Faites défiler jusqu'à la </a:t>
            </a:r>
            <a:r>
              <a:rPr lang="fr-CA" sz="2800" b="1" dirty="0">
                <a:sym typeface="Wingdings" pitchFamily="2" charset="2"/>
              </a:rPr>
              <a:t>ligne 66</a:t>
            </a:r>
            <a:endParaRPr lang="fr-CA" sz="2800" dirty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b="1" dirty="0">
                <a:sym typeface="Wingdings" pitchFamily="2" charset="2"/>
              </a:rPr>
              <a:t>Affichage  Figer les volets </a:t>
            </a:r>
            <a:r>
              <a:rPr lang="fr-CA" sz="2800" dirty="0">
                <a:sym typeface="Wingdings" pitchFamily="2" charset="2"/>
              </a:rPr>
              <a:t> </a:t>
            </a:r>
            <a:r>
              <a:rPr lang="fr-CA" sz="2800" b="1" dirty="0">
                <a:sym typeface="Wingdings" pitchFamily="2" charset="2"/>
              </a:rPr>
              <a:t>Libérer les volets</a:t>
            </a:r>
            <a:endParaRPr lang="fr-CA" sz="2800" dirty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Enregistrez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Insérer et supprimer des feuilles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Insérez une feuille nommée </a:t>
            </a:r>
            <a:r>
              <a:rPr lang="fr-CA" b="1" dirty="0"/>
              <a:t>Jeudi</a:t>
            </a:r>
            <a:r>
              <a:rPr lang="fr-CA" dirty="0"/>
              <a:t> avant la feuille </a:t>
            </a:r>
            <a:r>
              <a:rPr lang="fr-CA" b="1" dirty="0"/>
              <a:t>Vendredi</a:t>
            </a:r>
            <a:endParaRPr lang="fr-CA" b="1" dirty="0">
              <a:sym typeface="Wingdings" pitchFamily="2" charset="2"/>
            </a:endParaRPr>
          </a:p>
          <a:p>
            <a:pPr marL="609600" indent="-609600">
              <a:buFontTx/>
              <a:buAutoNum type="arabicPeriod"/>
            </a:pPr>
            <a:r>
              <a:rPr lang="fr-CA" dirty="0"/>
              <a:t>Supprimez la feuille de </a:t>
            </a:r>
            <a:r>
              <a:rPr lang="fr-CA" b="1" dirty="0"/>
              <a:t>"Dimanche"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Revenez sur la feuille "</a:t>
            </a:r>
            <a:r>
              <a:rPr lang="fr-CA" b="1" dirty="0"/>
              <a:t>Lundi</a:t>
            </a:r>
            <a:r>
              <a:rPr lang="fr-CA" dirty="0"/>
              <a:t>" et enregistrez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Consolider des données avec des références 3D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Figez les volets à partir de la cellule </a:t>
            </a:r>
            <a:r>
              <a:rPr lang="fr-CA" sz="2800" b="1" dirty="0">
                <a:sym typeface="Wingdings" pitchFamily="2" charset="2"/>
              </a:rPr>
              <a:t>D6</a:t>
            </a: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Affichez la feuille </a:t>
            </a:r>
            <a:r>
              <a:rPr lang="fr-CA" sz="2800" b="1" dirty="0">
                <a:sym typeface="Wingdings" pitchFamily="2" charset="2"/>
              </a:rPr>
              <a:t>Total de la semaine</a:t>
            </a: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Dans la cellule </a:t>
            </a:r>
            <a:r>
              <a:rPr lang="fr-CA" sz="2800" b="1" dirty="0">
                <a:sym typeface="Wingdings" pitchFamily="2" charset="2"/>
              </a:rPr>
              <a:t>C6</a:t>
            </a:r>
            <a:r>
              <a:rPr lang="fr-CA" sz="2800" dirty="0">
                <a:sym typeface="Wingdings" pitchFamily="2" charset="2"/>
              </a:rPr>
              <a:t>, faites en sorte qu’on y retrouve la valeur de la cellule </a:t>
            </a:r>
            <a:r>
              <a:rPr lang="fr-CA" sz="2800" b="1" dirty="0">
                <a:sym typeface="Wingdings" pitchFamily="2" charset="2"/>
              </a:rPr>
              <a:t>Lundi!O6</a:t>
            </a:r>
            <a:endParaRPr lang="fr-CA" sz="2800" dirty="0">
              <a:sym typeface="Wingdings" pitchFamily="2" charset="2"/>
            </a:endParaRP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Recopiez la cellule </a:t>
            </a:r>
            <a:r>
              <a:rPr lang="fr-CA" sz="2800" b="1" dirty="0">
                <a:sym typeface="Wingdings" pitchFamily="2" charset="2"/>
              </a:rPr>
              <a:t>C6</a:t>
            </a:r>
            <a:r>
              <a:rPr lang="fr-CA" sz="2800" dirty="0">
                <a:sym typeface="Wingdings" pitchFamily="2" charset="2"/>
              </a:rPr>
              <a:t> dans vers la plage </a:t>
            </a:r>
            <a:r>
              <a:rPr lang="fr-CA" sz="2800" b="1" dirty="0">
                <a:sym typeface="Wingdings" pitchFamily="2" charset="2"/>
              </a:rPr>
              <a:t>C7:C26</a:t>
            </a: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Lundi!L6  6:30 PM.  Activez la feuille "Total de la semaine"</a:t>
            </a: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Activez la feuille "Lundi", libérez les volets et enregistrez le tout.</a:t>
            </a:r>
            <a:endParaRPr lang="fr-CA" sz="2800" dirty="0"/>
          </a:p>
        </p:txBody>
      </p:sp>
      <p:sp>
        <p:nvSpPr>
          <p:cNvPr id="2" name="ZoneTexte 1"/>
          <p:cNvSpPr txBox="1"/>
          <p:nvPr/>
        </p:nvSpPr>
        <p:spPr>
          <a:xfrm>
            <a:off x="3200400" y="5943600"/>
            <a:ext cx="505779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Une référence 3D est une référence qui utilise</a:t>
            </a:r>
            <a:br>
              <a:rPr lang="fr-CA" dirty="0"/>
            </a:br>
            <a:r>
              <a:rPr lang="fr-CA" dirty="0"/>
              <a:t>une page différente de celle de la formule.</a:t>
            </a:r>
          </a:p>
        </p:txBody>
      </p:sp>
    </p:spTree>
    <p:extLst>
      <p:ext uri="{BB962C8B-B14F-4D97-AF65-F5344CB8AC3E}">
        <p14:creationId xmlns:p14="http://schemas.microsoft.com/office/powerpoint/2010/main" val="2443160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Masquer et protéger des zones de la feuille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Lorsque l’on distribue un classeur Excel, il arrive parfois qu’il faut protéger certaine zone d’une feuille contre les modifications des utilisateurs.</a:t>
            </a:r>
          </a:p>
          <a:p>
            <a:r>
              <a:rPr lang="fr-CA" dirty="0"/>
              <a:t>Ceci est dans le but de garder l’intégrité du classeur</a:t>
            </a:r>
          </a:p>
          <a:p>
            <a:pPr lvl="1"/>
            <a:r>
              <a:rPr lang="fr-CA" dirty="0"/>
              <a:t>En d’autres termes, je ne veux pas que quelqu’un d’autre bousille mon fichier!</a:t>
            </a:r>
          </a:p>
        </p:txBody>
      </p:sp>
    </p:spTree>
    <p:extLst>
      <p:ext uri="{BB962C8B-B14F-4D97-AF65-F5344CB8AC3E}">
        <p14:creationId xmlns:p14="http://schemas.microsoft.com/office/powerpoint/2010/main" val="3720122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Masquer et protéger des zones de la feuille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fr-CA" dirty="0"/>
              <a:t>Dans la feuille "</a:t>
            </a:r>
            <a:r>
              <a:rPr lang="fr-CA" b="1" dirty="0"/>
              <a:t>Lundi</a:t>
            </a:r>
            <a:r>
              <a:rPr lang="fr-CA" dirty="0"/>
              <a:t>", sélectionnez la plage </a:t>
            </a:r>
            <a:r>
              <a:rPr lang="fr-CA" b="1" dirty="0"/>
              <a:t>I6:L27</a:t>
            </a:r>
            <a:r>
              <a:rPr lang="fr-CA" dirty="0"/>
              <a:t>, </a:t>
            </a:r>
            <a:r>
              <a:rPr lang="fr-CA" b="1" dirty="0"/>
              <a:t>Format de cellule</a:t>
            </a:r>
            <a:r>
              <a:rPr lang="fr-CA" b="1" dirty="0">
                <a:sym typeface="Wingdings" pitchFamily="2" charset="2"/>
              </a:rPr>
              <a:t>  Onglet « Protection »</a:t>
            </a:r>
          </a:p>
          <a:p>
            <a:pPr marL="1009650" lvl="1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Observez les différentes options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Décochez </a:t>
            </a:r>
            <a:r>
              <a:rPr lang="fr-CA" b="1" dirty="0">
                <a:sym typeface="Wingdings" pitchFamily="2" charset="2"/>
              </a:rPr>
              <a:t>Verrouillée</a:t>
            </a:r>
            <a:r>
              <a:rPr lang="fr-CA" dirty="0">
                <a:sym typeface="Wingdings" pitchFamily="2" charset="2"/>
              </a:rPr>
              <a:t>, cliquez sur </a:t>
            </a:r>
            <a:r>
              <a:rPr lang="fr-CA" b="1" dirty="0">
                <a:sym typeface="Wingdings" pitchFamily="2" charset="2"/>
              </a:rPr>
              <a:t>Ok</a:t>
            </a:r>
          </a:p>
          <a:p>
            <a:pPr marL="1009650" lvl="1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On vient de débarrer les cellules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Plage </a:t>
            </a:r>
            <a:r>
              <a:rPr lang="fr-CA" b="1" dirty="0">
                <a:sym typeface="Wingdings" pitchFamily="2" charset="2"/>
              </a:rPr>
              <a:t>O6:O26</a:t>
            </a:r>
            <a:r>
              <a:rPr lang="fr-CA" dirty="0">
                <a:sym typeface="Wingdings" pitchFamily="2" charset="2"/>
              </a:rPr>
              <a:t>, masquez cette zone.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Onglet « Révision »  Protéger la feuille</a:t>
            </a:r>
          </a:p>
          <a:p>
            <a:pPr marL="1009650" lvl="1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On vient de barrer toute la feuille sauf les cellules débarrées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77737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/>
              <a:t>Masquer et protéger des zones de la feuille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5"/>
            </a:pPr>
            <a:r>
              <a:rPr lang="fr-CA" dirty="0"/>
              <a:t>Ok</a:t>
            </a:r>
          </a:p>
          <a:p>
            <a:pPr marL="609600" indent="-609600">
              <a:buFontTx/>
              <a:buAutoNum type="arabicPeriod" startAt="5"/>
            </a:pPr>
            <a:r>
              <a:rPr lang="fr-CA" dirty="0"/>
              <a:t>Essayez de modifier une valeur dans la feuille </a:t>
            </a:r>
            <a:r>
              <a:rPr lang="fr-CA" b="1" dirty="0"/>
              <a:t>Lundi</a:t>
            </a:r>
            <a:r>
              <a:rPr lang="fr-CA" dirty="0"/>
              <a:t> dans les colonnes </a:t>
            </a:r>
            <a:r>
              <a:rPr lang="fr-CA" b="1" dirty="0"/>
              <a:t>A:H</a:t>
            </a:r>
            <a:r>
              <a:rPr lang="fr-CA" dirty="0"/>
              <a:t> </a:t>
            </a:r>
            <a:endParaRPr lang="fr-CA" b="1" dirty="0"/>
          </a:p>
          <a:p>
            <a:pPr marL="609600" indent="-609600">
              <a:buFontTx/>
              <a:buAutoNum type="arabicPeriod" startAt="5"/>
            </a:pPr>
            <a:r>
              <a:rPr lang="fr-CA" dirty="0"/>
              <a:t>I6, essayer de tapez 9 (Appuyez sur </a:t>
            </a:r>
            <a:r>
              <a:rPr lang="fr-CA" dirty="0" err="1"/>
              <a:t>Esc</a:t>
            </a:r>
            <a:r>
              <a:rPr lang="fr-CA" dirty="0"/>
              <a:t>)</a:t>
            </a:r>
          </a:p>
          <a:p>
            <a:r>
              <a:rPr lang="fr-CA" dirty="0"/>
              <a:t>Que remarque-t-on?</a:t>
            </a:r>
          </a:p>
          <a:p>
            <a:pPr marL="609600" indent="-609600">
              <a:buFontTx/>
              <a:buAutoNum type="arabicPeriod" startAt="5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0662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2B19BB68-40DE-4C82-8299-2B4D7FF854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612991"/>
              </p:ext>
            </p:extLst>
          </p:nvPr>
        </p:nvGraphicFramePr>
        <p:xfrm>
          <a:off x="2946797" y="513000"/>
          <a:ext cx="3250406" cy="58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2606">
                  <a:extLst>
                    <a:ext uri="{9D8B030D-6E8A-4147-A177-3AD203B41FA5}">
                      <a16:colId xmlns:a16="http://schemas.microsoft.com/office/drawing/2014/main" val="1990065148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9761869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 i="1" dirty="0">
                          <a:solidFill>
                            <a:srgbClr val="000000"/>
                          </a:solidFill>
                          <a:effectLst/>
                        </a:rPr>
                        <a:t>Nom complet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fr-CA" sz="1000" dirty="0">
                          <a:solidFill>
                            <a:srgbClr val="FFFFFF"/>
                          </a:solidFill>
                          <a:effectLst/>
                        </a:rPr>
                        <a:t>Nombre de présences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956876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Arcand, Julien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9735490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Barry, William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4415559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Bourgarel, Nathanael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1026437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Cossette, Karine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9841154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Desjardins, Gabriel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319316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Diamond, Thomas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3276063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Dufour, Anthony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60343055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Dupont, Charly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649144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Dupuis-D, Sophie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22096526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Gagnon, Olivier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74060514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Lacerte, Arianne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7114212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Lacharité, Nathaniel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3444911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Latulippe, Annick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6114467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Létourneau, Danik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916864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Léveillée, Joanie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02770226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Malongo, Florian-Moïse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222796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Ouellette, Kelly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7085348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Page, Tommy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0283381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Pellerin, Jimmy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0908252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Pelletier-Hétu, Sara-Kim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0971467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Pépin, Laurence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1039905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Perron, Yoann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52356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St-Pierre, Zachary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1726161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Tousignant, Élodie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98647419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>
                          <a:effectLst/>
                        </a:rPr>
                        <a:t>Tremblay, Daphné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44588306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rtl="0" fontAlgn="b"/>
                      <a:r>
                        <a:rPr lang="fr-CA" sz="1000" dirty="0">
                          <a:effectLst/>
                        </a:rPr>
                        <a:t>Vincent, Jessy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r-CA" sz="1000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255770563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069F5DD6-026C-4DAE-8887-1D6BD3A82474}"/>
              </a:ext>
            </a:extLst>
          </p:cNvPr>
          <p:cNvSpPr txBox="1"/>
          <p:nvPr/>
        </p:nvSpPr>
        <p:spPr>
          <a:xfrm>
            <a:off x="457200" y="2782669"/>
            <a:ext cx="1992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Présence en date</a:t>
            </a:r>
            <a:br>
              <a:rPr lang="fr-CA" dirty="0"/>
            </a:br>
            <a:r>
              <a:rPr lang="fr-CA" dirty="0"/>
              <a:t>du 2019-10-28</a:t>
            </a:r>
          </a:p>
          <a:p>
            <a:r>
              <a:rPr lang="fr-CA" dirty="0"/>
              <a:t>8 cours</a:t>
            </a:r>
          </a:p>
        </p:txBody>
      </p:sp>
    </p:spTree>
    <p:extLst>
      <p:ext uri="{BB962C8B-B14F-4D97-AF65-F5344CB8AC3E}">
        <p14:creationId xmlns:p14="http://schemas.microsoft.com/office/powerpoint/2010/main" val="2044401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/>
              <a:t>Enregistrer des affichages de feuille personnalisés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Feuille "</a:t>
            </a:r>
            <a:r>
              <a:rPr lang="fr-CA" b="1" dirty="0"/>
              <a:t>Lundi</a:t>
            </a:r>
            <a:r>
              <a:rPr lang="fr-CA" dirty="0"/>
              <a:t>", plage </a:t>
            </a:r>
            <a:r>
              <a:rPr lang="fr-CA" b="1" dirty="0"/>
              <a:t>A1:O28</a:t>
            </a:r>
            <a:r>
              <a:rPr lang="fr-CA" dirty="0"/>
              <a:t>, onglet « Affichage » </a:t>
            </a:r>
            <a:r>
              <a:rPr lang="fr-CA" dirty="0">
                <a:sym typeface="Wingdings" pitchFamily="2" charset="2"/>
              </a:rPr>
              <a:t> Zoom sur la sélection</a:t>
            </a:r>
          </a:p>
          <a:p>
            <a:pPr marL="1009650" lvl="1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On vient de zoomer sur notre plage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b="1" dirty="0">
                <a:sym typeface="Wingdings" pitchFamily="2" charset="2"/>
              </a:rPr>
              <a:t>Affichage</a:t>
            </a:r>
            <a:r>
              <a:rPr lang="fr-CA" dirty="0">
                <a:sym typeface="Wingdings" pitchFamily="2" charset="2"/>
              </a:rPr>
              <a:t>  </a:t>
            </a:r>
            <a:r>
              <a:rPr lang="fr-CA" b="1" dirty="0">
                <a:sym typeface="Wingdings" pitchFamily="2" charset="2"/>
              </a:rPr>
              <a:t>Personnalisé  Ajouter…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Tapez dans la zone de Nom et tapez "</a:t>
            </a:r>
            <a:r>
              <a:rPr lang="fr-CA" b="1" dirty="0"/>
              <a:t>Feuille entière Lundi</a:t>
            </a:r>
            <a:r>
              <a:rPr lang="fr-CA" dirty="0"/>
              <a:t>". </a:t>
            </a:r>
            <a:r>
              <a:rPr lang="fr-CA" b="1" dirty="0"/>
              <a:t>Ok</a:t>
            </a:r>
          </a:p>
          <a:p>
            <a:pPr marL="1009650" lvl="1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On sauvegarde la vue zoomé actuelle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Ôter la protection de la feuille </a:t>
            </a:r>
            <a:r>
              <a:rPr lang="fr-CA" b="1" dirty="0">
                <a:sym typeface="Wingdings" pitchFamily="2" charset="2"/>
              </a:rPr>
              <a:t>Lundi</a:t>
            </a:r>
            <a:r>
              <a:rPr lang="fr-CA" dirty="0">
                <a:sym typeface="Wingdings" pitchFamily="2" charset="2"/>
              </a:rPr>
              <a:t>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46847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/>
              <a:t>Enregistrer des affichages de feuille personnalisés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dirty="0"/>
              <a:t>Menu </a:t>
            </a:r>
            <a:r>
              <a:rPr lang="fr-CA" b="1" dirty="0"/>
              <a:t>Affichage</a:t>
            </a:r>
            <a:r>
              <a:rPr lang="fr-CA" dirty="0"/>
              <a:t> </a:t>
            </a:r>
            <a:r>
              <a:rPr lang="fr-CA" dirty="0">
                <a:sym typeface="Wingdings" pitchFamily="2" charset="2"/>
              </a:rPr>
              <a:t> </a:t>
            </a:r>
            <a:r>
              <a:rPr lang="fr-CA" b="1" dirty="0">
                <a:sym typeface="Wingdings" pitchFamily="2" charset="2"/>
              </a:rPr>
              <a:t>Affichages personnalisés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Sélectionnez </a:t>
            </a:r>
            <a:r>
              <a:rPr lang="fr-CA" b="1" dirty="0">
                <a:sym typeface="Wingdings" pitchFamily="2" charset="2"/>
              </a:rPr>
              <a:t>Normal Lundi</a:t>
            </a:r>
            <a:r>
              <a:rPr lang="fr-CA" dirty="0">
                <a:sym typeface="Wingdings" pitchFamily="2" charset="2"/>
              </a:rPr>
              <a:t>, cliquez </a:t>
            </a:r>
            <a:r>
              <a:rPr lang="fr-CA" b="1" dirty="0">
                <a:sym typeface="Wingdings" pitchFamily="2" charset="2"/>
              </a:rPr>
              <a:t>Afficher</a:t>
            </a:r>
            <a:endParaRPr lang="fr-CA" dirty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Affichage  Affichages personnalisés  Feuille entière Lundi  Afficher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Revenez à l'affichage Normal Lundi.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Enregistrez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133600" y="5874327"/>
            <a:ext cx="617220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Note : L’effet dépendra de la dimension du moniteur.</a:t>
            </a:r>
          </a:p>
        </p:txBody>
      </p:sp>
    </p:spTree>
    <p:extLst>
      <p:ext uri="{BB962C8B-B14F-4D97-AF65-F5344CB8AC3E}">
        <p14:creationId xmlns:p14="http://schemas.microsoft.com/office/powerpoint/2010/main" val="28835838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dirty="0"/>
              <a:t>Contrôlez les sauts de page et la numérotation des pages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Insérez un saut de page à la cellule </a:t>
            </a:r>
            <a:r>
              <a:rPr lang="fr-CA" b="1" dirty="0">
                <a:sym typeface="Wingdings" pitchFamily="2" charset="2"/>
              </a:rPr>
              <a:t>A16</a:t>
            </a:r>
          </a:p>
          <a:p>
            <a:pPr marL="1009650" lvl="1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Comment?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Consultez l'aperçu avant l'impression</a:t>
            </a:r>
          </a:p>
          <a:p>
            <a:pPr marL="1009650" lvl="1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Comment?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Cliquez sur </a:t>
            </a:r>
            <a:r>
              <a:rPr lang="fr-CA" b="1" dirty="0">
                <a:sym typeface="Wingdings" pitchFamily="2" charset="2"/>
              </a:rPr>
              <a:t>Mise en page</a:t>
            </a:r>
            <a:endParaRPr lang="fr-CA" dirty="0">
              <a:sym typeface="Wingdings" pitchFamily="2" charset="2"/>
            </a:endParaRPr>
          </a:p>
          <a:p>
            <a:pPr marL="1009650" lvl="1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Volet de gauche en bas</a:t>
            </a:r>
          </a:p>
        </p:txBody>
      </p:sp>
      <p:pic>
        <p:nvPicPr>
          <p:cNvPr id="4" name="Espace réservé du contenu 3" descr="Une image contenant capture d’écran&#10;&#10;Description générée avec un niveau de confiance très élevé">
            <a:extLst>
              <a:ext uri="{FF2B5EF4-FFF2-40B4-BE49-F238E27FC236}">
                <a16:creationId xmlns:a16="http://schemas.microsoft.com/office/drawing/2014/main" id="{C1E75D15-13B4-4B60-A823-9B5E432FB2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251" y="2160588"/>
            <a:ext cx="2420249" cy="3881437"/>
          </a:xfr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4BD9640E-4709-498C-B7F9-AEF07B395F2A}"/>
              </a:ext>
            </a:extLst>
          </p:cNvPr>
          <p:cNvSpPr/>
          <p:nvPr/>
        </p:nvSpPr>
        <p:spPr>
          <a:xfrm>
            <a:off x="5562600" y="5562600"/>
            <a:ext cx="762000" cy="402561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9025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Contrôlez les sauts de page et la numérotation des pages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fr-CA" dirty="0">
                <a:sym typeface="Wingdings" pitchFamily="2" charset="2"/>
              </a:rPr>
              <a:t>Insérez dans la partie droite du pied de page la date en utilisant le bouton prévu à cet effet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Dans la partie de gauche, écrivez votre nom.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Ok deux fois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Vérifiez que toutes les pages contiennent votre nom et la date de la journée</a:t>
            </a:r>
          </a:p>
          <a:p>
            <a:pPr marL="514350" indent="-514350">
              <a:buFont typeface="+mj-lt"/>
              <a:buAutoNum type="arabicPeriod" startAt="4"/>
            </a:pPr>
            <a:endParaRPr lang="fr-CA" dirty="0"/>
          </a:p>
          <a:p>
            <a:pPr marL="514350" indent="-514350">
              <a:buFont typeface="+mj-lt"/>
              <a:buAutoNum type="arabicPeriod" startAt="4"/>
            </a:pP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1048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dirty="0"/>
              <a:t>Contrôlez les sauts de page et la numérotation des pages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8"/>
            </a:pPr>
            <a:r>
              <a:rPr lang="fr-CA" sz="2800" dirty="0"/>
              <a:t>Ajoutez un a</a:t>
            </a:r>
            <a:r>
              <a:rPr lang="fr-CA" sz="2800" dirty="0">
                <a:sym typeface="Wingdings" pitchFamily="2" charset="2"/>
              </a:rPr>
              <a:t>ffichage personnalisé qui sera nommé "Moitié« </a:t>
            </a:r>
          </a:p>
          <a:p>
            <a:pPr marL="1009650" lvl="1" indent="-609600">
              <a:lnSpc>
                <a:spcPct val="90000"/>
              </a:lnSpc>
              <a:buFont typeface="+mj-lt"/>
              <a:buAutoNum type="arabicPeriod" startAt="8"/>
            </a:pPr>
            <a:r>
              <a:rPr lang="fr-CA" sz="2600" dirty="0">
                <a:sym typeface="Wingdings" pitchFamily="2" charset="2"/>
              </a:rPr>
              <a:t>On vient de sauvegarder un vue avec un saut de page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8"/>
            </a:pPr>
            <a:r>
              <a:rPr lang="fr-CA" sz="2800" dirty="0">
                <a:sym typeface="Wingdings" pitchFamily="2" charset="2"/>
              </a:rPr>
              <a:t>Supprimez le saut de page de la cellule H16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8"/>
            </a:pPr>
            <a:r>
              <a:rPr lang="fr-CA" sz="2800" dirty="0"/>
              <a:t>Enregistrez</a:t>
            </a:r>
          </a:p>
        </p:txBody>
      </p:sp>
    </p:spTree>
    <p:extLst>
      <p:ext uri="{BB962C8B-B14F-4D97-AF65-F5344CB8AC3E}">
        <p14:creationId xmlns:p14="http://schemas.microsoft.com/office/powerpoint/2010/main" val="73495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A7A1EF-C393-42F1-87B1-9769A2C3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Contrôlez les sauts de page et la numérotation des pages</a:t>
            </a:r>
            <a:endParaRPr lang="en-CA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251FC309-0FEA-4407-B1D7-8CDC3DCB07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30617"/>
            <a:ext cx="6348413" cy="314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98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Partie 3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Utiliser les listes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Les listes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Une liste est la dénomination pour base de données en Excel</a:t>
            </a:r>
          </a:p>
          <a:p>
            <a:r>
              <a:rPr lang="fr-CA" dirty="0"/>
              <a:t>Une liste est un ensemble structuré de données reliées</a:t>
            </a:r>
          </a:p>
          <a:p>
            <a:r>
              <a:rPr lang="fr-CA" dirty="0"/>
              <a:t>La suite logique à l'utilisation des listes sera l'utilisation d'une base de données relationnelles</a:t>
            </a:r>
          </a:p>
          <a:p>
            <a:pPr lvl="1"/>
            <a:r>
              <a:rPr lang="fr-CA" dirty="0"/>
              <a:t>Ce que vous devriez voir plus tard dans votre formation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3F3A4-3653-45DA-BB92-0D2097C73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Exemple</a:t>
            </a:r>
            <a:endParaRPr lang="en-CA" dirty="0"/>
          </a:p>
        </p:txBody>
      </p:sp>
      <p:pic>
        <p:nvPicPr>
          <p:cNvPr id="4" name="Espace réservé du contenu 3" descr="Une image contenant capture d’écran&#10;&#10;Description générée avec un niveau de confiance très élevé">
            <a:extLst>
              <a:ext uri="{FF2B5EF4-FFF2-40B4-BE49-F238E27FC236}">
                <a16:creationId xmlns:a16="http://schemas.microsoft.com/office/drawing/2014/main" id="{6B763B62-8898-425B-928A-81DA1ACD6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01" y="1901460"/>
            <a:ext cx="8334197" cy="30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09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Concevoir une liste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Définir les objectifs de la liste</a:t>
            </a:r>
          </a:p>
          <a:p>
            <a:pPr lvl="1"/>
            <a:r>
              <a:rPr lang="fr-CA" dirty="0"/>
              <a:t>Déterminer le type d'informations que la liste fournira</a:t>
            </a:r>
          </a:p>
          <a:p>
            <a:pPr lvl="1"/>
            <a:r>
              <a:rPr lang="fr-CA" dirty="0"/>
              <a:t>Par exemple un carnet d’adresse d’étudiants</a:t>
            </a:r>
          </a:p>
          <a:p>
            <a:r>
              <a:rPr lang="fr-CA" dirty="0"/>
              <a:t>Définir la structure de la liste</a:t>
            </a:r>
          </a:p>
          <a:p>
            <a:pPr lvl="1"/>
            <a:r>
              <a:rPr lang="fr-CA" dirty="0"/>
              <a:t>Identifier les champs constituant un enregistrements.  Par exemple, le code permanent, le nom, le prénom et le téléphone d'un étudiant.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leçon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Correction exercice de la semaine 07 et 08</a:t>
            </a:r>
          </a:p>
          <a:p>
            <a:r>
              <a:rPr lang="fr-CA" dirty="0"/>
              <a:t>Retour sur la fonction « si »</a:t>
            </a:r>
          </a:p>
          <a:p>
            <a:r>
              <a:rPr lang="fr-CA" dirty="0"/>
              <a:t>Retour sur la mise en forme conditionnelle</a:t>
            </a:r>
          </a:p>
          <a:p>
            <a:r>
              <a:rPr lang="fr-CA" dirty="0"/>
              <a:t>Gérer un classeur</a:t>
            </a:r>
          </a:p>
          <a:p>
            <a:r>
              <a:rPr lang="fr-CA" dirty="0"/>
              <a:t>Concevoir une liste</a:t>
            </a:r>
          </a:p>
          <a:p>
            <a:r>
              <a:rPr lang="fr-CA" dirty="0"/>
              <a:t>Utilisation d’un formulaire</a:t>
            </a:r>
          </a:p>
        </p:txBody>
      </p:sp>
    </p:spTree>
    <p:extLst>
      <p:ext uri="{BB962C8B-B14F-4D97-AF65-F5344CB8AC3E}">
        <p14:creationId xmlns:p14="http://schemas.microsoft.com/office/powerpoint/2010/main" val="1771152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Concevoir une liste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fr-CA" sz="2800" dirty="0"/>
              <a:t>Écrire les noms des champs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Le nom d'un champs doit être court et précis, mais peut être composé de 255 caractères.</a:t>
            </a:r>
          </a:p>
          <a:p>
            <a:pPr>
              <a:lnSpc>
                <a:spcPct val="90000"/>
              </a:lnSpc>
            </a:pPr>
            <a:r>
              <a:rPr lang="fr-CA" sz="2800" dirty="0"/>
              <a:t>Déterminer la mise en forme nécessaire dans la liste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Les listes contiennent à la fois du texte et des nombres.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Il est important de déterminer la mise en forme dès le début de manière à standardiser les données</a:t>
            </a:r>
          </a:p>
          <a:p>
            <a:pPr lvl="2">
              <a:lnSpc>
                <a:spcPct val="90000"/>
              </a:lnSpc>
            </a:pPr>
            <a:r>
              <a:rPr lang="fr-CA" sz="2200" dirty="0"/>
              <a:t>Exemple : valeurs monétaires, téléphone, etc.</a:t>
            </a:r>
          </a:p>
          <a:p>
            <a:pPr lvl="2">
              <a:lnSpc>
                <a:spcPct val="90000"/>
              </a:lnSpc>
            </a:pPr>
            <a:endParaRPr lang="fr-CA" sz="2200" dirty="0"/>
          </a:p>
          <a:p>
            <a:pPr>
              <a:lnSpc>
                <a:spcPct val="90000"/>
              </a:lnSpc>
            </a:pPr>
            <a:endParaRPr lang="fr-CA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Concevoir une liste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2779745"/>
            <a:ext cx="3810000" cy="3880772"/>
          </a:xfrm>
        </p:spPr>
        <p:txBody>
          <a:bodyPr/>
          <a:lstStyle/>
          <a:p>
            <a:pPr>
              <a:buFontTx/>
              <a:buNone/>
            </a:pPr>
            <a:r>
              <a:rPr lang="fr-CA" sz="2400" dirty="0"/>
              <a:t>Einstein, Albert</a:t>
            </a:r>
          </a:p>
          <a:p>
            <a:pPr>
              <a:buFontTx/>
              <a:buNone/>
            </a:pPr>
            <a:r>
              <a:rPr lang="fr-CA" sz="2400" dirty="0"/>
              <a:t>123, fausse rue</a:t>
            </a:r>
          </a:p>
          <a:p>
            <a:pPr>
              <a:buFontTx/>
              <a:buNone/>
            </a:pPr>
            <a:r>
              <a:rPr lang="fr-CA" sz="2400" dirty="0"/>
              <a:t>Shawinigan-Sud, (Québec)</a:t>
            </a:r>
          </a:p>
          <a:p>
            <a:pPr>
              <a:buFontTx/>
              <a:buNone/>
            </a:pPr>
            <a:r>
              <a:rPr lang="fr-CA" sz="2400" dirty="0"/>
              <a:t>G9P 1K1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50000" y="1905000"/>
            <a:ext cx="3088110" cy="3880773"/>
          </a:xfrm>
        </p:spPr>
        <p:txBody>
          <a:bodyPr/>
          <a:lstStyle/>
          <a:p>
            <a:pPr>
              <a:buFontTx/>
              <a:buNone/>
            </a:pPr>
            <a:r>
              <a:rPr lang="fr-CA" sz="2400" dirty="0"/>
              <a:t>Nom</a:t>
            </a:r>
          </a:p>
          <a:p>
            <a:pPr>
              <a:buFontTx/>
              <a:buNone/>
            </a:pPr>
            <a:r>
              <a:rPr lang="fr-CA" sz="2400" dirty="0"/>
              <a:t>Prénom</a:t>
            </a:r>
          </a:p>
          <a:p>
            <a:pPr>
              <a:buFontTx/>
              <a:buNone/>
            </a:pPr>
            <a:r>
              <a:rPr lang="fr-CA" sz="2400" dirty="0"/>
              <a:t>Adresse</a:t>
            </a:r>
          </a:p>
          <a:p>
            <a:pPr>
              <a:buFontTx/>
              <a:buNone/>
            </a:pPr>
            <a:r>
              <a:rPr lang="fr-CA" sz="2400" dirty="0"/>
              <a:t>Ville</a:t>
            </a:r>
          </a:p>
          <a:p>
            <a:pPr>
              <a:buFontTx/>
              <a:buNone/>
            </a:pPr>
            <a:r>
              <a:rPr lang="fr-CA" sz="2400" dirty="0"/>
              <a:t>Province</a:t>
            </a:r>
          </a:p>
          <a:p>
            <a:pPr>
              <a:buFontTx/>
              <a:buNone/>
            </a:pPr>
            <a:r>
              <a:rPr lang="fr-CA" sz="2400" dirty="0"/>
              <a:t>Code Postal</a:t>
            </a: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V="1">
            <a:off x="1736694" y="2219356"/>
            <a:ext cx="2913306" cy="6417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2743201" y="2701956"/>
            <a:ext cx="1893220" cy="2988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 flipV="1">
            <a:off x="2743201" y="3171856"/>
            <a:ext cx="1893219" cy="3361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4191000" y="4020605"/>
            <a:ext cx="445420" cy="612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V="1">
            <a:off x="2743200" y="3677002"/>
            <a:ext cx="1906799" cy="1746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736694" y="4524282"/>
            <a:ext cx="2899726" cy="36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uiExpand="1" build="p"/>
      <p:bldP spid="20486" grpId="0" animBg="1"/>
      <p:bldP spid="20487" grpId="0" animBg="1"/>
      <p:bldP spid="20488" grpId="0" animBg="1"/>
      <p:bldP spid="20489" grpId="0" animBg="1"/>
      <p:bldP spid="20490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Créer une liste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09600" indent="-609600">
              <a:buFontTx/>
              <a:buAutoNum type="arabicPeriod"/>
            </a:pPr>
            <a:r>
              <a:rPr lang="fr-CA" sz="2800" dirty="0"/>
              <a:t>Ouvrez le classeur EX H-1 et enregistrez-le sous "Liste des nouveaux clients"</a:t>
            </a:r>
          </a:p>
          <a:p>
            <a:pPr marL="609600" indent="-609600">
              <a:buFontTx/>
              <a:buAutoNum type="arabicPeriod"/>
            </a:pPr>
            <a:r>
              <a:rPr lang="fr-CA" sz="2800" dirty="0"/>
              <a:t>Renommez "feuil1" pour "Exercice"</a:t>
            </a:r>
          </a:p>
          <a:p>
            <a:pPr marL="609600" indent="-609600">
              <a:buFontTx/>
              <a:buAutoNum type="arabicPeriod"/>
            </a:pPr>
            <a:r>
              <a:rPr lang="fr-CA" sz="2800" dirty="0"/>
              <a:t>Tapez à partir de la cellule "A1" et ce sur la même ligne.  Le nom de chaque champs, soit Nom, Prénom, Rue, Code postal, Ville, Région, Publicités, Commentaires.</a:t>
            </a:r>
          </a:p>
          <a:p>
            <a:pPr marL="609600" indent="-609600">
              <a:buFontTx/>
              <a:buAutoNum type="arabicPeriod"/>
            </a:pPr>
            <a:r>
              <a:rPr lang="fr-CA" sz="2800" dirty="0"/>
              <a:t>Mettez en gras la ligne 1</a:t>
            </a:r>
          </a:p>
          <a:p>
            <a:pPr marL="609600" indent="-609600">
              <a:buFontTx/>
              <a:buAutoNum type="arabicPeriod"/>
            </a:pPr>
            <a:r>
              <a:rPr lang="fr-CA" sz="2800" dirty="0"/>
              <a:t>Mettez une bordure épaisse entre les lignes 1 et 2</a:t>
            </a:r>
          </a:p>
          <a:p>
            <a:pPr marL="609600" indent="-609600">
              <a:buFontTx/>
              <a:buAutoNum type="arabicPeriod"/>
            </a:pPr>
            <a:r>
              <a:rPr lang="fr-CA" sz="2800" dirty="0"/>
              <a:t>Figez le volet pour la ligne 1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Créer une liste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pPr marL="609600" indent="-609600">
              <a:buFont typeface="+mj-lt"/>
              <a:buAutoNum type="arabicPeriod" startAt="7"/>
            </a:pPr>
            <a:r>
              <a:rPr lang="fr-CA" dirty="0"/>
              <a:t>Classez les données suivantes aux bons endroits.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62000" y="2265991"/>
            <a:ext cx="26479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dirty="0"/>
              <a:t>Homer Simpson</a:t>
            </a:r>
          </a:p>
          <a:p>
            <a:r>
              <a:rPr lang="fr-CA" dirty="0"/>
              <a:t>742 </a:t>
            </a:r>
            <a:r>
              <a:rPr lang="fr-CA" dirty="0" err="1"/>
              <a:t>Evergreen</a:t>
            </a:r>
            <a:r>
              <a:rPr lang="fr-CA" dirty="0"/>
              <a:t> Terrasse</a:t>
            </a:r>
          </a:p>
          <a:p>
            <a:r>
              <a:rPr lang="fr-CA" dirty="0"/>
              <a:t>Springfield, VT</a:t>
            </a:r>
          </a:p>
          <a:p>
            <a:r>
              <a:rPr lang="fr-CA" dirty="0"/>
              <a:t>05156</a:t>
            </a:r>
          </a:p>
          <a:p>
            <a:endParaRPr lang="fr-CA" dirty="0"/>
          </a:p>
          <a:p>
            <a:r>
              <a:rPr lang="fr-CA" dirty="0"/>
              <a:t>TV</a:t>
            </a:r>
          </a:p>
          <a:p>
            <a:r>
              <a:rPr lang="fr-CA" dirty="0" err="1"/>
              <a:t>D'oh</a:t>
            </a:r>
            <a:r>
              <a:rPr lang="fr-CA" dirty="0"/>
              <a:t>!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581400" y="2265991"/>
            <a:ext cx="205697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dirty="0"/>
              <a:t>Peter Griffin</a:t>
            </a:r>
          </a:p>
          <a:p>
            <a:r>
              <a:rPr lang="fr-CA" dirty="0"/>
              <a:t>31 </a:t>
            </a:r>
            <a:r>
              <a:rPr lang="fr-CA" dirty="0" err="1"/>
              <a:t>Spooner</a:t>
            </a:r>
            <a:r>
              <a:rPr lang="fr-CA" dirty="0"/>
              <a:t> Street</a:t>
            </a:r>
          </a:p>
          <a:p>
            <a:r>
              <a:rPr lang="fr-CA" dirty="0"/>
              <a:t>Quahog, RI</a:t>
            </a:r>
          </a:p>
          <a:p>
            <a:r>
              <a:rPr lang="fr-CA" dirty="0"/>
              <a:t>02860</a:t>
            </a:r>
          </a:p>
          <a:p>
            <a:endParaRPr lang="fr-CA" dirty="0"/>
          </a:p>
          <a:p>
            <a:r>
              <a:rPr lang="fr-CA" dirty="0"/>
              <a:t>TV</a:t>
            </a:r>
          </a:p>
          <a:p>
            <a:r>
              <a:rPr lang="fr-CA" dirty="0" err="1"/>
              <a:t>I’m</a:t>
            </a:r>
            <a:r>
              <a:rPr lang="fr-CA" dirty="0"/>
              <a:t> not fat!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867400" y="2265991"/>
            <a:ext cx="169796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dirty="0"/>
              <a:t>Justin Trudeau</a:t>
            </a:r>
          </a:p>
          <a:p>
            <a:r>
              <a:rPr lang="fr-CA" dirty="0"/>
              <a:t>24 Sussex</a:t>
            </a:r>
          </a:p>
          <a:p>
            <a:r>
              <a:rPr lang="fr-CA" dirty="0"/>
              <a:t>Ottawa, ON</a:t>
            </a:r>
          </a:p>
          <a:p>
            <a:r>
              <a:rPr lang="fr-CA" dirty="0">
                <a:solidFill>
                  <a:srgbClr val="000000"/>
                </a:solidFill>
              </a:rPr>
              <a:t>M4A 4H2</a:t>
            </a:r>
            <a:endParaRPr lang="fr-CA" dirty="0"/>
          </a:p>
          <a:p>
            <a:endParaRPr lang="fr-CA" dirty="0"/>
          </a:p>
          <a:p>
            <a:r>
              <a:rPr lang="fr-CA" dirty="0"/>
              <a:t>Radio</a:t>
            </a:r>
          </a:p>
          <a:p>
            <a:r>
              <a:rPr lang="fr-CA" dirty="0"/>
              <a:t>…Euh…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57200" y="50292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 startAt="8"/>
            </a:pPr>
            <a:r>
              <a:rPr lang="fr-CA" sz="2800" dirty="0"/>
              <a:t>Ajustez automatiquement la largeur des colonnes de la plage A1:G4 et enregistrez.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Utiliser un formulaire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Ce qui est intéressant avec les listes, c’est que l’on peut utiliser un formulaire pour entrer des données</a:t>
            </a:r>
          </a:p>
          <a:p>
            <a:r>
              <a:rPr lang="fr-CA" dirty="0"/>
              <a:t>Par défaut, cette option n’est pas disponible, il faudra donc la rajouter</a:t>
            </a:r>
          </a:p>
        </p:txBody>
      </p:sp>
      <p:sp>
        <p:nvSpPr>
          <p:cNvPr id="4" name="ZoneTexte 3"/>
          <p:cNvSpPr txBox="1"/>
          <p:nvPr/>
        </p:nvSpPr>
        <p:spPr>
          <a:xfrm rot="20500711">
            <a:off x="6710619" y="929085"/>
            <a:ext cx="209223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Contenu optionnel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38558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Utiliser un formulaire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 dirty="0"/>
              <a:t>Onglet « Fichier » </a:t>
            </a:r>
            <a:r>
              <a:rPr lang="fr-CA" dirty="0">
                <a:sym typeface="Wingdings" pitchFamily="2" charset="2"/>
              </a:rPr>
              <a:t> Options  Personnaliser le Ruban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Dans la liste de sélection gauche, sélectionnez « Toutes les commandes »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Dans la liste de droites, ouvrez le groupe « Données » en appuyant sur le « + »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Cliquez sur « Nouveau groupe »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Renommez le groupe « Formulaire »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Sélectionnez le nouveau groupe</a:t>
            </a:r>
            <a:endParaRPr lang="fr-CA" dirty="0"/>
          </a:p>
          <a:p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 rot="20500711">
            <a:off x="6024819" y="907314"/>
            <a:ext cx="209223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Contenu optionnel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5323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Utiliser un formulaire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fr-CA" dirty="0"/>
              <a:t>Dans la liste de gauche, sélectionner </a:t>
            </a:r>
            <a:r>
              <a:rPr lang="fr-CA" b="1" dirty="0"/>
              <a:t>Formulaire…</a:t>
            </a:r>
            <a:endParaRPr lang="fr-CA" dirty="0"/>
          </a:p>
          <a:p>
            <a:pPr marL="514350" indent="-514350">
              <a:buFont typeface="+mj-lt"/>
              <a:buAutoNum type="arabicPeriod" startAt="7"/>
            </a:pPr>
            <a:r>
              <a:rPr lang="fr-CA" dirty="0"/>
              <a:t>Cliquer sur </a:t>
            </a:r>
            <a:r>
              <a:rPr lang="fr-CA" b="1" dirty="0"/>
              <a:t>Ajouter &gt;&gt;</a:t>
            </a:r>
            <a:endParaRPr lang="fr-CA" dirty="0"/>
          </a:p>
          <a:p>
            <a:pPr marL="514350" indent="-514350">
              <a:buFont typeface="+mj-lt"/>
              <a:buAutoNum type="arabicPeriod" startAt="7"/>
            </a:pPr>
            <a:r>
              <a:rPr lang="fr-CA" dirty="0"/>
              <a:t>Cliquer sur </a:t>
            </a:r>
            <a:r>
              <a:rPr lang="fr-CA" b="1" dirty="0"/>
              <a:t>Ok</a:t>
            </a:r>
          </a:p>
          <a:p>
            <a:pPr marL="514350" indent="-514350"/>
            <a:r>
              <a:rPr lang="fr-CA" dirty="0"/>
              <a:t>Ces actions ajouteront le bouton dans l’onglet « Données » le groupe Formulaire avec le bouton du même nom</a:t>
            </a:r>
          </a:p>
          <a:p>
            <a:pPr marL="514350" indent="-514350"/>
            <a:r>
              <a:rPr lang="fr-CA" dirty="0"/>
              <a:t>Observer l’onglet « Données »</a:t>
            </a:r>
          </a:p>
        </p:txBody>
      </p:sp>
      <p:sp>
        <p:nvSpPr>
          <p:cNvPr id="4" name="ZoneTexte 3"/>
          <p:cNvSpPr txBox="1"/>
          <p:nvPr/>
        </p:nvSpPr>
        <p:spPr>
          <a:xfrm rot="20500711">
            <a:off x="6101019" y="852527"/>
            <a:ext cx="209223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Contenu optionnel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02905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Ajouter des enregistrement à l'aide d'une grille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Renommez la feuille "feuil2" "Liste de travail".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Sélectionnez une cellule de la liste, Données</a:t>
            </a:r>
            <a:r>
              <a:rPr lang="fr-CA" dirty="0">
                <a:sym typeface="Wingdings" pitchFamily="2" charset="2"/>
              </a:rPr>
              <a:t> Formulaire</a:t>
            </a:r>
            <a:endParaRPr lang="fr-CA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b="1" dirty="0"/>
              <a:t>Nouvelle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Tapez "Lajoie" dans la zone Nom. [Tab]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Tapez le restant: Annie, 25 Villa Port-Royal, '75013, Paris, Ile de France, TV, pub accrocheuse.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Ajoutez un nouvelle enregistrement:</a:t>
            </a:r>
            <a:br>
              <a:rPr lang="fr-CA" dirty="0"/>
            </a:br>
            <a:r>
              <a:rPr lang="fr-CA" dirty="0"/>
              <a:t>Béland, Claude, 55, rue </a:t>
            </a:r>
            <a:r>
              <a:rPr lang="fr-CA" dirty="0" err="1"/>
              <a:t>Lemercie</a:t>
            </a:r>
            <a:r>
              <a:rPr lang="fr-CA" dirty="0"/>
              <a:t>, '75017, Paris, Ile de France, Pages jaunes, informatif.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Fermez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fr-CA" dirty="0"/>
              <a:t>Validez les données aux lignes 46 et 47 et enregistrez.</a:t>
            </a:r>
          </a:p>
          <a:p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 rot="20500711">
            <a:off x="6634419" y="1085334"/>
            <a:ext cx="209223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Contenu optionnel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53615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Rechercher des enregistrements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Données </a:t>
            </a:r>
            <a:r>
              <a:rPr lang="fr-CA" dirty="0">
                <a:sym typeface="Wingdings" pitchFamily="2" charset="2"/>
              </a:rPr>
              <a:t> Formulaire  Critères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Recherchez les publicité de TV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Cliquez Suivante jusqu'à ce qu'il plus rien et fermez le formulaire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Cellule A1  Accueil  Rechercher et Sélectionner  Remplacer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Recherchez "Radio" et tapez dans la zone Remplacer par "RTL"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Cliquez "Option &gt;&gt;", cochez "Respecter la casse"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Cliquez Remplacez tout </a:t>
            </a:r>
            <a:br>
              <a:rPr lang="fr-CA" dirty="0"/>
            </a:br>
            <a:r>
              <a:rPr lang="fr-CA" dirty="0">
                <a:sym typeface="Wingdings" pitchFamily="2" charset="2"/>
              </a:rPr>
              <a:t> Ok  Fermer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Enregistrez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67200" y="5029200"/>
            <a:ext cx="3803650" cy="146526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dirty="0"/>
              <a:t>On peut utiliser des opérateur </a:t>
            </a:r>
            <a:br>
              <a:rPr lang="fr-CA" dirty="0"/>
            </a:br>
            <a:r>
              <a:rPr lang="fr-CA" dirty="0"/>
              <a:t>de comparaison pour faire des</a:t>
            </a:r>
            <a:br>
              <a:rPr lang="fr-CA" dirty="0"/>
            </a:br>
            <a:r>
              <a:rPr lang="fr-CA" dirty="0"/>
              <a:t>recherches.  On pourrait rechercher</a:t>
            </a:r>
            <a:br>
              <a:rPr lang="fr-CA" dirty="0"/>
            </a:br>
            <a:r>
              <a:rPr lang="fr-CA" dirty="0"/>
              <a:t>des salaires supérieurs à 50 000</a:t>
            </a:r>
            <a:br>
              <a:rPr lang="fr-CA" dirty="0"/>
            </a:br>
            <a:r>
              <a:rPr lang="fr-CA" dirty="0"/>
              <a:t>en tapant "&gt; 50000".</a:t>
            </a:r>
          </a:p>
        </p:txBody>
      </p:sp>
      <p:sp>
        <p:nvSpPr>
          <p:cNvPr id="5" name="ZoneTexte 4"/>
          <p:cNvSpPr txBox="1"/>
          <p:nvPr/>
        </p:nvSpPr>
        <p:spPr>
          <a:xfrm rot="20500711">
            <a:off x="5796219" y="1241584"/>
            <a:ext cx="209223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Contenu optionnel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19815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Supprimez des enregistrements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Données </a:t>
            </a:r>
            <a:r>
              <a:rPr lang="fr-CA" sz="2800" dirty="0">
                <a:sym typeface="Wingdings" pitchFamily="2" charset="2"/>
              </a:rPr>
              <a:t> Formulaires  Critères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Recherchez les enregistrements d’Alexandre Barjon</a:t>
            </a:r>
            <a:endParaRPr lang="fr-CA" sz="2800" b="1" dirty="0">
              <a:sym typeface="Wingdings" pitchFamily="2" charset="2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Supprimer le 2</a:t>
            </a:r>
            <a:r>
              <a:rPr lang="fr-CA" sz="2800" baseline="30000" dirty="0"/>
              <a:t>e</a:t>
            </a:r>
            <a:r>
              <a:rPr lang="fr-CA" sz="2800" dirty="0"/>
              <a:t> enregistrement trouvé</a:t>
            </a:r>
            <a:endParaRPr lang="fr-CA" sz="2800" b="1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Fermez le formulaire et validez la suppression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Supprimez la ligne 8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Enregistrez</a:t>
            </a:r>
          </a:p>
        </p:txBody>
      </p:sp>
      <p:sp>
        <p:nvSpPr>
          <p:cNvPr id="4" name="ZoneTexte 3"/>
          <p:cNvSpPr txBox="1"/>
          <p:nvPr/>
        </p:nvSpPr>
        <p:spPr>
          <a:xfrm rot="20500711">
            <a:off x="6405819" y="698896"/>
            <a:ext cx="2092239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Contenu optionnel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leçon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A" dirty="0"/>
              <a:t>Partie 2: Gérer les classeurs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Figer les lignes et colonnes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Insérer et supprimer des feuilles</a:t>
            </a:r>
          </a:p>
          <a:p>
            <a:pPr>
              <a:lnSpc>
                <a:spcPct val="90000"/>
              </a:lnSpc>
            </a:pPr>
            <a:r>
              <a:rPr lang="fr-CA" dirty="0"/>
              <a:t>Optionnel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Consolider des données avec des références 3D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Masquer et protéger des zones de la feuille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Enregistrer des affichages de feuilles personnalisés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Contrôler les sauts de page et la numérotation des pages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Trier une liste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Parfois il est nécessaire d’ordonner les enregistrements selon un certain ordre</a:t>
            </a:r>
          </a:p>
          <a:p>
            <a:r>
              <a:rPr lang="fr-CA" dirty="0"/>
              <a:t>Excel permet d’effectuer le tri sur un ou plusieurs champs et en ordre croissant ou décroissant</a:t>
            </a:r>
          </a:p>
        </p:txBody>
      </p:sp>
    </p:spTree>
    <p:extLst>
      <p:ext uri="{BB962C8B-B14F-4D97-AF65-F5344CB8AC3E}">
        <p14:creationId xmlns:p14="http://schemas.microsoft.com/office/powerpoint/2010/main" val="38465471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Trier une liste selon un champs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Utilisez la feuille2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Cellule </a:t>
            </a:r>
            <a:r>
              <a:rPr lang="fr-CA" b="1" dirty="0"/>
              <a:t>I1</a:t>
            </a:r>
            <a:r>
              <a:rPr lang="fr-CA" dirty="0"/>
              <a:t> </a:t>
            </a:r>
            <a:r>
              <a:rPr lang="fr-CA" dirty="0">
                <a:sym typeface="Wingdings" pitchFamily="2" charset="2"/>
              </a:rPr>
              <a:t> </a:t>
            </a:r>
            <a:r>
              <a:rPr lang="fr-CA" b="1" dirty="0">
                <a:sym typeface="Wingdings" pitchFamily="2" charset="2"/>
              </a:rPr>
              <a:t>Ordre</a:t>
            </a:r>
          </a:p>
          <a:p>
            <a:pPr marL="609600" indent="-609600">
              <a:buFontTx/>
              <a:buAutoNum type="arabicPeriod"/>
            </a:pPr>
            <a:r>
              <a:rPr lang="fr-CA" b="1" dirty="0">
                <a:sym typeface="Wingdings" pitchFamily="2" charset="2"/>
              </a:rPr>
              <a:t>I2  1</a:t>
            </a:r>
            <a:r>
              <a:rPr lang="fr-CA" dirty="0">
                <a:sym typeface="Wingdings" pitchFamily="2" charset="2"/>
              </a:rPr>
              <a:t>,</a:t>
            </a:r>
            <a:r>
              <a:rPr lang="fr-CA" b="1" dirty="0">
                <a:sym typeface="Wingdings" pitchFamily="2" charset="2"/>
              </a:rPr>
              <a:t> I3  2</a:t>
            </a:r>
            <a:r>
              <a:rPr lang="fr-CA" dirty="0">
                <a:sym typeface="Wingdings" pitchFamily="2" charset="2"/>
              </a:rPr>
              <a:t>, faites une copie incrémentale vers la plage I4:I45</a:t>
            </a:r>
          </a:p>
          <a:p>
            <a:pPr marL="1009650" lvl="1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1, 2, 3, …, 44</a:t>
            </a:r>
          </a:p>
          <a:p>
            <a:pPr marL="609600" indent="-609600">
              <a:buFontTx/>
              <a:buAutoNum type="arabicPeriod"/>
            </a:pPr>
            <a:r>
              <a:rPr lang="fr-CA" b="1" dirty="0">
                <a:sym typeface="Wingdings" pitchFamily="2" charset="2"/>
              </a:rPr>
              <a:t>A1</a:t>
            </a:r>
            <a:r>
              <a:rPr lang="fr-CA" dirty="0">
                <a:sym typeface="Wingdings" pitchFamily="2" charset="2"/>
              </a:rPr>
              <a:t>, effectuez un tri croissant</a:t>
            </a:r>
          </a:p>
          <a:p>
            <a:pPr marL="609600" indent="-609600">
              <a:buFontTx/>
              <a:buAutoNum type="arabicPeriod"/>
            </a:pPr>
            <a:r>
              <a:rPr lang="fr-CA" b="1" dirty="0"/>
              <a:t>D1</a:t>
            </a:r>
            <a:r>
              <a:rPr lang="fr-CA" dirty="0"/>
              <a:t>, effectuez un tri décroissant</a:t>
            </a:r>
          </a:p>
          <a:p>
            <a:pPr marL="609600" indent="-609600">
              <a:buFontTx/>
              <a:buAutoNum type="arabicPeriod"/>
            </a:pPr>
            <a:r>
              <a:rPr lang="fr-CA" b="1" dirty="0"/>
              <a:t>I1</a:t>
            </a:r>
            <a:r>
              <a:rPr lang="fr-CA" dirty="0"/>
              <a:t>, effectuez un tri croissant 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Enregistrez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Trier une liste selon plusieurs champs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Données </a:t>
            </a:r>
            <a:r>
              <a:rPr lang="fr-CA" dirty="0">
                <a:sym typeface="Wingdings" pitchFamily="2" charset="2"/>
              </a:rPr>
              <a:t> Trier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Triez en ordre croissant par région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Et puis par code postaux décroissant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Ok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Enregistrez</a:t>
            </a:r>
            <a:endParaRPr lang="fr-CA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Les filtres automatiques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Sélectionnez une cellule de la première ligne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Données </a:t>
            </a:r>
            <a:r>
              <a:rPr lang="fr-CA" dirty="0">
                <a:sym typeface="Wingdings" pitchFamily="2" charset="2"/>
              </a:rPr>
              <a:t> Filtrer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Cellule E1  Décochez « Sélectionner tout »  Sélectionnez « Vienne"</a:t>
            </a:r>
          </a:p>
          <a:p>
            <a:pPr marL="609600" indent="-609600">
              <a:buFontTx/>
              <a:buAutoNum type="arabicPeriod"/>
            </a:pPr>
            <a:r>
              <a:rPr lang="fr-CA" dirty="0" err="1">
                <a:sym typeface="Wingdings" pitchFamily="2" charset="2"/>
              </a:rPr>
              <a:t>Resélectionnez</a:t>
            </a:r>
            <a:r>
              <a:rPr lang="fr-CA" dirty="0">
                <a:sym typeface="Wingdings" pitchFamily="2" charset="2"/>
              </a:rPr>
              <a:t> "Tous" dans le filtre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Données  Filtrer</a:t>
            </a:r>
            <a:endParaRPr lang="fr-CA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Exercice avec le fichier </a:t>
            </a:r>
            <a:r>
              <a:rPr lang="fr-CA" b="1" dirty="0"/>
              <a:t>1H7 – </a:t>
            </a:r>
            <a:r>
              <a:rPr lang="fr-CA" b="1"/>
              <a:t>Cours 09 </a:t>
            </a:r>
            <a:r>
              <a:rPr lang="fr-CA" b="1" dirty="0"/>
              <a:t>- Exercice </a:t>
            </a:r>
            <a:r>
              <a:rPr lang="fr-CA" b="1" dirty="0" err="1"/>
              <a:t>SI.xslx</a:t>
            </a:r>
            <a:endParaRPr lang="fr-CA" b="1" dirty="0"/>
          </a:p>
          <a:p>
            <a:r>
              <a:rPr lang="fr-CA" dirty="0"/>
              <a:t>Ajuster la largeur des colonnes automatiquement</a:t>
            </a:r>
          </a:p>
          <a:p>
            <a:r>
              <a:rPr lang="fr-CA" dirty="0"/>
              <a:t>Dans la colonne Statut, ajouter une fonction qui affichera « R » si la note est supérieure ou égale à 60 et « E » si ce n’est pas le cas</a:t>
            </a:r>
          </a:p>
        </p:txBody>
      </p:sp>
    </p:spTree>
    <p:extLst>
      <p:ext uri="{BB962C8B-B14F-4D97-AF65-F5344CB8AC3E}">
        <p14:creationId xmlns:p14="http://schemas.microsoft.com/office/powerpoint/2010/main" val="5173113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colonne Note, ajouter les mises en forme conditionnelle suivante</a:t>
            </a:r>
          </a:p>
          <a:p>
            <a:pPr lvl="1"/>
            <a:r>
              <a:rPr lang="fr-CA" dirty="0"/>
              <a:t>Si le résultat est supérieur à 90, la cellule devra être en fond vert avec les caractères en gras</a:t>
            </a:r>
          </a:p>
          <a:p>
            <a:pPr lvl="1"/>
            <a:r>
              <a:rPr lang="fr-CA" dirty="0"/>
              <a:t>Si le résultat est inférieur à 60, la cellule devra avoir les caractères en rouge italique gras</a:t>
            </a:r>
          </a:p>
          <a:p>
            <a:pPr lvl="1"/>
            <a:r>
              <a:rPr lang="fr-CA" b="1" dirty="0"/>
              <a:t>Défi! </a:t>
            </a:r>
            <a:r>
              <a:rPr lang="fr-CA"/>
              <a:t>Ajouter </a:t>
            </a:r>
            <a:r>
              <a:rPr lang="fr-CA" dirty="0"/>
              <a:t>la même mise en forme pour la colonne Statut</a:t>
            </a:r>
          </a:p>
        </p:txBody>
      </p:sp>
    </p:spTree>
    <p:extLst>
      <p:ext uri="{BB962C8B-B14F-4D97-AF65-F5344CB8AC3E}">
        <p14:creationId xmlns:p14="http://schemas.microsoft.com/office/powerpoint/2010/main" val="19366304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Ajouter à la fin de la colonne des notes, i.e. à partir de la ligne 104 :</a:t>
            </a:r>
          </a:p>
          <a:p>
            <a:pPr lvl="1"/>
            <a:r>
              <a:rPr lang="fr-CA" dirty="0"/>
              <a:t>la moyenne des résultats</a:t>
            </a:r>
          </a:p>
          <a:p>
            <a:pPr lvl="1"/>
            <a:r>
              <a:rPr lang="fr-CA" dirty="0"/>
              <a:t>Le nombre de note</a:t>
            </a:r>
          </a:p>
          <a:p>
            <a:pPr lvl="1"/>
            <a:r>
              <a:rPr lang="fr-CA" dirty="0"/>
              <a:t>Le nombre d’échec</a:t>
            </a:r>
          </a:p>
          <a:p>
            <a:pPr lvl="1"/>
            <a:r>
              <a:rPr lang="fr-CA" dirty="0"/>
              <a:t>Le pourcentage d’échec</a:t>
            </a:r>
          </a:p>
          <a:p>
            <a:pPr lvl="1"/>
            <a:r>
              <a:rPr lang="fr-CA" dirty="0"/>
              <a:t>Pour chacune des fonctions inscrire l’étiquette dans la colonne B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414355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Continuez avec les exercices du document Word « 1H7 – Semaine 09 – Exercices sur la fonction SI »</a:t>
            </a:r>
          </a:p>
        </p:txBody>
      </p:sp>
    </p:spTree>
    <p:extLst>
      <p:ext uri="{BB962C8B-B14F-4D97-AF65-F5344CB8AC3E}">
        <p14:creationId xmlns:p14="http://schemas.microsoft.com/office/powerpoint/2010/main" val="1183821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/>
              <a:t>À l’aide du fichier « Heures </a:t>
            </a:r>
            <a:r>
              <a:rPr lang="fr-FR" dirty="0" err="1"/>
              <a:t>travaillées</a:t>
            </a:r>
            <a:r>
              <a:rPr lang="fr-FR" dirty="0"/>
              <a:t> en moyenne dans les pays OCDE »</a:t>
            </a:r>
          </a:p>
          <a:p>
            <a:r>
              <a:rPr lang="fr-FR" dirty="0"/>
              <a:t>Enregistrez-le sous un nouveau nom</a:t>
            </a:r>
          </a:p>
          <a:p>
            <a:r>
              <a:rPr lang="fr-FR" dirty="0"/>
              <a:t>Dans une nouvelle feuille, copiez le tableau de la première feuille pour n’avoir qu’une liste structurée</a:t>
            </a:r>
          </a:p>
          <a:p>
            <a:r>
              <a:rPr lang="fr-FR" dirty="0"/>
              <a:t>Créez une plage nommée avec les données de la liste structurée</a:t>
            </a:r>
          </a:p>
          <a:p>
            <a:r>
              <a:rPr lang="fr-FR" dirty="0"/>
              <a:t>Créez un graphique en histogramme avec tous les pays et les années</a:t>
            </a:r>
          </a:p>
          <a:p>
            <a:pPr lvl="1"/>
            <a:r>
              <a:rPr lang="fr-FR" dirty="0"/>
              <a:t>Axe des X pays et années</a:t>
            </a:r>
          </a:p>
          <a:p>
            <a:pPr lvl="1"/>
            <a:r>
              <a:rPr lang="fr-FR" dirty="0"/>
              <a:t>Axe des Y nombre d’heures</a:t>
            </a:r>
          </a:p>
          <a:p>
            <a:r>
              <a:rPr lang="fr-FR" dirty="0"/>
              <a:t>Ajoutez les titres convenables</a:t>
            </a:r>
          </a:p>
          <a:p>
            <a:r>
              <a:rPr lang="fr-FR" dirty="0"/>
              <a:t>Déplacez le graphique dans sa propre page</a:t>
            </a:r>
          </a:p>
          <a:p>
            <a:r>
              <a:rPr lang="fr-FR" dirty="0"/>
              <a:t>Dans une autre feuille</a:t>
            </a:r>
          </a:p>
          <a:p>
            <a:pPr lvl="1"/>
            <a:r>
              <a:rPr lang="fr-FR" dirty="0"/>
              <a:t>Calculez la moyenne d’heures de travail par pays</a:t>
            </a:r>
          </a:p>
          <a:p>
            <a:pPr lvl="1"/>
            <a:r>
              <a:rPr lang="fr-FR" dirty="0"/>
              <a:t>Calculez l’écart-type </a:t>
            </a:r>
          </a:p>
        </p:txBody>
      </p:sp>
    </p:spTree>
    <p:extLst>
      <p:ext uri="{BB962C8B-B14F-4D97-AF65-F5344CB8AC3E}">
        <p14:creationId xmlns:p14="http://schemas.microsoft.com/office/powerpoint/2010/main" val="24139910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Faire les exercices du Module H</a:t>
            </a:r>
          </a:p>
        </p:txBody>
      </p:sp>
    </p:spTree>
    <p:extLst>
      <p:ext uri="{BB962C8B-B14F-4D97-AF65-F5344CB8AC3E}">
        <p14:creationId xmlns:p14="http://schemas.microsoft.com/office/powerpoint/2010/main" val="121444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leçon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Partie 3: Utiliser les listes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Concevoir une liste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Créer une liste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Ajouter des enregistrements à l'aide d'une grille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Rechercher des enregistrements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Supprimer des enregistrements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Trier une liste sur un champ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Trier une liste sur plusieurs champs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La fonction SI permet de créer une formule logique, i.e. une formule qui est basée sur des critères définies par l’utilisateur</a:t>
            </a:r>
          </a:p>
          <a:p>
            <a:r>
              <a:rPr lang="fr-CA" dirty="0"/>
              <a:t>Elle renvoie une valeur si la condition est vraie et une autre valeur si elle est fausse</a:t>
            </a:r>
          </a:p>
          <a:p>
            <a:r>
              <a:rPr lang="fr-CA" dirty="0"/>
              <a:t>Par exemple si l’étudiant obtient un résultat supérieur ou égal à 60% autrement il obtient un échec</a:t>
            </a:r>
          </a:p>
          <a:p>
            <a:r>
              <a:rPr lang="fr-CA" dirty="0"/>
              <a:t>Pour faciliter la conceptualisation, on peut faire un ordinogramme</a:t>
            </a:r>
          </a:p>
          <a:p>
            <a:r>
              <a:rPr lang="fr-CA" dirty="0"/>
              <a:t>Syntaxe :</a:t>
            </a:r>
          </a:p>
          <a:p>
            <a:pPr lvl="1"/>
            <a:r>
              <a:rPr lang="fr-CA" dirty="0"/>
              <a:t>=SI (</a:t>
            </a:r>
            <a:r>
              <a:rPr lang="fr-CA" i="1" dirty="0"/>
              <a:t>condition</a:t>
            </a:r>
            <a:r>
              <a:rPr lang="fr-CA" dirty="0"/>
              <a:t>; </a:t>
            </a:r>
            <a:r>
              <a:rPr lang="fr-CA" i="1" dirty="0" err="1"/>
              <a:t>résutalt</a:t>
            </a:r>
            <a:r>
              <a:rPr lang="fr-CA" i="1" dirty="0"/>
              <a:t> si vrai</a:t>
            </a:r>
            <a:r>
              <a:rPr lang="fr-CA" dirty="0"/>
              <a:t>; </a:t>
            </a:r>
            <a:r>
              <a:rPr lang="fr-CA" i="1" dirty="0"/>
              <a:t>résultat si faux</a:t>
            </a:r>
            <a:r>
              <a:rPr lang="fr-CA" dirty="0"/>
              <a:t>)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7392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8B5F3B-FF80-402C-8A71-CCC73AC1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Exemple</a:t>
            </a:r>
            <a:endParaRPr lang="en-CA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CB187A7-F257-4CB6-A526-D9966C83FC3A}"/>
              </a:ext>
            </a:extLst>
          </p:cNvPr>
          <p:cNvGrpSpPr/>
          <p:nvPr/>
        </p:nvGrpSpPr>
        <p:grpSpPr>
          <a:xfrm>
            <a:off x="967643" y="2110743"/>
            <a:ext cx="5528217" cy="3328639"/>
            <a:chOff x="933175" y="-1522808"/>
            <a:chExt cx="7370956" cy="4438185"/>
          </a:xfrm>
        </p:grpSpPr>
        <p:sp>
          <p:nvSpPr>
            <p:cNvPr id="5" name="Rectangle à coins arrondis 14">
              <a:extLst>
                <a:ext uri="{FF2B5EF4-FFF2-40B4-BE49-F238E27FC236}">
                  <a16:creationId xmlns:a16="http://schemas.microsoft.com/office/drawing/2014/main" id="{A1067BE0-EC27-4C04-AAFF-91643C9BE054}"/>
                </a:ext>
              </a:extLst>
            </p:cNvPr>
            <p:cNvSpPr/>
            <p:nvPr/>
          </p:nvSpPr>
          <p:spPr>
            <a:xfrm>
              <a:off x="933175" y="-1522808"/>
              <a:ext cx="7370956" cy="443818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5AD9FC7C-E5D4-473C-ADBE-171DC4C14723}"/>
                </a:ext>
              </a:extLst>
            </p:cNvPr>
            <p:cNvGrpSpPr/>
            <p:nvPr/>
          </p:nvGrpSpPr>
          <p:grpSpPr>
            <a:xfrm>
              <a:off x="1113453" y="-1019740"/>
              <a:ext cx="7010400" cy="3432048"/>
              <a:chOff x="990600" y="1676400"/>
              <a:chExt cx="7010400" cy="343204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Organigramme : Décision 6">
                <a:extLst>
                  <a:ext uri="{FF2B5EF4-FFF2-40B4-BE49-F238E27FC236}">
                    <a16:creationId xmlns:a16="http://schemas.microsoft.com/office/drawing/2014/main" id="{5ABB2591-1251-444F-87CA-77686494DD39}"/>
                  </a:ext>
                </a:extLst>
              </p:cNvPr>
              <p:cNvSpPr/>
              <p:nvPr/>
            </p:nvSpPr>
            <p:spPr>
              <a:xfrm>
                <a:off x="2971800" y="1676400"/>
                <a:ext cx="3200400" cy="1295400"/>
              </a:xfrm>
              <a:prstGeom prst="flowChartDecision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dirty="0"/>
                  <a:t>Résultat &gt;= 60?</a:t>
                </a:r>
              </a:p>
            </p:txBody>
          </p:sp>
          <p:sp>
            <p:nvSpPr>
              <p:cNvPr id="8" name="Organigramme : Processus 5">
                <a:extLst>
                  <a:ext uri="{FF2B5EF4-FFF2-40B4-BE49-F238E27FC236}">
                    <a16:creationId xmlns:a16="http://schemas.microsoft.com/office/drawing/2014/main" id="{C450556F-ECD3-44FB-9BC0-2C31E15237F2}"/>
                  </a:ext>
                </a:extLst>
              </p:cNvPr>
              <p:cNvSpPr/>
              <p:nvPr/>
            </p:nvSpPr>
            <p:spPr>
              <a:xfrm>
                <a:off x="990600" y="3124200"/>
                <a:ext cx="1981200" cy="612648"/>
              </a:xfrm>
              <a:prstGeom prst="flowChartProcess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dirty="0"/>
                  <a:t>Réussite</a:t>
                </a:r>
              </a:p>
            </p:txBody>
          </p:sp>
          <p:sp>
            <p:nvSpPr>
              <p:cNvPr id="9" name="Organigramme : Processus 6">
                <a:extLst>
                  <a:ext uri="{FF2B5EF4-FFF2-40B4-BE49-F238E27FC236}">
                    <a16:creationId xmlns:a16="http://schemas.microsoft.com/office/drawing/2014/main" id="{6B3CC088-0360-4E0A-BADD-F03D2007FA74}"/>
                  </a:ext>
                </a:extLst>
              </p:cNvPr>
              <p:cNvSpPr/>
              <p:nvPr/>
            </p:nvSpPr>
            <p:spPr>
              <a:xfrm>
                <a:off x="6019800" y="3124200"/>
                <a:ext cx="1981200" cy="612648"/>
              </a:xfrm>
              <a:prstGeom prst="flowChartProcess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dirty="0"/>
                  <a:t>Échec</a:t>
                </a:r>
              </a:p>
            </p:txBody>
          </p:sp>
          <p:cxnSp>
            <p:nvCxnSpPr>
              <p:cNvPr id="10" name="Connecteur en angle 7">
                <a:extLst>
                  <a:ext uri="{FF2B5EF4-FFF2-40B4-BE49-F238E27FC236}">
                    <a16:creationId xmlns:a16="http://schemas.microsoft.com/office/drawing/2014/main" id="{C1E9A00C-5F6F-4780-8507-6B617469CEA4}"/>
                  </a:ext>
                </a:extLst>
              </p:cNvPr>
              <p:cNvCxnSpPr>
                <a:stCxn id="7" idx="1"/>
                <a:endCxn id="8" idx="0"/>
              </p:cNvCxnSpPr>
              <p:nvPr/>
            </p:nvCxnSpPr>
            <p:spPr>
              <a:xfrm rot="10800000" flipV="1">
                <a:off x="1981200" y="2324100"/>
                <a:ext cx="990600" cy="800100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</p:cxnSp>
          <p:cxnSp>
            <p:nvCxnSpPr>
              <p:cNvPr id="11" name="Connecteur en angle 8">
                <a:extLst>
                  <a:ext uri="{FF2B5EF4-FFF2-40B4-BE49-F238E27FC236}">
                    <a16:creationId xmlns:a16="http://schemas.microsoft.com/office/drawing/2014/main" id="{C7FD8D89-3815-4F05-9698-E1C5B726A80B}"/>
                  </a:ext>
                </a:extLst>
              </p:cNvPr>
              <p:cNvCxnSpPr>
                <a:stCxn id="7" idx="3"/>
                <a:endCxn id="9" idx="0"/>
              </p:cNvCxnSpPr>
              <p:nvPr/>
            </p:nvCxnSpPr>
            <p:spPr>
              <a:xfrm>
                <a:off x="6172200" y="2324100"/>
                <a:ext cx="838200" cy="800100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</p:cxnSp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FB74D2D-625B-43F6-A15E-BCE6272483F9}"/>
                  </a:ext>
                </a:extLst>
              </p:cNvPr>
              <p:cNvSpPr txBox="1"/>
              <p:nvPr/>
            </p:nvSpPr>
            <p:spPr>
              <a:xfrm>
                <a:off x="1548163" y="2083643"/>
                <a:ext cx="838199" cy="492443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CA" dirty="0"/>
                  <a:t>Oui</a:t>
                </a:r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BFE4119-E13B-44A4-9ED9-DBABD6946933}"/>
                  </a:ext>
                </a:extLst>
              </p:cNvPr>
              <p:cNvSpPr txBox="1"/>
              <p:nvPr/>
            </p:nvSpPr>
            <p:spPr>
              <a:xfrm>
                <a:off x="6591300" y="2083643"/>
                <a:ext cx="838199" cy="492443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CA" dirty="0"/>
                  <a:t>Non</a:t>
                </a:r>
              </a:p>
            </p:txBody>
          </p:sp>
          <p:sp>
            <p:nvSpPr>
              <p:cNvPr id="14" name="Organigramme : Processus 11">
                <a:extLst>
                  <a:ext uri="{FF2B5EF4-FFF2-40B4-BE49-F238E27FC236}">
                    <a16:creationId xmlns:a16="http://schemas.microsoft.com/office/drawing/2014/main" id="{E8CC7EE4-13A3-4EA4-A4DE-B77CDB114702}"/>
                  </a:ext>
                </a:extLst>
              </p:cNvPr>
              <p:cNvSpPr/>
              <p:nvPr/>
            </p:nvSpPr>
            <p:spPr>
              <a:xfrm>
                <a:off x="3581400" y="4495800"/>
                <a:ext cx="1981200" cy="612648"/>
              </a:xfrm>
              <a:prstGeom prst="flowChartProcess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dirty="0"/>
                  <a:t>Afficher le résultat</a:t>
                </a:r>
              </a:p>
            </p:txBody>
          </p:sp>
          <p:cxnSp>
            <p:nvCxnSpPr>
              <p:cNvPr id="15" name="Connecteur en angle 12">
                <a:extLst>
                  <a:ext uri="{FF2B5EF4-FFF2-40B4-BE49-F238E27FC236}">
                    <a16:creationId xmlns:a16="http://schemas.microsoft.com/office/drawing/2014/main" id="{ECA994C3-F477-4E0F-B776-A630941C5EE7}"/>
                  </a:ext>
                </a:extLst>
              </p:cNvPr>
              <p:cNvCxnSpPr>
                <a:stCxn id="8" idx="2"/>
                <a:endCxn id="14" idx="1"/>
              </p:cNvCxnSpPr>
              <p:nvPr/>
            </p:nvCxnSpPr>
            <p:spPr>
              <a:xfrm rot="16200000" flipH="1">
                <a:off x="2248662" y="3469386"/>
                <a:ext cx="1065276" cy="1600200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</p:cxnSp>
          <p:cxnSp>
            <p:nvCxnSpPr>
              <p:cNvPr id="16" name="Connecteur en angle 13">
                <a:extLst>
                  <a:ext uri="{FF2B5EF4-FFF2-40B4-BE49-F238E27FC236}">
                    <a16:creationId xmlns:a16="http://schemas.microsoft.com/office/drawing/2014/main" id="{61F014A3-D7F7-44D5-ADE3-0DBAF11F260B}"/>
                  </a:ext>
                </a:extLst>
              </p:cNvPr>
              <p:cNvCxnSpPr>
                <a:stCxn id="9" idx="2"/>
                <a:endCxn id="14" idx="3"/>
              </p:cNvCxnSpPr>
              <p:nvPr/>
            </p:nvCxnSpPr>
            <p:spPr>
              <a:xfrm rot="5400000">
                <a:off x="5753862" y="3545586"/>
                <a:ext cx="1065276" cy="1447800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24067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SI imbriqué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8001" y="2477692"/>
            <a:ext cx="6447501" cy="2910580"/>
          </a:xfrm>
        </p:spPr>
        <p:txBody>
          <a:bodyPr>
            <a:normAutofit fontScale="85000" lnSpcReduction="20000"/>
          </a:bodyPr>
          <a:lstStyle/>
          <a:p>
            <a:r>
              <a:rPr lang="fr-CA" dirty="0"/>
              <a:t>Lorsque c’est nécessaire, il est possible d’imbriquer jusqu’à 7 SI</a:t>
            </a:r>
          </a:p>
          <a:p>
            <a:r>
              <a:rPr lang="fr-CA" dirty="0"/>
              <a:t>Par exemple à l’université au lieu d’afficher les résultats des étudiants avec des valeurs numériques, elles utilisent un système alphabétique</a:t>
            </a:r>
          </a:p>
          <a:p>
            <a:pPr lvl="1"/>
            <a:r>
              <a:rPr lang="fr-CA" dirty="0"/>
              <a:t>Si le résultat est égal à 100 </a:t>
            </a:r>
            <a:r>
              <a:rPr lang="fr-CA" dirty="0">
                <a:sym typeface="Wingdings" panose="05000000000000000000" pitchFamily="2" charset="2"/>
              </a:rPr>
              <a:t> A+</a:t>
            </a:r>
            <a:endParaRPr lang="fr-CA" dirty="0"/>
          </a:p>
          <a:p>
            <a:pPr lvl="1"/>
            <a:r>
              <a:rPr lang="fr-CA" dirty="0"/>
              <a:t>Si le résultat est supérieur ou égal à 90 </a:t>
            </a:r>
            <a:r>
              <a:rPr lang="fr-CA" dirty="0">
                <a:sym typeface="Wingdings" panose="05000000000000000000" pitchFamily="2" charset="2"/>
              </a:rPr>
              <a:t> A</a:t>
            </a:r>
          </a:p>
          <a:p>
            <a:pPr lvl="1"/>
            <a:r>
              <a:rPr lang="fr-CA" dirty="0"/>
              <a:t>Si le résultat est supérieur ou égal à 80 </a:t>
            </a:r>
            <a:r>
              <a:rPr lang="fr-CA" dirty="0">
                <a:sym typeface="Wingdings" panose="05000000000000000000" pitchFamily="2" charset="2"/>
              </a:rPr>
              <a:t> B</a:t>
            </a:r>
          </a:p>
          <a:p>
            <a:pPr lvl="1"/>
            <a:r>
              <a:rPr lang="fr-CA" dirty="0">
                <a:sym typeface="Wingdings" panose="05000000000000000000" pitchFamily="2" charset="2"/>
              </a:rPr>
              <a:t>Si </a:t>
            </a:r>
            <a:r>
              <a:rPr lang="fr-CA" dirty="0"/>
              <a:t>le résultat est supérieur ou égal à 70 </a:t>
            </a:r>
            <a:r>
              <a:rPr lang="fr-CA" dirty="0">
                <a:sym typeface="Wingdings" panose="05000000000000000000" pitchFamily="2" charset="2"/>
              </a:rPr>
              <a:t> C</a:t>
            </a:r>
          </a:p>
          <a:p>
            <a:pPr lvl="1"/>
            <a:r>
              <a:rPr lang="fr-CA" dirty="0"/>
              <a:t>Si le résultat est supérieur ou égal à 60 </a:t>
            </a:r>
            <a:r>
              <a:rPr lang="fr-CA" dirty="0">
                <a:sym typeface="Wingdings" panose="05000000000000000000" pitchFamily="2" charset="2"/>
              </a:rPr>
              <a:t> D</a:t>
            </a:r>
          </a:p>
          <a:p>
            <a:pPr lvl="1"/>
            <a:r>
              <a:rPr lang="fr-CA" dirty="0">
                <a:sym typeface="Wingdings" panose="05000000000000000000" pitchFamily="2" charset="2"/>
              </a:rPr>
              <a:t>Autrement c’est E</a:t>
            </a:r>
          </a:p>
        </p:txBody>
      </p:sp>
    </p:spTree>
    <p:extLst>
      <p:ext uri="{BB962C8B-B14F-4D97-AF65-F5344CB8AC3E}">
        <p14:creationId xmlns:p14="http://schemas.microsoft.com/office/powerpoint/2010/main" val="306277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52072-72F4-4FE0-B13E-FC94C0B34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SI imbriqué</a:t>
            </a:r>
            <a:endParaRPr lang="en-CA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C54AF5D-0EE2-4F7E-96B8-9EF622251AA6}"/>
              </a:ext>
            </a:extLst>
          </p:cNvPr>
          <p:cNvGrpSpPr/>
          <p:nvPr/>
        </p:nvGrpSpPr>
        <p:grpSpPr>
          <a:xfrm>
            <a:off x="228600" y="2590800"/>
            <a:ext cx="8288144" cy="2466278"/>
            <a:chOff x="557561" y="1930400"/>
            <a:chExt cx="11050859" cy="3288371"/>
          </a:xfrm>
        </p:grpSpPr>
        <p:sp>
          <p:nvSpPr>
            <p:cNvPr id="5" name="Rectangle à coins arrondis 5">
              <a:extLst>
                <a:ext uri="{FF2B5EF4-FFF2-40B4-BE49-F238E27FC236}">
                  <a16:creationId xmlns:a16="http://schemas.microsoft.com/office/drawing/2014/main" id="{173E27AA-654A-4ABD-BD8D-6449AC900098}"/>
                </a:ext>
              </a:extLst>
            </p:cNvPr>
            <p:cNvSpPr/>
            <p:nvPr/>
          </p:nvSpPr>
          <p:spPr>
            <a:xfrm>
              <a:off x="557561" y="1930400"/>
              <a:ext cx="11050859" cy="328837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305C8780-B3CD-4716-93EB-D472CA022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2950" y="2458242"/>
              <a:ext cx="10280080" cy="223268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02213814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2367</TotalTime>
  <Words>1933</Words>
  <Application>Microsoft Office PowerPoint</Application>
  <PresentationFormat>Affichage à l'écran (4:3)</PresentationFormat>
  <Paragraphs>373</Paragraphs>
  <Slides>49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49</vt:i4>
      </vt:variant>
    </vt:vector>
  </HeadingPairs>
  <TitlesOfParts>
    <vt:vector size="54" baseType="lpstr">
      <vt:lpstr>Arial</vt:lpstr>
      <vt:lpstr>Calibri</vt:lpstr>
      <vt:lpstr>Trebuchet MS</vt:lpstr>
      <vt:lpstr>Wingdings 3</vt:lpstr>
      <vt:lpstr>Facette</vt:lpstr>
      <vt:lpstr>Environnement informatique</vt:lpstr>
      <vt:lpstr>Présentation PowerPoint</vt:lpstr>
      <vt:lpstr>Plan de leçon</vt:lpstr>
      <vt:lpstr>Plan de leçon</vt:lpstr>
      <vt:lpstr>Plan de leçon</vt:lpstr>
      <vt:lpstr>Définition</vt:lpstr>
      <vt:lpstr>Exemple</vt:lpstr>
      <vt:lpstr>Le SI imbriqué</vt:lpstr>
      <vt:lpstr>Le SI imbriqué</vt:lpstr>
      <vt:lpstr>La mise en forme conditionnelle</vt:lpstr>
      <vt:lpstr>Exemple de formulaire Excel</vt:lpstr>
      <vt:lpstr>Partie 2</vt:lpstr>
      <vt:lpstr>Figer les lignes et colonnes</vt:lpstr>
      <vt:lpstr>Ficher lignes et colonnes</vt:lpstr>
      <vt:lpstr>Insérer et supprimer des feuilles</vt:lpstr>
      <vt:lpstr>Consolider des données avec des références 3D</vt:lpstr>
      <vt:lpstr>Masquer et protéger des zones de la feuille</vt:lpstr>
      <vt:lpstr>Masquer et protéger des zones de la feuille</vt:lpstr>
      <vt:lpstr>Masquer et protéger des zones de la feuille</vt:lpstr>
      <vt:lpstr>Enregistrer des affichages de feuille personnalisés</vt:lpstr>
      <vt:lpstr>Enregistrer des affichages de feuille personnalisés</vt:lpstr>
      <vt:lpstr>Contrôlez les sauts de page et la numérotation des pages</vt:lpstr>
      <vt:lpstr>Contrôlez les sauts de page et la numérotation des pages</vt:lpstr>
      <vt:lpstr>Contrôlez les sauts de page et la numérotation des pages</vt:lpstr>
      <vt:lpstr>Contrôlez les sauts de page et la numérotation des pages</vt:lpstr>
      <vt:lpstr>Partie 3</vt:lpstr>
      <vt:lpstr>Les listes</vt:lpstr>
      <vt:lpstr>Exemple</vt:lpstr>
      <vt:lpstr>Concevoir une liste</vt:lpstr>
      <vt:lpstr>Concevoir une liste</vt:lpstr>
      <vt:lpstr>Concevoir une liste</vt:lpstr>
      <vt:lpstr>Créer une liste</vt:lpstr>
      <vt:lpstr>Créer une liste</vt:lpstr>
      <vt:lpstr>Utiliser un formulaire</vt:lpstr>
      <vt:lpstr>Utiliser un formulaire</vt:lpstr>
      <vt:lpstr>Utiliser un formulaire</vt:lpstr>
      <vt:lpstr>Ajouter des enregistrement à l'aide d'une grille</vt:lpstr>
      <vt:lpstr>Rechercher des enregistrements</vt:lpstr>
      <vt:lpstr>Supprimez des enregistrements</vt:lpstr>
      <vt:lpstr>Trier une liste</vt:lpstr>
      <vt:lpstr>Trier une liste selon un champs</vt:lpstr>
      <vt:lpstr>Trier une liste selon plusieurs champs</vt:lpstr>
      <vt:lpstr>Les filtres automatiques</vt:lpstr>
      <vt:lpstr>Exercices</vt:lpstr>
      <vt:lpstr>Exercices</vt:lpstr>
      <vt:lpstr>Exercices</vt:lpstr>
      <vt:lpstr>Exercices</vt:lpstr>
      <vt:lpstr>Exercices</vt:lpstr>
      <vt:lpstr>Exercices</vt:lpstr>
    </vt:vector>
  </TitlesOfParts>
  <Company>College Shawinigan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Environnement informatique</dc:title>
  <dc:creator>INFO_PROFNB</dc:creator>
  <cp:lastModifiedBy>Nick B</cp:lastModifiedBy>
  <cp:revision>138</cp:revision>
  <dcterms:created xsi:type="dcterms:W3CDTF">2007-11-05T18:15:28Z</dcterms:created>
  <dcterms:modified xsi:type="dcterms:W3CDTF">2019-10-28T13:56:31Z</dcterms:modified>
</cp:coreProperties>
</file>