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sldIdLst>
    <p:sldId id="256" r:id="rId2"/>
    <p:sldId id="271" r:id="rId3"/>
    <p:sldId id="257" r:id="rId4"/>
    <p:sldId id="274" r:id="rId5"/>
    <p:sldId id="320" r:id="rId6"/>
    <p:sldId id="296" r:id="rId7"/>
    <p:sldId id="297" r:id="rId8"/>
    <p:sldId id="298" r:id="rId9"/>
    <p:sldId id="299" r:id="rId10"/>
    <p:sldId id="321" r:id="rId11"/>
    <p:sldId id="300" r:id="rId12"/>
    <p:sldId id="301" r:id="rId13"/>
    <p:sldId id="302" r:id="rId14"/>
    <p:sldId id="303" r:id="rId15"/>
    <p:sldId id="277" r:id="rId16"/>
    <p:sldId id="323" r:id="rId17"/>
    <p:sldId id="324" r:id="rId18"/>
    <p:sldId id="325" r:id="rId19"/>
    <p:sldId id="322" r:id="rId20"/>
    <p:sldId id="304" r:id="rId21"/>
    <p:sldId id="305" r:id="rId22"/>
    <p:sldId id="318" r:id="rId23"/>
    <p:sldId id="306" r:id="rId24"/>
    <p:sldId id="283" r:id="rId25"/>
    <p:sldId id="307" r:id="rId26"/>
    <p:sldId id="319" r:id="rId27"/>
    <p:sldId id="286" r:id="rId28"/>
    <p:sldId id="287" r:id="rId29"/>
    <p:sldId id="288" r:id="rId30"/>
    <p:sldId id="272" r:id="rId31"/>
    <p:sldId id="258" r:id="rId32"/>
    <p:sldId id="259" r:id="rId33"/>
    <p:sldId id="260" r:id="rId34"/>
    <p:sldId id="261" r:id="rId35"/>
    <p:sldId id="262" r:id="rId36"/>
    <p:sldId id="263" r:id="rId37"/>
    <p:sldId id="264" r:id="rId38"/>
    <p:sldId id="315" r:id="rId39"/>
    <p:sldId id="316" r:id="rId40"/>
    <p:sldId id="266" r:id="rId41"/>
    <p:sldId id="290" r:id="rId42"/>
    <p:sldId id="291" r:id="rId43"/>
    <p:sldId id="267" r:id="rId44"/>
    <p:sldId id="317" r:id="rId45"/>
    <p:sldId id="292" r:id="rId46"/>
    <p:sldId id="293" r:id="rId47"/>
    <p:sldId id="294" r:id="rId48"/>
    <p:sldId id="289" r:id="rId49"/>
    <p:sldId id="308" r:id="rId50"/>
    <p:sldId id="310" r:id="rId51"/>
    <p:sldId id="309" r:id="rId52"/>
    <p:sldId id="311" r:id="rId53"/>
    <p:sldId id="312" r:id="rId54"/>
    <p:sldId id="313" r:id="rId55"/>
  </p:sldIdLst>
  <p:sldSz cx="9144000" cy="6858000" type="screen4x3"/>
  <p:notesSz cx="6858000" cy="91440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851" autoAdjust="0"/>
    <p:restoredTop sz="86374" autoAdjust="0"/>
  </p:normalViewPr>
  <p:slideViewPr>
    <p:cSldViewPr>
      <p:cViewPr varScale="1">
        <p:scale>
          <a:sx n="98" d="100"/>
          <a:sy n="98" d="100"/>
        </p:scale>
        <p:origin x="72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337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lasseur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Excuses pour être en retard en classe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Fréquence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Feuil1!$A$2:$A$6</c:f>
              <c:strCache>
                <c:ptCount val="5"/>
                <c:pt idx="0">
                  <c:v>J'étais pris dans le trafic</c:v>
                </c:pt>
                <c:pt idx="1">
                  <c:v>Il faisait trop noir, je pensais que c'était encore la nuit</c:v>
                </c:pt>
                <c:pt idx="2">
                  <c:v>J'ai oublié mon alarme</c:v>
                </c:pt>
                <c:pt idx="3">
                  <c:v>Je pensais que c'était samedi</c:v>
                </c:pt>
                <c:pt idx="4">
                  <c:v>Je devais mettre des vêtements propres</c:v>
                </c:pt>
              </c:strCache>
            </c:strRef>
          </c:cat>
          <c:val>
            <c:numRef>
              <c:f>Feuil1!$B$2:$B$6</c:f>
              <c:numCache>
                <c:formatCode>General</c:formatCode>
                <c:ptCount val="5"/>
                <c:pt idx="0">
                  <c:v>14</c:v>
                </c:pt>
                <c:pt idx="1">
                  <c:v>5</c:v>
                </c:pt>
                <c:pt idx="2">
                  <c:v>26</c:v>
                </c:pt>
                <c:pt idx="3">
                  <c:v>8</c:v>
                </c:pt>
                <c:pt idx="4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F6-4D2A-8FAE-55311CFC2F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50232880"/>
        <c:axId val="376335344"/>
      </c:barChart>
      <c:catAx>
        <c:axId val="2502328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76335344"/>
        <c:crosses val="autoZero"/>
        <c:auto val="1"/>
        <c:lblAlgn val="ctr"/>
        <c:lblOffset val="100"/>
        <c:noMultiLvlLbl val="0"/>
      </c:catAx>
      <c:valAx>
        <c:axId val="3763353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50232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A0ECED-7758-4AC6-8689-49369BA518C0}" type="datetimeFigureOut">
              <a:rPr lang="fr-CA" smtClean="0"/>
              <a:t>2019-10-21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1EA87F-72ED-4139-9680-DF5BD75DE6C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07033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EA87F-72ED-4139-9680-DF5BD75DE6C8}" type="slidenum">
              <a:rPr lang="fr-CA" smtClean="0"/>
              <a:t>26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759533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A" dirty="0">
                <a:sym typeface="Wingdings" pitchFamily="2" charset="2"/>
              </a:rPr>
              <a:t>G5  "=E5 * F5", H5  "=G5-B5"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EA87F-72ED-4139-9680-DF5BD75DE6C8}" type="slidenum">
              <a:rPr lang="fr-CA" smtClean="0"/>
              <a:t>29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85251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EA87F-72ED-4139-9680-DF5BD75DE6C8}" type="slidenum">
              <a:rPr lang="fr-CA" smtClean="0"/>
              <a:t>36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68350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CD596-7082-4519-9AE9-05885AF24096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33301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267-53F1-4875-8CA4-1057873E1C98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12926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267-53F1-4875-8CA4-1057873E1C98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8130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267-53F1-4875-8CA4-1057873E1C98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63374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267-53F1-4875-8CA4-1057873E1C98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23538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C5267-53F1-4875-8CA4-1057873E1C98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173406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E7530-58DD-4F78-9148-50C08CF45A21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463364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14B35-F202-4405-ABCE-83F1363EB3B7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34180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5AE7-155A-4842-8169-5AAB424555AC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76320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71192-77E3-474B-B83F-BD128FE1F7CC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2786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9CC18-C645-4D29-B778-47D5E97B9BAD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22217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48429-850C-4FAF-987D-BB6AD6284B16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67199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D0819-F0BE-4531-B2AD-A3D05561D7B3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88909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EFA75-9B51-40AC-98D1-D42BFCA40A4C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33795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AB0E2-2E46-4A97-8006-0A18756BD33C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22312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93D0E-28AA-4E7F-BF23-25037EB6BB35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25053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C6C5267-53F1-4875-8CA4-1057873E1C98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57742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53.xml"/><Relationship Id="rId2" Type="http://schemas.openxmlformats.org/officeDocument/2006/relationships/slide" Target="slide5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qR1HEsaIHq211loYTDUtFwfUrf9T6v1U-FvtQxOSLQQ/edit?usp=sharing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Environnement informatique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Excel partie 03</a:t>
            </a:r>
          </a:p>
          <a:p>
            <a:r>
              <a:rPr lang="fr-CA" dirty="0"/>
              <a:t>v.A19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Référence 3D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Une référence 3D est seulement un référence vers une autre feuille du classeur</a:t>
            </a:r>
          </a:p>
          <a:p>
            <a:r>
              <a:rPr lang="fr-CA" dirty="0"/>
              <a:t>Habituellement, on utilisait des références qui étaient à même la feuille de calcul donc seulement la colonne et la ligne étaient utilisées. Ex : A1, $K$1, etc.</a:t>
            </a:r>
          </a:p>
          <a:p>
            <a:r>
              <a:rPr lang="fr-CA" dirty="0">
                <a:sym typeface="Wingdings" pitchFamily="2" charset="2"/>
              </a:rPr>
              <a:t>Dans cette partie, nous allons voir comment utiliser une référence qui se retrouve dans une feuille différente de la formule</a:t>
            </a:r>
          </a:p>
          <a:p>
            <a:r>
              <a:rPr lang="fr-CA" dirty="0">
                <a:sym typeface="Wingdings" pitchFamily="2" charset="2"/>
              </a:rPr>
              <a:t>Le format d’une référence 3D est le suivant : </a:t>
            </a:r>
            <a:r>
              <a:rPr lang="fr-CA" dirty="0" err="1">
                <a:sym typeface="Wingdings" pitchFamily="2" charset="2"/>
              </a:rPr>
              <a:t>nomFeuille!ColonneCellule</a:t>
            </a:r>
            <a:endParaRPr lang="fr-CA" dirty="0">
              <a:sym typeface="Wingdings" pitchFamily="2" charset="2"/>
            </a:endParaRPr>
          </a:p>
          <a:p>
            <a:pPr lvl="1"/>
            <a:r>
              <a:rPr lang="fr-CA" dirty="0">
                <a:sym typeface="Wingdings" pitchFamily="2" charset="2"/>
              </a:rPr>
              <a:t>Exemple : Feuil2!A2, </a:t>
            </a:r>
            <a:r>
              <a:rPr lang="fr-CA" dirty="0" err="1">
                <a:sym typeface="Wingdings" pitchFamily="2" charset="2"/>
              </a:rPr>
              <a:t>Resultats</a:t>
            </a:r>
            <a:r>
              <a:rPr lang="fr-CA" dirty="0">
                <a:sym typeface="Wingdings" pitchFamily="2" charset="2"/>
              </a:rPr>
              <a:t>!$B2, etc.</a:t>
            </a:r>
          </a:p>
        </p:txBody>
      </p:sp>
    </p:spTree>
    <p:extLst>
      <p:ext uri="{BB962C8B-B14F-4D97-AF65-F5344CB8AC3E}">
        <p14:creationId xmlns:p14="http://schemas.microsoft.com/office/powerpoint/2010/main" val="1514448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Référence 3D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Avec la feuille </a:t>
            </a:r>
            <a:r>
              <a:rPr lang="fr-CA" b="1" dirty="0"/>
              <a:t>Synthèse </a:t>
            </a:r>
            <a:r>
              <a:rPr lang="fr-CA" b="1" dirty="0" err="1"/>
              <a:t>Qc</a:t>
            </a:r>
            <a:r>
              <a:rPr lang="fr-CA" b="1" dirty="0"/>
              <a:t> janvier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/>
              <a:t>Cellule </a:t>
            </a:r>
            <a:r>
              <a:rPr lang="fr-CA" b="1" dirty="0"/>
              <a:t>B7</a:t>
            </a:r>
            <a:r>
              <a:rPr lang="fr-CA" dirty="0"/>
              <a:t>, Formules </a:t>
            </a:r>
            <a:r>
              <a:rPr lang="fr-CA" dirty="0">
                <a:sym typeface="Wingdings" pitchFamily="2" charset="2"/>
              </a:rPr>
              <a:t> Somme automatique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Sélectionnez la feuille </a:t>
            </a:r>
            <a:r>
              <a:rPr lang="fr-CA" b="1" dirty="0">
                <a:sym typeface="Wingdings" pitchFamily="2" charset="2"/>
              </a:rPr>
              <a:t>Montréal</a:t>
            </a:r>
            <a:r>
              <a:rPr lang="fr-CA" dirty="0">
                <a:sym typeface="Wingdings" pitchFamily="2" charset="2"/>
              </a:rPr>
              <a:t> et maintenir la touche </a:t>
            </a:r>
            <a:r>
              <a:rPr lang="fr-CA" b="1" dirty="0">
                <a:sym typeface="Wingdings" pitchFamily="2" charset="2"/>
              </a:rPr>
              <a:t>[</a:t>
            </a:r>
            <a:r>
              <a:rPr lang="fr-CA" b="1" dirty="0" err="1">
                <a:sym typeface="Wingdings" pitchFamily="2" charset="2"/>
              </a:rPr>
              <a:t>Maj</a:t>
            </a:r>
            <a:r>
              <a:rPr lang="fr-CA" b="1" dirty="0">
                <a:sym typeface="Wingdings" pitchFamily="2" charset="2"/>
              </a:rPr>
              <a:t>] </a:t>
            </a:r>
            <a:r>
              <a:rPr lang="fr-CA" dirty="0">
                <a:sym typeface="Wingdings" pitchFamily="2" charset="2"/>
              </a:rPr>
              <a:t>enfoncée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Sélectionnez la feuille </a:t>
            </a:r>
            <a:r>
              <a:rPr lang="fr-CA" b="1" dirty="0">
                <a:sym typeface="Wingdings" pitchFamily="2" charset="2"/>
              </a:rPr>
              <a:t>Trois-Rivières</a:t>
            </a:r>
            <a:r>
              <a:rPr lang="fr-CA" dirty="0">
                <a:sym typeface="Wingdings" pitchFamily="2" charset="2"/>
              </a:rPr>
              <a:t>, cliquez sur </a:t>
            </a:r>
            <a:r>
              <a:rPr lang="fr-CA" b="1" dirty="0">
                <a:sym typeface="Wingdings" pitchFamily="2" charset="2"/>
              </a:rPr>
              <a:t>G7</a:t>
            </a:r>
            <a:r>
              <a:rPr lang="fr-CA" dirty="0">
                <a:sym typeface="Wingdings" pitchFamily="2" charset="2"/>
              </a:rPr>
              <a:t> et appuyez sur </a:t>
            </a:r>
            <a:r>
              <a:rPr lang="fr-CA" b="1" dirty="0">
                <a:sym typeface="Wingdings" pitchFamily="2" charset="2"/>
              </a:rPr>
              <a:t>[Enter]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620232" y="5105400"/>
            <a:ext cx="693420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A" dirty="0"/>
              <a:t>Le « ! » dans la formule indique que c’est une référence externe.</a:t>
            </a:r>
          </a:p>
        </p:txBody>
      </p:sp>
    </p:spTree>
    <p:extLst>
      <p:ext uri="{BB962C8B-B14F-4D97-AF65-F5344CB8AC3E}">
        <p14:creationId xmlns:p14="http://schemas.microsoft.com/office/powerpoint/2010/main" val="1337815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Référence 3D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fr-CA" dirty="0"/>
              <a:t>Recopiez la cellule </a:t>
            </a:r>
            <a:r>
              <a:rPr lang="fr-CA" b="1" dirty="0"/>
              <a:t>B7</a:t>
            </a:r>
            <a:r>
              <a:rPr lang="fr-CA" dirty="0"/>
              <a:t> vers </a:t>
            </a:r>
            <a:r>
              <a:rPr lang="fr-CA" b="1" dirty="0"/>
              <a:t>C7</a:t>
            </a:r>
            <a:r>
              <a:rPr lang="fr-CA" dirty="0"/>
              <a:t> et cliquez sur le </a:t>
            </a:r>
            <a:r>
              <a:rPr lang="fr-CA" b="1" dirty="0"/>
              <a:t>bouton d’option de recopie incrémentée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fr-CA" dirty="0"/>
              <a:t>Cliquez sur </a:t>
            </a:r>
            <a:r>
              <a:rPr lang="fr-CA" b="1" dirty="0"/>
              <a:t>Recopier les valeurs sans la mise en forme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fr-CA" dirty="0"/>
              <a:t>Recopiez les cellules B7:C7 vers la plage B8:C10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fr-CA" dirty="0"/>
              <a:t>Dans la feuille Québec, remplacez le contenu de A6 </a:t>
            </a:r>
            <a:r>
              <a:rPr lang="fr-CA"/>
              <a:t>pour « Odyssée du Pacifique »</a:t>
            </a:r>
            <a:endParaRPr lang="fr-CA" dirty="0"/>
          </a:p>
          <a:p>
            <a:pPr marL="514350" indent="-514350">
              <a:buFont typeface="+mj-lt"/>
              <a:buAutoNum type="arabicPeriod" startAt="4"/>
            </a:pPr>
            <a:r>
              <a:rPr lang="fr-CA" dirty="0"/>
              <a:t>Enregistrez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667000"/>
            <a:ext cx="2209800" cy="59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42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Gestion des erreurs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La fonction « SIERREUR » permet de prévoir les erreurs dans les formules</a:t>
            </a:r>
          </a:p>
          <a:p>
            <a:pPr lvl="1"/>
            <a:r>
              <a:rPr lang="fr-CA" dirty="0"/>
              <a:t>Par exemple, une division par zéro</a:t>
            </a:r>
          </a:p>
          <a:p>
            <a:r>
              <a:rPr lang="fr-CA" dirty="0"/>
              <a:t>Avec </a:t>
            </a:r>
            <a:r>
              <a:rPr lang="fr-CA" b="1" dirty="0"/>
              <a:t>Synthèse </a:t>
            </a:r>
            <a:r>
              <a:rPr lang="fr-CA" b="1" dirty="0" err="1"/>
              <a:t>Qc</a:t>
            </a:r>
            <a:r>
              <a:rPr lang="fr-CA" b="1" dirty="0"/>
              <a:t> janvier</a:t>
            </a:r>
          </a:p>
          <a:p>
            <a:pPr marL="514350" indent="-514350">
              <a:buFont typeface="+mj-lt"/>
              <a:buAutoNum type="arabicPeriod"/>
            </a:pPr>
            <a:r>
              <a:rPr lang="fr-CA" b="1" dirty="0"/>
              <a:t>B11</a:t>
            </a:r>
            <a:r>
              <a:rPr lang="fr-CA" dirty="0"/>
              <a:t>, Formules </a:t>
            </a:r>
            <a:r>
              <a:rPr lang="fr-CA" dirty="0">
                <a:sym typeface="Wingdings" pitchFamily="2" charset="2"/>
              </a:rPr>
              <a:t> Somme automatique, </a:t>
            </a:r>
            <a:r>
              <a:rPr lang="fr-CA" b="1" dirty="0">
                <a:sym typeface="Wingdings" pitchFamily="2" charset="2"/>
              </a:rPr>
              <a:t>[Enter]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/>
              <a:t>Copiez </a:t>
            </a:r>
            <a:r>
              <a:rPr lang="fr-CA" b="1" dirty="0"/>
              <a:t>B11</a:t>
            </a:r>
            <a:r>
              <a:rPr lang="fr-CA" dirty="0"/>
              <a:t> vers </a:t>
            </a:r>
            <a:r>
              <a:rPr lang="fr-CA" b="1" dirty="0"/>
              <a:t>C11</a:t>
            </a:r>
            <a:r>
              <a:rPr lang="fr-CA" dirty="0"/>
              <a:t> sans la mise en forme</a:t>
            </a:r>
          </a:p>
          <a:p>
            <a:pPr marL="514350" indent="-514350">
              <a:buFont typeface="+mj-lt"/>
              <a:buAutoNum type="arabicPeriod"/>
            </a:pPr>
            <a:r>
              <a:rPr lang="fr-CA" b="1" dirty="0"/>
              <a:t>D7</a:t>
            </a:r>
            <a:r>
              <a:rPr lang="fr-CA" dirty="0"/>
              <a:t>, Formules </a:t>
            </a:r>
            <a:r>
              <a:rPr lang="fr-CA" dirty="0">
                <a:sym typeface="Wingdings" pitchFamily="2" charset="2"/>
              </a:rPr>
              <a:t> Logique  SIERREUR</a:t>
            </a:r>
          </a:p>
          <a:p>
            <a:pPr marL="914400" lvl="1" indent="-514350"/>
            <a:r>
              <a:rPr lang="fr-CA" dirty="0">
                <a:sym typeface="Wingdings" pitchFamily="2" charset="2"/>
              </a:rPr>
              <a:t>Valeur  </a:t>
            </a:r>
            <a:r>
              <a:rPr lang="fr-CA" b="1" dirty="0">
                <a:sym typeface="Wingdings" pitchFamily="2" charset="2"/>
              </a:rPr>
              <a:t>C7/C11</a:t>
            </a:r>
          </a:p>
          <a:p>
            <a:pPr marL="914400" lvl="1" indent="-514350"/>
            <a:r>
              <a:rPr lang="fr-CA" dirty="0" err="1">
                <a:sym typeface="Wingdings" pitchFamily="2" charset="2"/>
              </a:rPr>
              <a:t>Valeur_si_erreur</a:t>
            </a:r>
            <a:r>
              <a:rPr lang="fr-CA" dirty="0">
                <a:sym typeface="Wingdings" pitchFamily="2" charset="2"/>
              </a:rPr>
              <a:t>  </a:t>
            </a:r>
            <a:r>
              <a:rPr lang="fr-CA" b="1" dirty="0">
                <a:sym typeface="Wingdings" pitchFamily="2" charset="2"/>
              </a:rPr>
              <a:t>ERREUR</a:t>
            </a:r>
            <a:endParaRPr lang="fr-CA" b="1" dirty="0"/>
          </a:p>
        </p:txBody>
      </p:sp>
    </p:spTree>
    <p:extLst>
      <p:ext uri="{BB962C8B-B14F-4D97-AF65-F5344CB8AC3E}">
        <p14:creationId xmlns:p14="http://schemas.microsoft.com/office/powerpoint/2010/main" val="495870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Gestion des erreurs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fr-CA" dirty="0"/>
              <a:t>Recopiez la cellule </a:t>
            </a:r>
            <a:r>
              <a:rPr lang="fr-CA" b="1" dirty="0"/>
              <a:t>D7</a:t>
            </a:r>
            <a:r>
              <a:rPr lang="fr-CA" dirty="0"/>
              <a:t> vers la plage </a:t>
            </a:r>
            <a:r>
              <a:rPr lang="fr-CA" b="1" dirty="0"/>
              <a:t>D8:D10</a:t>
            </a:r>
          </a:p>
          <a:p>
            <a:pPr marL="914400" lvl="1" indent="-514350"/>
            <a:r>
              <a:rPr lang="fr-CA" dirty="0"/>
              <a:t>Qu’est-ce qui corrigerait l’erreur?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fr-CA" dirty="0"/>
              <a:t>Corrigez l’erreur dans </a:t>
            </a:r>
            <a:r>
              <a:rPr lang="fr-CA" b="1" dirty="0"/>
              <a:t>D7</a:t>
            </a:r>
            <a:r>
              <a:rPr lang="fr-CA" dirty="0"/>
              <a:t> et recopiez la formule corrigée dans les page </a:t>
            </a:r>
            <a:r>
              <a:rPr lang="fr-CA" b="1" dirty="0"/>
              <a:t>D8:D10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fr-CA" dirty="0"/>
              <a:t>Enregistrez</a:t>
            </a:r>
          </a:p>
          <a:p>
            <a:pPr marL="514350" indent="-514350">
              <a:buFont typeface="+mj-lt"/>
              <a:buAutoNum type="arabicPeriod" startAt="4"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937727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 dirty="0"/>
              <a:t>Noms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Actuellement dans les formules utilisées, on utilisait des références avec le nom de la colonne et ligne (Ex : A2, B3, $C2, …)</a:t>
            </a:r>
          </a:p>
          <a:p>
            <a:r>
              <a:rPr lang="fr-CA" dirty="0"/>
              <a:t>Lorsque l’on fait des petits projets, c’est relativement facile de se rappeler où chacune des valeurs est positionnée (Ex : La TPS est en L1, la TVQ est en L2, …)</a:t>
            </a:r>
          </a:p>
          <a:p>
            <a:r>
              <a:rPr lang="fr-CA" dirty="0"/>
              <a:t>Cependant lorsque le fichier devient moindrement complexe, se rappeler où chaque valeur se situe peut devenir problématique</a:t>
            </a:r>
          </a:p>
          <a:p>
            <a:r>
              <a:rPr lang="fr-CA" dirty="0"/>
              <a:t>Excel permet de donner des noms à des cellules ou plages de données pour faciliter leur utilisation dans les classeurs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Noms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L’utilisation facilite la tâche pour réaliser des formules</a:t>
            </a:r>
          </a:p>
          <a:p>
            <a:r>
              <a:rPr lang="fr-CA" dirty="0"/>
              <a:t>Par exemple la formule « =A2 * B2 * $L$1 » ne dit pas grand chose mis à part que l’on sait que c’est la multiplication de 3 cellules</a:t>
            </a:r>
          </a:p>
          <a:p>
            <a:r>
              <a:rPr lang="fr-CA" dirty="0"/>
              <a:t>La formule « =A2 * B2 * </a:t>
            </a:r>
            <a:r>
              <a:rPr lang="fr-CA" dirty="0" err="1"/>
              <a:t>TauxTPS</a:t>
            </a:r>
            <a:r>
              <a:rPr lang="fr-CA" dirty="0"/>
              <a:t> » permet déjà de clarifier que l’on utilise quelque chose qui s’appelle « </a:t>
            </a:r>
            <a:r>
              <a:rPr lang="fr-CA" dirty="0" err="1"/>
              <a:t>TauxTPS</a:t>
            </a:r>
            <a:r>
              <a:rPr lang="fr-CA" dirty="0"/>
              <a:t> »</a:t>
            </a:r>
          </a:p>
          <a:p>
            <a:r>
              <a:rPr lang="fr-CA" dirty="0"/>
              <a:t>Dans le cas précédent, « </a:t>
            </a:r>
            <a:r>
              <a:rPr lang="fr-CA" dirty="0" err="1"/>
              <a:t>TauxTPS</a:t>
            </a:r>
            <a:r>
              <a:rPr lang="fr-CA" dirty="0"/>
              <a:t> » est un nom que l’on a donné à une cellule</a:t>
            </a:r>
          </a:p>
          <a:p>
            <a:r>
              <a:rPr lang="fr-CA" dirty="0"/>
              <a:t>On pourra réutiliser ce nom partout dans le classeur et il fera référence à la bonne cellule</a:t>
            </a:r>
          </a:p>
        </p:txBody>
      </p:sp>
    </p:spTree>
    <p:extLst>
      <p:ext uri="{BB962C8B-B14F-4D97-AF65-F5344CB8AC3E}">
        <p14:creationId xmlns:p14="http://schemas.microsoft.com/office/powerpoint/2010/main" val="576321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Noms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Il y a quelques méthodes pour ajouter un nom</a:t>
            </a:r>
          </a:p>
          <a:p>
            <a:r>
              <a:rPr lang="fr-CA" dirty="0"/>
              <a:t>Méthode rapide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CA" dirty="0"/>
              <a:t>Sélectionner la cellule ou la plage que l’on veut assigner un nom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CA" dirty="0"/>
              <a:t>Dans la zone de nom qui est situé à l’extrémité gauche de la zone de formule, inscrire le nom désiré</a:t>
            </a:r>
          </a:p>
          <a:p>
            <a:pPr marL="800100" lvl="1" indent="-342900">
              <a:buFont typeface="+mj-lt"/>
              <a:buAutoNum type="arabicPeriod"/>
            </a:pPr>
            <a:r>
              <a:rPr lang="fr-CA" dirty="0"/>
              <a:t>Entrée</a:t>
            </a:r>
          </a:p>
          <a:p>
            <a:pPr marL="400050">
              <a:buFont typeface="+mj-lt"/>
              <a:buAutoNum type="arabicPeriod"/>
            </a:pPr>
            <a:endParaRPr lang="fr-CA" dirty="0"/>
          </a:p>
          <a:p>
            <a:pPr marL="400050"/>
            <a:endParaRPr lang="fr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4988853"/>
            <a:ext cx="3644900" cy="12827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295362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Noms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Méthode avancée</a:t>
            </a:r>
          </a:p>
          <a:p>
            <a:pPr lvl="1">
              <a:buFont typeface="+mj-lt"/>
              <a:buAutoNum type="arabicPeriod"/>
            </a:pPr>
            <a:r>
              <a:rPr lang="fr-CA" dirty="0"/>
              <a:t>Onglet « Formules » </a:t>
            </a:r>
            <a:r>
              <a:rPr lang="fr-CA" dirty="0">
                <a:sym typeface="Wingdings"/>
              </a:rPr>
              <a:t> Gestionnaire de noms</a:t>
            </a:r>
          </a:p>
          <a:p>
            <a:pPr lvl="1">
              <a:buFont typeface="+mj-lt"/>
              <a:buAutoNum type="arabicPeriod"/>
            </a:pPr>
            <a:r>
              <a:rPr lang="fr-CA" dirty="0">
                <a:sym typeface="Wingdings"/>
              </a:rPr>
              <a:t>Cliquer sur « Nouveau… »</a:t>
            </a:r>
          </a:p>
          <a:p>
            <a:pPr lvl="1">
              <a:buFont typeface="+mj-lt"/>
              <a:buAutoNum type="arabicPeriod"/>
            </a:pPr>
            <a:r>
              <a:rPr lang="fr-CA" dirty="0">
                <a:sym typeface="Wingdings"/>
              </a:rPr>
              <a:t>Indiquer le nom</a:t>
            </a:r>
          </a:p>
          <a:p>
            <a:pPr lvl="1">
              <a:buFont typeface="+mj-lt"/>
              <a:buAutoNum type="arabicPeriod"/>
            </a:pPr>
            <a:r>
              <a:rPr lang="fr-CA" dirty="0">
                <a:sym typeface="Wingdings"/>
              </a:rPr>
              <a:t>Modifier « Fait référence à » pour la cellule ou la plage désirée</a:t>
            </a:r>
          </a:p>
          <a:p>
            <a:r>
              <a:rPr lang="fr-CA" dirty="0">
                <a:sym typeface="Wingdings"/>
              </a:rPr>
              <a:t>Avec le gestionnaire de noms, on peut modifier ou supprimer les noms déjà existants 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4860888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 dirty="0"/>
              <a:t>Utiliser des noms dans une formule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buFontTx/>
              <a:buAutoNum type="arabicPeriod"/>
            </a:pPr>
            <a:r>
              <a:rPr lang="fr-CA" dirty="0"/>
              <a:t>Ouvrez </a:t>
            </a:r>
            <a:r>
              <a:rPr lang="fr-CA" b="1" dirty="0"/>
              <a:t>EX E-2</a:t>
            </a:r>
            <a:r>
              <a:rPr lang="fr-CA" dirty="0"/>
              <a:t> et enregistrez le sous </a:t>
            </a:r>
            <a:r>
              <a:rPr lang="fr-CA" b="1" dirty="0"/>
              <a:t>Voyages</a:t>
            </a:r>
          </a:p>
          <a:p>
            <a:pPr marL="609600" indent="-609600">
              <a:buFontTx/>
              <a:buAutoNum type="arabicPeriod"/>
            </a:pPr>
            <a:r>
              <a:rPr lang="fr-CA" b="1" dirty="0"/>
              <a:t>B4</a:t>
            </a:r>
            <a:r>
              <a:rPr lang="fr-CA" dirty="0"/>
              <a:t>, Formules </a:t>
            </a:r>
            <a:r>
              <a:rPr lang="fr-CA" dirty="0">
                <a:sym typeface="Wingdings" pitchFamily="2" charset="2"/>
              </a:rPr>
              <a:t> Définir un nom</a:t>
            </a:r>
          </a:p>
          <a:p>
            <a:pPr marL="609600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Tapez </a:t>
            </a:r>
            <a:r>
              <a:rPr lang="fr-CA" b="1" dirty="0" err="1">
                <a:sym typeface="Wingdings" pitchFamily="2" charset="2"/>
              </a:rPr>
              <a:t>date_du_jour</a:t>
            </a:r>
            <a:endParaRPr lang="fr-CA" b="1" dirty="0">
              <a:sym typeface="Wingdings" pitchFamily="2" charset="2"/>
            </a:endParaRPr>
          </a:p>
          <a:p>
            <a:pPr marL="1009650" lvl="1" indent="-609600"/>
            <a:r>
              <a:rPr lang="fr-CA" dirty="0">
                <a:sym typeface="Wingdings" pitchFamily="2" charset="2"/>
              </a:rPr>
              <a:t>Identifie la cellule </a:t>
            </a:r>
            <a:r>
              <a:rPr lang="fr-CA" b="1" dirty="0">
                <a:sym typeface="Wingdings" pitchFamily="2" charset="2"/>
              </a:rPr>
              <a:t>B4</a:t>
            </a:r>
            <a:r>
              <a:rPr lang="fr-CA" dirty="0">
                <a:sym typeface="Wingdings" pitchFamily="2" charset="2"/>
              </a:rPr>
              <a:t> en lui donnant un nom</a:t>
            </a:r>
          </a:p>
          <a:p>
            <a:pPr marL="609600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Zone  </a:t>
            </a:r>
            <a:r>
              <a:rPr lang="fr-CA" b="1" dirty="0">
                <a:sym typeface="Wingdings" pitchFamily="2" charset="2"/>
              </a:rPr>
              <a:t>Voyages en avril</a:t>
            </a:r>
          </a:p>
          <a:p>
            <a:pPr marL="1009650" lvl="1" indent="-609600"/>
            <a:r>
              <a:rPr lang="fr-CA" dirty="0">
                <a:sym typeface="Wingdings" pitchFamily="2" charset="2"/>
              </a:rPr>
              <a:t>Limite la portée du nom à la feuille </a:t>
            </a:r>
            <a:r>
              <a:rPr lang="fr-CA" b="1" dirty="0">
                <a:sym typeface="Wingdings" pitchFamily="2" charset="2"/>
              </a:rPr>
              <a:t>Voyages en avril</a:t>
            </a:r>
          </a:p>
          <a:p>
            <a:pPr marL="609600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Ok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701634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Plan de leçon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A" sz="2800" dirty="0"/>
              <a:t>Partie 1 : Utiliser les formules et fonctions</a:t>
            </a:r>
          </a:p>
          <a:p>
            <a:pPr lvl="1"/>
            <a:r>
              <a:rPr lang="fr-CA" sz="2400" dirty="0"/>
              <a:t>Créer une formule contenant plusieurs opérateurs</a:t>
            </a:r>
          </a:p>
          <a:p>
            <a:pPr lvl="1"/>
            <a:r>
              <a:rPr lang="fr-CA" sz="2400" dirty="0"/>
              <a:t>Utiliser des noms dans une formule</a:t>
            </a:r>
          </a:p>
          <a:p>
            <a:pPr lvl="1"/>
            <a:r>
              <a:rPr lang="fr-CA" sz="2400" dirty="0"/>
              <a:t>Générer des totaux avec Somme automatique</a:t>
            </a:r>
          </a:p>
          <a:p>
            <a:pPr lvl="1"/>
            <a:r>
              <a:rPr lang="fr-CA" sz="2400" dirty="0"/>
              <a:t>Utiliser des dates dans les calculs</a:t>
            </a:r>
          </a:p>
          <a:p>
            <a:pPr lvl="1"/>
            <a:r>
              <a:rPr lang="fr-CA" sz="2400" dirty="0"/>
              <a:t>Construire une formule conditionnelle avec la fonction SI</a:t>
            </a:r>
          </a:p>
          <a:p>
            <a:pPr lvl="1"/>
            <a:r>
              <a:rPr lang="fr-CA" sz="2400" dirty="0"/>
              <a:t>Utiliser des fonctions statistiques</a:t>
            </a:r>
          </a:p>
          <a:p>
            <a:pPr lvl="1"/>
            <a:r>
              <a:rPr lang="fr-CA" sz="2400" dirty="0"/>
              <a:t>Calculer le remboursement avec la fonction VPM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Utiliser des noms dans une formule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fr-CA" b="1" dirty="0"/>
              <a:t>B7:B13</a:t>
            </a:r>
            <a:r>
              <a:rPr lang="fr-CA" dirty="0"/>
              <a:t>, Définir un nom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fr-CA" dirty="0"/>
              <a:t>Nom </a:t>
            </a:r>
            <a:r>
              <a:rPr lang="fr-CA" dirty="0">
                <a:sym typeface="Wingdings" pitchFamily="2" charset="2"/>
              </a:rPr>
              <a:t> </a:t>
            </a:r>
            <a:r>
              <a:rPr lang="fr-CA" dirty="0" err="1"/>
              <a:t>date_voyage</a:t>
            </a:r>
            <a:r>
              <a:rPr lang="fr-CA" dirty="0"/>
              <a:t>, zone </a:t>
            </a:r>
            <a:r>
              <a:rPr lang="fr-CA" dirty="0">
                <a:sym typeface="Wingdings" pitchFamily="2" charset="2"/>
              </a:rPr>
              <a:t> Voyage en avril, </a:t>
            </a:r>
            <a:r>
              <a:rPr lang="fr-CA" b="1" dirty="0">
                <a:sym typeface="Wingdings" pitchFamily="2" charset="2"/>
              </a:rPr>
              <a:t>Ok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fr-CA" dirty="0"/>
              <a:t>C7, tapez « = »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fr-CA" dirty="0"/>
              <a:t>Formules </a:t>
            </a:r>
            <a:r>
              <a:rPr lang="fr-CA" dirty="0">
                <a:sym typeface="Wingdings" panose="05000000000000000000" pitchFamily="2" charset="2"/>
              </a:rPr>
              <a:t> </a:t>
            </a:r>
            <a:r>
              <a:rPr lang="fr-CA" dirty="0"/>
              <a:t>Cliquez sur </a:t>
            </a:r>
            <a:r>
              <a:rPr lang="fr-CA" b="1" dirty="0"/>
              <a:t>Dans une formule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fr-CA" dirty="0"/>
              <a:t>Sélectionnez </a:t>
            </a:r>
            <a:r>
              <a:rPr lang="fr-CA" dirty="0" err="1"/>
              <a:t>date_voyage</a:t>
            </a:r>
            <a:r>
              <a:rPr lang="fr-CA" dirty="0"/>
              <a:t>, tapez « - », cliquez sur </a:t>
            </a:r>
            <a:r>
              <a:rPr lang="fr-CA" b="1" dirty="0"/>
              <a:t>Dans une formule</a:t>
            </a:r>
            <a:r>
              <a:rPr lang="fr-CA" dirty="0"/>
              <a:t>, sélectionnez </a:t>
            </a:r>
            <a:r>
              <a:rPr lang="fr-CA" dirty="0" err="1"/>
              <a:t>date_du_jour</a:t>
            </a:r>
            <a:r>
              <a:rPr lang="fr-CA" dirty="0"/>
              <a:t> et </a:t>
            </a:r>
            <a:r>
              <a:rPr lang="fr-CA" b="1" dirty="0"/>
              <a:t>[Enter]</a:t>
            </a:r>
          </a:p>
          <a:p>
            <a:pPr marL="914400" lvl="1" indent="-514350"/>
            <a:r>
              <a:rPr lang="fr-CA" dirty="0"/>
              <a:t>Au d’utiliser des numéros de cellule, nous utilisons des noms définis.</a:t>
            </a:r>
          </a:p>
        </p:txBody>
      </p:sp>
    </p:spTree>
    <p:extLst>
      <p:ext uri="{BB962C8B-B14F-4D97-AF65-F5344CB8AC3E}">
        <p14:creationId xmlns:p14="http://schemas.microsoft.com/office/powerpoint/2010/main" val="1599836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Utiliser des noms dans une formule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CA" dirty="0"/>
              <a:t>Recopiez C7 dans la plage C8:C13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/>
              <a:t>Enregistrez</a:t>
            </a:r>
          </a:p>
        </p:txBody>
      </p:sp>
    </p:spTree>
    <p:extLst>
      <p:ext uri="{BB962C8B-B14F-4D97-AF65-F5344CB8AC3E}">
        <p14:creationId xmlns:p14="http://schemas.microsoft.com/office/powerpoint/2010/main" val="15420152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Construire une formule conditionnelle avec la fonction SI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latinLnBrk="0" hangingPunct="1"/>
            <a:r>
              <a:rPr lang="fr-CA" sz="1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Une formule conditionnelle est une formule dont le calcul est basé sur une ou des conditions.</a:t>
            </a:r>
            <a:endParaRPr lang="fr-CA" sz="1800" dirty="0">
              <a:effectLst/>
            </a:endParaRPr>
          </a:p>
          <a:p>
            <a:pPr lvl="1"/>
            <a:r>
              <a:rPr lang="fr-CA" sz="16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Par exemple si un employé reçoit une performance de 5 (sur une échelle de 1 à 5) elle recevra 10% de boni, sinon elle n'en aura pas.</a:t>
            </a:r>
            <a:endParaRPr lang="fr-CA" dirty="0">
              <a:effectLst/>
            </a:endParaRPr>
          </a:p>
          <a:p>
            <a:pPr rtl="0" eaLnBrk="1" latinLnBrk="0" hangingPunct="1"/>
            <a:r>
              <a:rPr lang="fr-CA" sz="1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La fonction SI comporte 3 paramètres soit: Le test logique, la valeur si vrai et la valeur si faux.</a:t>
            </a:r>
            <a:br>
              <a:rPr lang="fr-CA" sz="1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fr-CA" sz="1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SI(</a:t>
            </a:r>
            <a:r>
              <a:rPr lang="fr-CA" sz="1800" kern="120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test_logique;valeur_si_vrai;valeur_si_faux</a:t>
            </a:r>
            <a:r>
              <a:rPr lang="fr-CA" sz="1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fr-CA" dirty="0">
              <a:effectLst/>
            </a:endParaRPr>
          </a:p>
          <a:p>
            <a:pPr lvl="1"/>
            <a:r>
              <a:rPr lang="fr-CA" sz="16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Exemple:</a:t>
            </a:r>
            <a:br>
              <a:rPr lang="fr-CA" sz="16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fr-CA" sz="16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Si(Performance = 5; Salaire * 0,10; 0)</a:t>
            </a:r>
            <a:endParaRPr lang="fr-CA" dirty="0">
              <a:effectLst/>
            </a:endParaRPr>
          </a:p>
          <a:p>
            <a:endParaRPr lang="fr-CA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680A535-7DDB-47AD-8F84-859692DE2DAD}"/>
              </a:ext>
            </a:extLst>
          </p:cNvPr>
          <p:cNvSpPr txBox="1"/>
          <p:nvPr/>
        </p:nvSpPr>
        <p:spPr>
          <a:xfrm>
            <a:off x="4800600" y="5562600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Page E-12 et E-13</a:t>
            </a:r>
          </a:p>
        </p:txBody>
      </p:sp>
    </p:spTree>
    <p:extLst>
      <p:ext uri="{BB962C8B-B14F-4D97-AF65-F5344CB8AC3E}">
        <p14:creationId xmlns:p14="http://schemas.microsoft.com/office/powerpoint/2010/main" val="1974502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Ordinogramme représentant la fonction SI</a:t>
            </a:r>
          </a:p>
        </p:txBody>
      </p:sp>
      <p:grpSp>
        <p:nvGrpSpPr>
          <p:cNvPr id="15" name="Groupe 14"/>
          <p:cNvGrpSpPr/>
          <p:nvPr/>
        </p:nvGrpSpPr>
        <p:grpSpPr>
          <a:xfrm>
            <a:off x="990600" y="2322577"/>
            <a:ext cx="7010400" cy="3432048"/>
            <a:chOff x="990600" y="1676400"/>
            <a:chExt cx="7010400" cy="3432048"/>
          </a:xfrm>
        </p:grpSpPr>
        <p:sp>
          <p:nvSpPr>
            <p:cNvPr id="6" name="Organigramme : Décision 5"/>
            <p:cNvSpPr/>
            <p:nvPr/>
          </p:nvSpPr>
          <p:spPr>
            <a:xfrm>
              <a:off x="2971800" y="1676400"/>
              <a:ext cx="3200400" cy="1295400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A" dirty="0"/>
                <a:t>Performance = 5?</a:t>
              </a:r>
            </a:p>
          </p:txBody>
        </p:sp>
        <p:sp>
          <p:nvSpPr>
            <p:cNvPr id="7" name="Organigramme : Processus 6"/>
            <p:cNvSpPr/>
            <p:nvPr/>
          </p:nvSpPr>
          <p:spPr>
            <a:xfrm>
              <a:off x="990600" y="3124200"/>
              <a:ext cx="1981200" cy="612648"/>
            </a:xfrm>
            <a:prstGeom prst="flowChartProces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A" dirty="0"/>
                <a:t>Salaire * 0,10</a:t>
              </a:r>
            </a:p>
          </p:txBody>
        </p:sp>
        <p:sp>
          <p:nvSpPr>
            <p:cNvPr id="8" name="Organigramme : Processus 7"/>
            <p:cNvSpPr/>
            <p:nvPr/>
          </p:nvSpPr>
          <p:spPr>
            <a:xfrm>
              <a:off x="6019800" y="3124200"/>
              <a:ext cx="1981200" cy="612648"/>
            </a:xfrm>
            <a:prstGeom prst="flowChartProces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A" dirty="0"/>
                <a:t>0</a:t>
              </a:r>
            </a:p>
          </p:txBody>
        </p:sp>
        <p:cxnSp>
          <p:nvCxnSpPr>
            <p:cNvPr id="10" name="Connecteur en angle 9"/>
            <p:cNvCxnSpPr>
              <a:stCxn id="6" idx="1"/>
              <a:endCxn id="7" idx="0"/>
            </p:cNvCxnSpPr>
            <p:nvPr/>
          </p:nvCxnSpPr>
          <p:spPr>
            <a:xfrm rot="10800000" flipV="1">
              <a:off x="1981200" y="2324100"/>
              <a:ext cx="990600" cy="800100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Connecteur en angle 11"/>
            <p:cNvCxnSpPr>
              <a:stCxn id="6" idx="3"/>
              <a:endCxn id="8" idx="0"/>
            </p:cNvCxnSpPr>
            <p:nvPr/>
          </p:nvCxnSpPr>
          <p:spPr>
            <a:xfrm>
              <a:off x="6172200" y="2324100"/>
              <a:ext cx="838200" cy="800100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ZoneTexte 12"/>
            <p:cNvSpPr txBox="1"/>
            <p:nvPr/>
          </p:nvSpPr>
          <p:spPr>
            <a:xfrm>
              <a:off x="1638300" y="1946916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A" dirty="0"/>
                <a:t>Oui</a:t>
              </a: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6667500" y="1946916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A" dirty="0"/>
                <a:t>Non</a:t>
              </a:r>
            </a:p>
          </p:txBody>
        </p:sp>
        <p:sp>
          <p:nvSpPr>
            <p:cNvPr id="18" name="Organigramme : Processus 17"/>
            <p:cNvSpPr/>
            <p:nvPr/>
          </p:nvSpPr>
          <p:spPr>
            <a:xfrm>
              <a:off x="3581400" y="4495800"/>
              <a:ext cx="1981200" cy="612648"/>
            </a:xfrm>
            <a:prstGeom prst="flowChartProcess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A" dirty="0"/>
                <a:t>Afficher le résultat</a:t>
              </a:r>
            </a:p>
          </p:txBody>
        </p:sp>
        <p:cxnSp>
          <p:nvCxnSpPr>
            <p:cNvPr id="21" name="Connecteur en angle 20"/>
            <p:cNvCxnSpPr>
              <a:stCxn id="7" idx="2"/>
              <a:endCxn id="18" idx="1"/>
            </p:cNvCxnSpPr>
            <p:nvPr/>
          </p:nvCxnSpPr>
          <p:spPr>
            <a:xfrm rot="16200000" flipH="1">
              <a:off x="2248662" y="3469386"/>
              <a:ext cx="1065276" cy="1600200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Connecteur en angle 23"/>
            <p:cNvCxnSpPr>
              <a:stCxn id="8" idx="2"/>
              <a:endCxn id="18" idx="3"/>
            </p:cNvCxnSpPr>
            <p:nvPr/>
          </p:nvCxnSpPr>
          <p:spPr>
            <a:xfrm rot="5400000">
              <a:off x="5753862" y="3545586"/>
              <a:ext cx="1065276" cy="1447800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7C966762-B59F-4B81-AF5E-DE28F1AB3879}"/>
              </a:ext>
            </a:extLst>
          </p:cNvPr>
          <p:cNvCxnSpPr>
            <a:stCxn id="6" idx="0"/>
          </p:cNvCxnSpPr>
          <p:nvPr/>
        </p:nvCxnSpPr>
        <p:spPr>
          <a:xfrm flipV="1">
            <a:off x="4572000" y="1676400"/>
            <a:ext cx="0" cy="646177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91301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 dirty="0"/>
              <a:t>Fonction SI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fr-CA" sz="2800" dirty="0"/>
              <a:t>F7, Formules </a:t>
            </a:r>
            <a:r>
              <a:rPr lang="fr-CA" sz="2800" dirty="0">
                <a:sym typeface="Wingdings" pitchFamily="2" charset="2"/>
              </a:rPr>
              <a:t> Logique  SI</a:t>
            </a:r>
          </a:p>
          <a:p>
            <a:pPr marL="609600" indent="-609600">
              <a:buFontTx/>
              <a:buAutoNum type="arabicPeriod"/>
            </a:pPr>
            <a:r>
              <a:rPr lang="fr-CA" sz="2800" dirty="0" err="1">
                <a:sym typeface="Wingdings" pitchFamily="2" charset="2"/>
              </a:rPr>
              <a:t>Test_logique</a:t>
            </a:r>
            <a:r>
              <a:rPr lang="fr-CA" sz="2800" dirty="0">
                <a:sym typeface="Wingdings" pitchFamily="2" charset="2"/>
              </a:rPr>
              <a:t>  </a:t>
            </a:r>
            <a:r>
              <a:rPr lang="fr-CA" sz="2800" b="1" dirty="0">
                <a:sym typeface="Wingdings" pitchFamily="2" charset="2"/>
              </a:rPr>
              <a:t>D7 &gt; E7</a:t>
            </a:r>
          </a:p>
          <a:p>
            <a:pPr marL="609600" indent="-609600">
              <a:buFontTx/>
              <a:buAutoNum type="arabicPeriod"/>
            </a:pPr>
            <a:r>
              <a:rPr lang="fr-CA" sz="2800" dirty="0" err="1">
                <a:sym typeface="Wingdings" pitchFamily="2" charset="2"/>
              </a:rPr>
              <a:t>Valeur_si_vrai</a:t>
            </a:r>
            <a:r>
              <a:rPr lang="fr-CA" sz="2800" dirty="0">
                <a:sym typeface="Wingdings" pitchFamily="2" charset="2"/>
              </a:rPr>
              <a:t>  </a:t>
            </a:r>
            <a:r>
              <a:rPr lang="fr-CA" sz="2800" b="1" dirty="0">
                <a:sym typeface="Wingdings" pitchFamily="2" charset="2"/>
              </a:rPr>
              <a:t>D7 – E7</a:t>
            </a:r>
          </a:p>
          <a:p>
            <a:pPr marL="609600" indent="-609600">
              <a:buFontTx/>
              <a:buAutoNum type="arabicPeriod"/>
            </a:pPr>
            <a:r>
              <a:rPr lang="fr-CA" sz="2800" dirty="0" err="1">
                <a:sym typeface="Wingdings" pitchFamily="2" charset="2"/>
              </a:rPr>
              <a:t>Valeur_si_faux</a:t>
            </a:r>
            <a:r>
              <a:rPr lang="fr-CA" sz="2800" dirty="0">
                <a:sym typeface="Wingdings" pitchFamily="2" charset="2"/>
              </a:rPr>
              <a:t>  Tapez </a:t>
            </a:r>
            <a:r>
              <a:rPr lang="fr-CA" sz="2800" b="1" dirty="0">
                <a:sym typeface="Wingdings" pitchFamily="2" charset="2"/>
              </a:rPr>
              <a:t>Aucun</a:t>
            </a:r>
            <a:endParaRPr lang="fr-CA" sz="2800" dirty="0">
              <a:sym typeface="Wingdings" pitchFamily="2" charset="2"/>
            </a:endParaRPr>
          </a:p>
          <a:p>
            <a:pPr marL="609600" indent="-609600">
              <a:buFontTx/>
              <a:buAutoNum type="arabicPeriod"/>
            </a:pPr>
            <a:r>
              <a:rPr lang="fr-CA" sz="2800" dirty="0">
                <a:sym typeface="Wingdings" pitchFamily="2" charset="2"/>
              </a:rPr>
              <a:t>Recopiez </a:t>
            </a:r>
            <a:r>
              <a:rPr lang="fr-CA" sz="2800" b="1" dirty="0">
                <a:sym typeface="Wingdings" pitchFamily="2" charset="2"/>
              </a:rPr>
              <a:t>F7</a:t>
            </a:r>
            <a:r>
              <a:rPr lang="fr-CA" sz="2800" dirty="0">
                <a:sym typeface="Wingdings" pitchFamily="2" charset="2"/>
              </a:rPr>
              <a:t> vers </a:t>
            </a:r>
            <a:r>
              <a:rPr lang="fr-CA" sz="2800" b="1" dirty="0">
                <a:sym typeface="Wingdings" pitchFamily="2" charset="2"/>
              </a:rPr>
              <a:t>F8:F13</a:t>
            </a:r>
          </a:p>
          <a:p>
            <a:pPr marL="609600" indent="-609600">
              <a:buFontTx/>
              <a:buAutoNum type="arabicPeriod"/>
            </a:pPr>
            <a:r>
              <a:rPr lang="fr-CA" sz="2800" dirty="0">
                <a:sym typeface="Wingdings" pitchFamily="2" charset="2"/>
              </a:rPr>
              <a:t>Enregistrez</a:t>
            </a:r>
            <a:endParaRPr lang="fr-CA" sz="2800" dirty="0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209800" y="5562600"/>
            <a:ext cx="4390946" cy="1200329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A" b="1" dirty="0"/>
              <a:t>Opérateurs</a:t>
            </a:r>
          </a:p>
          <a:p>
            <a:r>
              <a:rPr lang="fr-CA" dirty="0"/>
              <a:t>&lt; : plus petit	&gt; : plus grand</a:t>
            </a:r>
          </a:p>
          <a:p>
            <a:r>
              <a:rPr lang="fr-CA" dirty="0"/>
              <a:t>= : égal		&lt;= : plus petit ou égal</a:t>
            </a:r>
          </a:p>
          <a:p>
            <a:r>
              <a:rPr lang="fr-CA" dirty="0"/>
              <a:t>&lt;&gt; : Différent	&gt;= : plus grand ou égal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Fonction ET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fr-CA" b="1" dirty="0"/>
              <a:t>G7</a:t>
            </a:r>
            <a:r>
              <a:rPr lang="fr-CA" dirty="0"/>
              <a:t>, Formules </a:t>
            </a:r>
            <a:r>
              <a:rPr lang="fr-CA" dirty="0">
                <a:sym typeface="Wingdings" pitchFamily="2" charset="2"/>
              </a:rPr>
              <a:t> Logique  </a:t>
            </a:r>
            <a:r>
              <a:rPr lang="fr-CA" b="1" dirty="0">
                <a:sym typeface="Wingdings" pitchFamily="2" charset="2"/>
              </a:rPr>
              <a:t>ET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Valeur_logique1  </a:t>
            </a:r>
            <a:r>
              <a:rPr lang="fr-CA" b="1" dirty="0">
                <a:sym typeface="Wingdings" pitchFamily="2" charset="2"/>
              </a:rPr>
              <a:t>F7 &lt;&gt; "Aucun"</a:t>
            </a:r>
            <a:r>
              <a:rPr lang="fr-CA" dirty="0">
                <a:sym typeface="Wingdings" pitchFamily="2" charset="2"/>
              </a:rPr>
              <a:t>  </a:t>
            </a:r>
            <a:r>
              <a:rPr lang="fr-CA" b="1" dirty="0">
                <a:sym typeface="Wingdings" pitchFamily="2" charset="2"/>
              </a:rPr>
              <a:t>[Tab]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Valeur_logique2  </a:t>
            </a:r>
            <a:r>
              <a:rPr lang="fr-CA" b="1" dirty="0">
                <a:sym typeface="Wingdings" pitchFamily="2" charset="2"/>
              </a:rPr>
              <a:t>C7 &lt; 21 </a:t>
            </a:r>
            <a:r>
              <a:rPr lang="fr-CA" dirty="0">
                <a:sym typeface="Wingdings" pitchFamily="2" charset="2"/>
              </a:rPr>
              <a:t> </a:t>
            </a:r>
            <a:r>
              <a:rPr lang="fr-CA" b="1" dirty="0">
                <a:sym typeface="Wingdings" pitchFamily="2" charset="2"/>
              </a:rPr>
              <a:t>Ok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Recopiez </a:t>
            </a:r>
            <a:r>
              <a:rPr lang="fr-CA" b="1" dirty="0">
                <a:sym typeface="Wingdings" pitchFamily="2" charset="2"/>
              </a:rPr>
              <a:t>G7</a:t>
            </a:r>
            <a:r>
              <a:rPr lang="fr-CA" dirty="0">
                <a:sym typeface="Wingdings" pitchFamily="2" charset="2"/>
              </a:rPr>
              <a:t> vers </a:t>
            </a:r>
            <a:r>
              <a:rPr lang="fr-CA" b="1" dirty="0">
                <a:sym typeface="Wingdings" pitchFamily="2" charset="2"/>
              </a:rPr>
              <a:t>G8:G13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Enregistrez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1904999" y="5181600"/>
            <a:ext cx="4754571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A" b="1" dirty="0"/>
              <a:t>Autres fonctions logiques</a:t>
            </a:r>
          </a:p>
          <a:p>
            <a:r>
              <a:rPr lang="fr-CA" dirty="0"/>
              <a:t>ET : Toutes les conditions doivent être vraies</a:t>
            </a:r>
          </a:p>
          <a:p>
            <a:r>
              <a:rPr lang="fr-CA" dirty="0"/>
              <a:t>OU : Une seule condition doit être vraie</a:t>
            </a:r>
          </a:p>
          <a:p>
            <a:r>
              <a:rPr lang="fr-CA" dirty="0"/>
              <a:t>NON : Une condition fausse devient vraie</a:t>
            </a:r>
          </a:p>
        </p:txBody>
      </p:sp>
    </p:spTree>
    <p:extLst>
      <p:ext uri="{BB962C8B-B14F-4D97-AF65-F5344CB8AC3E}">
        <p14:creationId xmlns:p14="http://schemas.microsoft.com/office/powerpoint/2010/main" val="30017452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Table de vérité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6098380"/>
              </p:ext>
            </p:extLst>
          </p:nvPr>
        </p:nvGraphicFramePr>
        <p:xfrm>
          <a:off x="714855" y="1627188"/>
          <a:ext cx="4343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Vrai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Vrai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Vrai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Vrai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Faux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Faux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Faux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Faux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Vrai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Faux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Faux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Faux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6500511"/>
              </p:ext>
            </p:extLst>
          </p:nvPr>
        </p:nvGraphicFramePr>
        <p:xfrm>
          <a:off x="685800" y="3886200"/>
          <a:ext cx="43434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Vrai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Vrai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Vrai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Vrai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Vrai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Faux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Faux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Vrai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Vrai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Faux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Faux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A" dirty="0"/>
                        <a:t>Faux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5410200" y="2209800"/>
            <a:ext cx="2819400" cy="286232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A" dirty="0"/>
              <a:t>A et B sont des expressions.</a:t>
            </a:r>
          </a:p>
          <a:p>
            <a:r>
              <a:rPr lang="fr-CA" dirty="0"/>
              <a:t>Par exemple : Si pour obtenir un bonus un employé devra faire au moins 1000$ de vente et avoir travaillé au moins 16 heures.</a:t>
            </a:r>
          </a:p>
          <a:p>
            <a:r>
              <a:rPr lang="fr-CA" dirty="0"/>
              <a:t>A </a:t>
            </a:r>
            <a:r>
              <a:rPr lang="fr-CA" dirty="0">
                <a:sym typeface="Wingdings" panose="05000000000000000000" pitchFamily="2" charset="2"/>
              </a:rPr>
              <a:t> Vente &gt;= 1000$</a:t>
            </a:r>
          </a:p>
          <a:p>
            <a:r>
              <a:rPr lang="fr-CA" dirty="0">
                <a:sym typeface="Wingdings" panose="05000000000000000000" pitchFamily="2" charset="2"/>
              </a:rPr>
              <a:t>B  Heures &gt;= 16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52940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 dirty="0"/>
              <a:t>Fonction VPM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fr-CA" dirty="0"/>
              <a:t>VPM est une fonction financière calculant le remboursement périodique d'un emprunt</a:t>
            </a:r>
          </a:p>
          <a:p>
            <a:pPr>
              <a:lnSpc>
                <a:spcPct val="90000"/>
              </a:lnSpc>
            </a:pPr>
            <a:r>
              <a:rPr lang="fr-CA" dirty="0"/>
              <a:t>Par exemple, vous faites un emprunt de 13 995$ pendant 5 ans avec un taux de 4.9%.  La fonction VPM saura que le paiement mensuel sera de 263.46$.</a:t>
            </a:r>
          </a:p>
          <a:p>
            <a:pPr>
              <a:lnSpc>
                <a:spcPct val="90000"/>
              </a:lnSpc>
            </a:pPr>
            <a:r>
              <a:rPr lang="fr-CA" dirty="0"/>
              <a:t>La syntaxe est la suivante: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CA" dirty="0"/>
              <a:t>VPM (taux; </a:t>
            </a:r>
            <a:r>
              <a:rPr lang="fr-CA" dirty="0" err="1"/>
              <a:t>npm</a:t>
            </a:r>
            <a:r>
              <a:rPr lang="fr-CA" dirty="0"/>
              <a:t>; va; </a:t>
            </a:r>
            <a:r>
              <a:rPr lang="fr-CA" dirty="0" err="1"/>
              <a:t>vc</a:t>
            </a:r>
            <a:r>
              <a:rPr lang="fr-CA" dirty="0"/>
              <a:t>; type)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CA" dirty="0"/>
              <a:t>Taux est le taux d’intérêt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CA" dirty="0" err="1"/>
              <a:t>Npm</a:t>
            </a:r>
            <a:r>
              <a:rPr lang="fr-CA" dirty="0"/>
              <a:t> est le nombre de paiements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CA" dirty="0"/>
              <a:t>Va est la valeur actuelle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CA" dirty="0" err="1"/>
              <a:t>Vc</a:t>
            </a:r>
            <a:r>
              <a:rPr lang="fr-CA" dirty="0"/>
              <a:t> est la valeur capitalisée optionnelle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CA" dirty="0"/>
              <a:t>Type est le moment du paiement soit 1 pour le début ou 0 pour la fin. C’est une valeur optionnelle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 dirty="0"/>
              <a:t>Fonction VPM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buFontTx/>
              <a:buAutoNum type="arabicPeriod"/>
            </a:pPr>
            <a:r>
              <a:rPr lang="fr-CA" dirty="0"/>
              <a:t>Activez la feuille "Emprunt" </a:t>
            </a:r>
            <a:r>
              <a:rPr lang="fr-CA" dirty="0">
                <a:sym typeface="Wingdings" pitchFamily="2" charset="2"/>
              </a:rPr>
              <a:t></a:t>
            </a:r>
            <a:r>
              <a:rPr lang="fr-CA" dirty="0"/>
              <a:t> cellule F5 </a:t>
            </a:r>
            <a:r>
              <a:rPr lang="fr-CA" dirty="0">
                <a:sym typeface="Wingdings" pitchFamily="2" charset="2"/>
              </a:rPr>
              <a:t></a:t>
            </a:r>
            <a:r>
              <a:rPr lang="fr-CA" dirty="0"/>
              <a:t> Formules </a:t>
            </a:r>
            <a:r>
              <a:rPr lang="fr-CA" dirty="0">
                <a:sym typeface="Wingdings" pitchFamily="2" charset="2"/>
              </a:rPr>
              <a:t> Financier  VPM</a:t>
            </a:r>
          </a:p>
          <a:p>
            <a:pPr marL="609600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Taux  D5/12</a:t>
            </a:r>
          </a:p>
          <a:p>
            <a:pPr marL="609600" indent="-609600">
              <a:buFontTx/>
              <a:buAutoNum type="arabicPeriod"/>
            </a:pPr>
            <a:r>
              <a:rPr lang="fr-CA" dirty="0" err="1">
                <a:sym typeface="Wingdings" pitchFamily="2" charset="2"/>
              </a:rPr>
              <a:t>Npm</a:t>
            </a:r>
            <a:r>
              <a:rPr lang="fr-CA" dirty="0">
                <a:sym typeface="Wingdings" pitchFamily="2" charset="2"/>
              </a:rPr>
              <a:t>  E5, Va  B5, Ok</a:t>
            </a:r>
          </a:p>
          <a:p>
            <a:pPr marL="1009650" lvl="1" indent="-609600"/>
            <a:r>
              <a:rPr lang="fr-CA" dirty="0">
                <a:sym typeface="Wingdings" pitchFamily="2" charset="2"/>
              </a:rPr>
              <a:t>F5  « =VPM(D5/12; E5; B5) »</a:t>
            </a:r>
          </a:p>
          <a:p>
            <a:pPr marL="1009650" lvl="1" indent="-609600"/>
            <a:r>
              <a:rPr lang="fr-CA" dirty="0">
                <a:sym typeface="Wingdings" pitchFamily="2" charset="2"/>
              </a:rPr>
              <a:t>Excel montre un chiffre négatif pour rendre positif mettre un « - » devant le montant emprunté soit B5.</a:t>
            </a:r>
          </a:p>
          <a:p>
            <a:pPr marL="609600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Recopiez F5 dans F6:F7</a:t>
            </a:r>
          </a:p>
          <a:p>
            <a:pPr marL="609600" indent="-609600">
              <a:buFontTx/>
              <a:buAutoNum type="arabicPeriod"/>
            </a:pPr>
            <a:endParaRPr lang="fr-C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z="4000" dirty="0"/>
              <a:t>Fonction VPM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6"/>
            </a:pPr>
            <a:r>
              <a:rPr lang="fr-CA" dirty="0">
                <a:sym typeface="Wingdings" pitchFamily="2" charset="2"/>
              </a:rPr>
              <a:t>Dans G5, calculez le total à payer en incluant les intérêts</a:t>
            </a:r>
          </a:p>
          <a:p>
            <a:pPr marL="609600" indent="-609600">
              <a:buFontTx/>
              <a:buAutoNum type="arabicPeriod" startAt="6"/>
            </a:pPr>
            <a:r>
              <a:rPr lang="fr-CA" dirty="0">
                <a:sym typeface="Wingdings" pitchFamily="2" charset="2"/>
              </a:rPr>
              <a:t>Dans H5, calculez le total des intérêts payés</a:t>
            </a:r>
          </a:p>
          <a:p>
            <a:pPr marL="609600" indent="-609600">
              <a:buFontTx/>
              <a:buAutoNum type="arabicPeriod" startAt="6"/>
            </a:pPr>
            <a:r>
              <a:rPr lang="fr-CA" dirty="0">
                <a:sym typeface="Wingdings" pitchFamily="2" charset="2"/>
              </a:rPr>
              <a:t>Copiez G5:H5 dans G6:H7</a:t>
            </a:r>
          </a:p>
          <a:p>
            <a:pPr marL="609600" indent="-609600">
              <a:buFontTx/>
              <a:buAutoNum type="arabicPeriod" startAt="6"/>
            </a:pPr>
            <a:r>
              <a:rPr lang="fr-CA" dirty="0">
                <a:sym typeface="Wingdings" pitchFamily="2" charset="2"/>
              </a:rPr>
              <a:t>Enregistrez</a:t>
            </a:r>
          </a:p>
          <a:p>
            <a:pPr marL="0" indent="0">
              <a:buNone/>
            </a:pPr>
            <a:r>
              <a:rPr lang="fr-CA" dirty="0">
                <a:sym typeface="Wingdings" pitchFamily="2" charset="2"/>
              </a:rPr>
              <a:t>Exercices</a:t>
            </a:r>
          </a:p>
          <a:p>
            <a:pPr marL="0" indent="0">
              <a:buNone/>
            </a:pPr>
            <a:r>
              <a:rPr lang="fr-CA" dirty="0">
                <a:sym typeface="Wingdings" pitchFamily="2" charset="2"/>
              </a:rPr>
              <a:t>Disons que vous désirez effectuer l’achat d’une propriété de 200 000$ avec un terme de 25 ans et un taux d’intérêt annuel de 2,60%. Quel sera le montant total des intérêts?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Plan de leçon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Partie 2 : Travailler avec les graphiques</a:t>
            </a:r>
          </a:p>
          <a:p>
            <a:pPr lvl="1"/>
            <a:r>
              <a:rPr lang="fr-CA" dirty="0"/>
              <a:t>Concevoir un graphique</a:t>
            </a:r>
          </a:p>
          <a:p>
            <a:pPr lvl="1"/>
            <a:r>
              <a:rPr lang="fr-CA" dirty="0"/>
              <a:t>Créer un graphique</a:t>
            </a:r>
          </a:p>
          <a:p>
            <a:pPr lvl="1"/>
            <a:r>
              <a:rPr lang="fr-CA" dirty="0"/>
              <a:t>Déplacer et redimensionner un graphique</a:t>
            </a:r>
          </a:p>
          <a:p>
            <a:pPr lvl="1"/>
            <a:r>
              <a:rPr lang="fr-CA" dirty="0"/>
              <a:t>Modifier un graphique</a:t>
            </a:r>
          </a:p>
          <a:p>
            <a:pPr lvl="1"/>
            <a:r>
              <a:rPr lang="fr-CA" dirty="0"/>
              <a:t>Mettre en forme un graphique</a:t>
            </a:r>
          </a:p>
          <a:p>
            <a:pPr lvl="1"/>
            <a:r>
              <a:rPr lang="fr-CA" dirty="0"/>
              <a:t>Améliorer un graphique</a:t>
            </a:r>
          </a:p>
          <a:p>
            <a:pPr lvl="1"/>
            <a:r>
              <a:rPr lang="fr-CA" dirty="0"/>
              <a:t>Ajouter une note et dessiner sur un graphique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Partie 2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/>
              <a:t>Travailler avec les graphiques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Concevoir un graphique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CA" dirty="0"/>
              <a:t>Avant de créer un graphique, il faut connaître le contenu à transmettre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Déterminer l'objectif du graphique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Déterminer les résultats désirés et décider du type de graphique le mieux adapté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Identifier les données de la feuille à illustrer</a:t>
            </a:r>
          </a:p>
          <a:p>
            <a:pPr lvl="1">
              <a:lnSpc>
                <a:spcPct val="90000"/>
              </a:lnSpc>
            </a:pPr>
            <a:r>
              <a:rPr lang="fr-CA" dirty="0"/>
              <a:t>Faire une esquisse pour déterminer où placer les éléments du graphique</a:t>
            </a:r>
          </a:p>
          <a:p>
            <a:pPr lvl="2">
              <a:lnSpc>
                <a:spcPct val="90000"/>
              </a:lnSpc>
            </a:pPr>
            <a:r>
              <a:rPr lang="fr-CA" dirty="0"/>
              <a:t>Par exemple, ce qu'il y aura sur l’axe des X et des 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Types de graphique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>
                <a:hlinkClick r:id="rId2" action="ppaction://hlinksldjump"/>
              </a:rPr>
              <a:t>Aires</a:t>
            </a:r>
            <a:endParaRPr lang="fr-CA" dirty="0"/>
          </a:p>
          <a:p>
            <a:pPr lvl="1"/>
            <a:r>
              <a:rPr lang="fr-CA" dirty="0"/>
              <a:t>Montre comment la quantité évolue dans le temps</a:t>
            </a:r>
          </a:p>
          <a:p>
            <a:r>
              <a:rPr lang="fr-CA" dirty="0">
                <a:hlinkClick r:id="rId3" action="ppaction://hlinksldjump"/>
              </a:rPr>
              <a:t>Barres</a:t>
            </a:r>
            <a:endParaRPr lang="fr-CA" dirty="0"/>
          </a:p>
          <a:p>
            <a:pPr lvl="1"/>
            <a:r>
              <a:rPr lang="fr-CA" dirty="0"/>
              <a:t>Compare des objets individuels</a:t>
            </a:r>
          </a:p>
          <a:p>
            <a:r>
              <a:rPr lang="fr-CA" dirty="0">
                <a:hlinkClick r:id="rId4" action="ppaction://hlinksldjump"/>
              </a:rPr>
              <a:t>Histogramme</a:t>
            </a:r>
            <a:endParaRPr lang="fr-CA" dirty="0"/>
          </a:p>
          <a:p>
            <a:pPr lvl="1"/>
            <a:r>
              <a:rPr lang="fr-CA" dirty="0"/>
              <a:t>Compare des objets dans le temps ou encore différents objets avec la même information</a:t>
            </a:r>
          </a:p>
          <a:p>
            <a:pPr lvl="1"/>
            <a:endParaRPr lang="fr-CA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Types de graphique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A" sz="2800" dirty="0">
                <a:hlinkClick r:id="rId2" action="ppaction://hlinksldjump"/>
              </a:rPr>
              <a:t>Courbes</a:t>
            </a:r>
            <a:endParaRPr lang="fr-CA" sz="2800" dirty="0"/>
          </a:p>
          <a:p>
            <a:pPr lvl="1"/>
            <a:r>
              <a:rPr lang="fr-CA" sz="2400" dirty="0"/>
              <a:t>Compare des tendances sur des intervalles égaux.  Semblable au graphique en aires sans l'accentuation sur le total</a:t>
            </a:r>
          </a:p>
          <a:p>
            <a:r>
              <a:rPr lang="fr-CA" sz="2800" dirty="0">
                <a:hlinkClick r:id="rId3" action="ppaction://hlinksldjump"/>
              </a:rPr>
              <a:t>Secteurs</a:t>
            </a:r>
            <a:r>
              <a:rPr lang="fr-CA" sz="2800" dirty="0"/>
              <a:t> (Pointe de tarte)</a:t>
            </a:r>
          </a:p>
          <a:p>
            <a:pPr lvl="1"/>
            <a:r>
              <a:rPr lang="fr-CA" sz="2400" dirty="0"/>
              <a:t>Compare des données à un tout</a:t>
            </a:r>
          </a:p>
          <a:p>
            <a:r>
              <a:rPr lang="fr-CA" sz="2800" dirty="0">
                <a:hlinkClick r:id="rId4" action="ppaction://hlinksldjump"/>
              </a:rPr>
              <a:t>Nuage de points</a:t>
            </a:r>
            <a:endParaRPr lang="fr-CA" sz="2800" dirty="0"/>
          </a:p>
          <a:p>
            <a:pPr lvl="1"/>
            <a:r>
              <a:rPr lang="fr-CA" sz="2400" dirty="0"/>
              <a:t>Compare des tendances sur des intervalles inégaux dans le temps</a:t>
            </a:r>
          </a:p>
          <a:p>
            <a:pPr lvl="1"/>
            <a:r>
              <a:rPr lang="fr-CA" sz="2400" dirty="0"/>
              <a:t>Science et ingénierie pour l'extrapolation et la recherche de tendance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Créer un graphique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Avant de créer un graphique, vous devez sélectionner la plage de données</a:t>
            </a:r>
          </a:p>
          <a:p>
            <a:r>
              <a:rPr lang="fr-CA" dirty="0"/>
              <a:t>Ensuite, vous pouvez utiliser l'assistant pour vous guider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Créer un graphique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Ouvrez le fichier EX D-1 et enregistrez le sous « Ventes trimestrielles de voyages »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Sélectionnez la plage A4:E12</a:t>
            </a:r>
          </a:p>
          <a:p>
            <a:pPr marL="1009650" lvl="1" indent="-609600">
              <a:lnSpc>
                <a:spcPct val="90000"/>
              </a:lnSpc>
            </a:pPr>
            <a:r>
              <a:rPr lang="fr-CA" dirty="0"/>
              <a:t>Ce sera la plage de données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Cliquez sur le bouton « Insérez un histogramme » sous l’onglet « Insérer » dans le groupe « Graphiques »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Sélectionnez le premier histogramme (Histogramme groupé)</a:t>
            </a:r>
          </a:p>
          <a:p>
            <a:pPr marL="1009650" lvl="1" indent="-609600">
              <a:lnSpc>
                <a:spcPct val="90000"/>
              </a:lnSpc>
            </a:pPr>
            <a:r>
              <a:rPr lang="fr-CA" dirty="0"/>
              <a:t>Cette étape permet d’insérer un graphique de base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Créer un graphique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buFontTx/>
              <a:buAutoNum type="arabicPeriod" startAt="5"/>
            </a:pPr>
            <a:r>
              <a:rPr lang="fr-CA" dirty="0"/>
              <a:t>Sous</a:t>
            </a:r>
            <a:r>
              <a:rPr lang="fr-CA" baseline="0" dirty="0"/>
              <a:t> l’onglet « Création », faites « Intervertir les lignes/colonnes »</a:t>
            </a:r>
            <a:endParaRPr lang="fr-CA" dirty="0"/>
          </a:p>
          <a:p>
            <a:pPr marL="609600" indent="-609600">
              <a:buFontTx/>
              <a:buAutoNum type="arabicPeriod" startAt="5"/>
            </a:pPr>
            <a:r>
              <a:rPr lang="fr-CA" dirty="0"/>
              <a:t>Modifiez</a:t>
            </a:r>
            <a:r>
              <a:rPr lang="fr-CA" baseline="0" dirty="0"/>
              <a:t> le titre du graphique pour </a:t>
            </a:r>
            <a:r>
              <a:rPr lang="fr-CA" dirty="0"/>
              <a:t>«  Ventes trimestrielles de voyages  »</a:t>
            </a:r>
          </a:p>
          <a:p>
            <a:pPr marL="609600" indent="-609600">
              <a:buFontTx/>
              <a:buAutoNum type="arabicPeriod" startAt="5"/>
            </a:pPr>
            <a:r>
              <a:rPr lang="fr-CA" dirty="0"/>
              <a:t>Enregistrez votre fichier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276600"/>
            <a:ext cx="3491253" cy="317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4000" dirty="0"/>
              <a:t>Déplacer et redimensionner un graphique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</a:pPr>
            <a:r>
              <a:rPr lang="fr-CA" dirty="0"/>
              <a:t>Pour afficher les poignées de sélection, il suffit de cliquer à l'intérieur des délimitations du graphique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Déplacer et redimensionner le graphique pour qu'il occupe la plage A15:G26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Modifier le format de la légende pour qu'elle soit en haut du graphique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Dans la cellule A9, tapez « Royaume-Uni »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Ajuster la taille de la colonne A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Enregistrer le travail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Modifier un graphique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Modifiez les cellules C7 et E7 pour qu’elles aient respectivement 75432,29 et tapez 84295,27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/>
              <a:t>Sélectionnez le graphique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Dans l’onglet « Création », cliquez sur le bouton « Modifier le type de graphique »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Dans les modèles, sélectionnez « Barres » et cliquez sur « Ok »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fr-CA" dirty="0">
                <a:sym typeface="Wingdings" pitchFamily="2" charset="2"/>
              </a:rPr>
              <a:t>Modifiez le type de graphique pour un histogramme 3D groupé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556500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Modifier un graphique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latinLnBrk="0" hangingPunct="1">
              <a:buFont typeface="+mj-lt"/>
              <a:buAutoNum type="arabicPeriod"/>
            </a:pPr>
            <a:r>
              <a:rPr lang="fr-CA" sz="1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Modifiez le type de graphique pour un histogramme groupé</a:t>
            </a:r>
            <a:endParaRPr lang="fr-CA" sz="1800" dirty="0">
              <a:effectLst/>
            </a:endParaRPr>
          </a:p>
          <a:p>
            <a:pPr rtl="0" eaLnBrk="1" latinLnBrk="0" hangingPunct="1">
              <a:buFont typeface="+mj-lt"/>
              <a:buAutoNum type="arabicPeriod"/>
            </a:pPr>
            <a:r>
              <a:rPr lang="fr-CA" sz="1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Modifiez le style du graphique pour le « Style 3 »</a:t>
            </a:r>
            <a:endParaRPr lang="fr-CA" dirty="0">
              <a:effectLst/>
            </a:endParaRPr>
          </a:p>
          <a:p>
            <a:pPr rtl="0" eaLnBrk="1" latinLnBrk="0" hangingPunct="1">
              <a:buFont typeface="+mj-lt"/>
              <a:buAutoNum type="arabicPeriod"/>
            </a:pPr>
            <a:r>
              <a:rPr lang="fr-CA" sz="1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Annulez la dernière action</a:t>
            </a:r>
            <a:endParaRPr lang="fr-CA" dirty="0">
              <a:effectLst/>
            </a:endParaRPr>
          </a:p>
          <a:p>
            <a:pPr rtl="0" eaLnBrk="1" latinLnBrk="0" hangingPunct="1">
              <a:buFont typeface="+mj-lt"/>
              <a:buAutoNum type="arabicPeriod"/>
            </a:pPr>
            <a:r>
              <a:rPr lang="fr-CA" sz="1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Enregistrez</a:t>
            </a:r>
            <a:endParaRPr lang="fr-CA" dirty="0">
              <a:effectLst/>
            </a:endParaRP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568070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/>
              <a:t>Partie 1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Autres fonctions et formules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Modifier les détails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fr-CA" dirty="0"/>
              <a:t>Sélectionnez le graphique</a:t>
            </a:r>
          </a:p>
          <a:p>
            <a:pPr marL="609600" indent="-609600">
              <a:buFontTx/>
              <a:buAutoNum type="arabicPeriod"/>
            </a:pPr>
            <a:r>
              <a:rPr lang="fr-CA" dirty="0"/>
              <a:t>Intervertissez les lignes et colonnes</a:t>
            </a:r>
          </a:p>
          <a:p>
            <a:pPr marL="609600" indent="-609600">
              <a:buFontTx/>
              <a:buAutoNum type="arabicPeriod"/>
            </a:pPr>
            <a:r>
              <a:rPr lang="fr-CA" dirty="0"/>
              <a:t>Création </a:t>
            </a:r>
            <a:r>
              <a:rPr lang="fr-CA" dirty="0">
                <a:sym typeface="Wingdings" panose="05000000000000000000" pitchFamily="2" charset="2"/>
              </a:rPr>
              <a:t> </a:t>
            </a:r>
            <a:r>
              <a:rPr lang="fr-CA" dirty="0"/>
              <a:t>Dispositions </a:t>
            </a:r>
            <a:r>
              <a:rPr lang="fr-CA" dirty="0">
                <a:sym typeface="Wingdings" pitchFamily="2" charset="2"/>
              </a:rPr>
              <a:t> Ajouter un élément de graphique</a:t>
            </a:r>
          </a:p>
          <a:p>
            <a:pPr marL="609600" indent="-609600">
              <a:buFontTx/>
              <a:buAutoNum type="arabicPeriod"/>
            </a:pPr>
            <a:r>
              <a:rPr lang="fr-CA" dirty="0">
                <a:sym typeface="Wingdings" pitchFamily="2" charset="2"/>
              </a:rPr>
              <a:t>Ajoutez le quadrillage horizontal mineur principal</a:t>
            </a:r>
          </a:p>
          <a:p>
            <a:pPr marL="609600" indent="-609600">
              <a:buFontTx/>
              <a:buAutoNum type="arabicPeriod"/>
            </a:pPr>
            <a:r>
              <a:rPr lang="fr-CA" dirty="0"/>
              <a:t>Enlevez tout quadrillage</a:t>
            </a:r>
          </a:p>
          <a:p>
            <a:pPr marL="609600" indent="-609600">
              <a:buFontTx/>
              <a:buAutoNum type="arabicPeriod"/>
            </a:pPr>
            <a:r>
              <a:rPr lang="fr-CA" dirty="0"/>
              <a:t>Ajoutez un titre à l’axe des X en cliquant sur « Titres des axes »</a:t>
            </a:r>
          </a:p>
          <a:p>
            <a:pPr marL="609600" indent="-609600">
              <a:buFontTx/>
              <a:buAutoNum type="arabicPeriod"/>
            </a:pPr>
            <a:r>
              <a:rPr lang="fr-CA" dirty="0"/>
              <a:t>Écrivez le titre « Pays visités »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Modifier les détails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fr-CA" dirty="0"/>
              <a:t>Ajoutez un titre pour l’axe des Y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fr-CA" dirty="0"/>
              <a:t>Écrivez comme titre « Ventes ($) »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fr-CA" dirty="0"/>
              <a:t>Modifiez les étiquettes de l’axe horizontal (Allemagne, Australie, etc.) pour la police Times New Roman de dimension 8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fr-CA" dirty="0"/>
              <a:t>Cliquez avec le bouton droit sur le titre du graphique et sélectionnez « Mise en forme du titre du graphique »</a:t>
            </a:r>
          </a:p>
        </p:txBody>
      </p:sp>
    </p:spTree>
    <p:extLst>
      <p:ext uri="{BB962C8B-B14F-4D97-AF65-F5344CB8AC3E}">
        <p14:creationId xmlns:p14="http://schemas.microsoft.com/office/powerpoint/2010/main" val="41767312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Modifier les détails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11"/>
            </a:pPr>
            <a:r>
              <a:rPr lang="fr-CA" dirty="0"/>
              <a:t>En sélectionnant « Couleur de la bordure », modifier pour « Trait plein »</a:t>
            </a:r>
          </a:p>
          <a:p>
            <a:pPr marL="514350" indent="-514350">
              <a:buFont typeface="+mj-lt"/>
              <a:buAutoNum type="arabicPeriod" startAt="11"/>
            </a:pPr>
            <a:r>
              <a:rPr lang="fr-CA" dirty="0"/>
              <a:t>Sélectionnez « Ombre » dans « Effets » dans le volet de droite</a:t>
            </a:r>
          </a:p>
          <a:p>
            <a:pPr marL="514350" indent="-514350">
              <a:buFont typeface="+mj-lt"/>
              <a:buAutoNum type="arabicPeriod" startAt="11"/>
            </a:pPr>
            <a:r>
              <a:rPr lang="fr-CA" dirty="0"/>
              <a:t>Sélectionnez dans « </a:t>
            </a:r>
            <a:r>
              <a:rPr lang="fr-CA" dirty="0" err="1"/>
              <a:t>Préselections</a:t>
            </a:r>
            <a:r>
              <a:rPr lang="fr-CA" dirty="0"/>
              <a:t> » « Décalage diagonal vers le bas à droite »</a:t>
            </a:r>
          </a:p>
          <a:p>
            <a:pPr marL="514350" indent="-514350">
              <a:buFont typeface="+mj-lt"/>
              <a:buAutoNum type="arabicPeriod" startAt="11"/>
            </a:pPr>
            <a:r>
              <a:rPr lang="fr-CA" dirty="0"/>
              <a:t>Enregistrez</a:t>
            </a:r>
          </a:p>
        </p:txBody>
      </p:sp>
    </p:spTree>
    <p:extLst>
      <p:ext uri="{BB962C8B-B14F-4D97-AF65-F5344CB8AC3E}">
        <p14:creationId xmlns:p14="http://schemas.microsoft.com/office/powerpoint/2010/main" val="15129843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Mettre un graphique en forme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buFont typeface="+mj-lt"/>
              <a:buAutoNum type="arabicPeriod"/>
            </a:pPr>
            <a:r>
              <a:rPr lang="fr-CA" dirty="0"/>
              <a:t>Sélectionnez le graphique</a:t>
            </a:r>
          </a:p>
          <a:p>
            <a:pPr marL="609600" indent="-609600">
              <a:buFont typeface="+mj-lt"/>
              <a:buAutoNum type="arabicPeriod"/>
            </a:pPr>
            <a:r>
              <a:rPr lang="fr-CA" dirty="0"/>
              <a:t>Sélectionnez l’onglet « Format »</a:t>
            </a:r>
          </a:p>
          <a:p>
            <a:pPr marL="609600" indent="-609600">
              <a:buFont typeface="+mj-lt"/>
              <a:buAutoNum type="arabicPeriod"/>
            </a:pPr>
            <a:r>
              <a:rPr lang="fr-CA" dirty="0"/>
              <a:t>Sélectionnez une colonne du « Trimestre 4 »</a:t>
            </a:r>
          </a:p>
          <a:p>
            <a:pPr marL="1009650" lvl="1" indent="-609600"/>
            <a:r>
              <a:rPr lang="fr-CA" dirty="0"/>
              <a:t>Toutes les colonnes de la série devraient être sélectionnées</a:t>
            </a:r>
          </a:p>
          <a:p>
            <a:pPr marL="609600" indent="-609600">
              <a:buFont typeface="+mj-lt"/>
              <a:buAutoNum type="arabicPeriod"/>
            </a:pPr>
            <a:r>
              <a:rPr lang="fr-CA" dirty="0"/>
              <a:t>Modifiez le « Style de formes » pour « Effet intense – Orange accentué 6 »</a:t>
            </a:r>
          </a:p>
          <a:p>
            <a:pPr marL="609600" indent="-609600">
              <a:buFont typeface="+mj-lt"/>
              <a:buAutoNum type="arabicPeriod"/>
            </a:pPr>
            <a:r>
              <a:rPr lang="fr-CA" dirty="0"/>
              <a:t>Modifiez les colonnes du « Trimestre 3 » pour « Effet discret – Vert olive, 3 accentué  »</a:t>
            </a:r>
          </a:p>
          <a:p>
            <a:pPr marL="609600" indent="-609600">
              <a:buFont typeface="+mj-lt"/>
              <a:buAutoNum type="arabicPeriod"/>
            </a:pPr>
            <a:r>
              <a:rPr lang="fr-CA" dirty="0"/>
              <a:t>Enregistrez </a:t>
            </a:r>
          </a:p>
          <a:p>
            <a:pPr marL="609600" indent="-609600">
              <a:buFont typeface="+mj-lt"/>
              <a:buAutoNum type="arabicPeriod"/>
            </a:pPr>
            <a:endParaRPr lang="fr-CA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Ajouter une note et un dessin sur un graphique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1" latinLnBrk="0" hangingPunct="1">
              <a:buFont typeface="+mj-lt"/>
              <a:buAutoNum type="arabicPeriod"/>
            </a:pPr>
            <a:r>
              <a:rPr lang="fr-CA" sz="1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Insérez une zone de texte</a:t>
            </a:r>
            <a:endParaRPr lang="fr-CA" sz="1800" dirty="0">
              <a:effectLst/>
            </a:endParaRPr>
          </a:p>
          <a:p>
            <a:pPr lvl="1"/>
            <a:r>
              <a:rPr lang="fr-CA" sz="16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Insertion </a:t>
            </a:r>
            <a:r>
              <a:rPr lang="fr-CA" sz="16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lang="fr-CA" sz="16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 Formes</a:t>
            </a:r>
            <a:endParaRPr lang="fr-CA" dirty="0">
              <a:effectLst/>
            </a:endParaRPr>
          </a:p>
          <a:p>
            <a:pPr rtl="0" eaLnBrk="1" latinLnBrk="0" hangingPunct="1">
              <a:buFont typeface="+mj-lt"/>
              <a:buAutoNum type="arabicPeriod"/>
            </a:pPr>
            <a:r>
              <a:rPr lang="fr-CA" sz="1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Tapez « Forte Croissance »</a:t>
            </a:r>
            <a:endParaRPr lang="fr-CA" dirty="0">
              <a:effectLst/>
            </a:endParaRPr>
          </a:p>
          <a:p>
            <a:pPr rtl="0" eaLnBrk="1" latinLnBrk="0" hangingPunct="1">
              <a:buFont typeface="+mj-lt"/>
              <a:buAutoNum type="arabicPeriod"/>
            </a:pPr>
            <a:r>
              <a:rPr lang="fr-CA" sz="1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Faites glissez la zone de texte au-dessus du graphique</a:t>
            </a:r>
            <a:endParaRPr lang="fr-CA" dirty="0">
              <a:effectLst/>
            </a:endParaRPr>
          </a:p>
          <a:p>
            <a:pPr rtl="0" eaLnBrk="1" latinLnBrk="0" hangingPunct="1">
              <a:buFont typeface="+mj-lt"/>
              <a:buAutoNum type="arabicPeriod"/>
            </a:pPr>
            <a:r>
              <a:rPr lang="fr-CA" sz="1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Insérez une flèche qui pointe du mot « Forte » vers la colonne du 2</a:t>
            </a:r>
            <a:r>
              <a:rPr lang="fr-CA" sz="1800" kern="1200" baseline="30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e</a:t>
            </a:r>
            <a:r>
              <a:rPr lang="fr-CA" sz="1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 trimestre de l’Inde</a:t>
            </a:r>
            <a:endParaRPr lang="fr-CA" dirty="0">
              <a:effectLst/>
            </a:endParaRPr>
          </a:p>
          <a:p>
            <a:pPr lvl="1"/>
            <a:r>
              <a:rPr lang="fr-CA" sz="16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Insertion </a:t>
            </a:r>
            <a:r>
              <a:rPr lang="fr-CA" sz="16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lang="fr-CA" sz="16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 Formes</a:t>
            </a:r>
            <a:endParaRPr lang="fr-CA" dirty="0">
              <a:effectLst/>
            </a:endParaRPr>
          </a:p>
          <a:p>
            <a:pPr rtl="0" eaLnBrk="1" latinLnBrk="0" hangingPunct="1">
              <a:buFont typeface="+mj-lt"/>
              <a:buAutoNum type="arabicPeriod"/>
            </a:pPr>
            <a:r>
              <a:rPr lang="fr-CA" sz="1800" kern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rPr>
              <a:t>Enregistrez</a:t>
            </a:r>
            <a:endParaRPr lang="fr-CA" dirty="0">
              <a:effectLst/>
            </a:endParaRP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76039152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Créer un graphique en secteurs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A" dirty="0"/>
              <a:t>Sélectionnez la plage « A5:A12 » et la plage « F5:F12 »</a:t>
            </a:r>
          </a:p>
          <a:p>
            <a:pPr marL="914400" lvl="1" indent="-514350"/>
            <a:r>
              <a:rPr lang="fr-CA" dirty="0"/>
              <a:t>Maintenir la touche [Ctrl] enfoncée pour effectuer la sélection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/>
              <a:t>Insérez</a:t>
            </a:r>
            <a:r>
              <a:rPr lang="fr-CA" baseline="0" dirty="0"/>
              <a:t> un graphique de type secteur 3D</a:t>
            </a:r>
            <a:endParaRPr lang="fr-CA" dirty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Appliquez le style #8</a:t>
            </a:r>
            <a:r>
              <a:rPr lang="fr-CA" baseline="0" dirty="0">
                <a:sym typeface="Wingdings" pitchFamily="2" charset="2"/>
              </a:rPr>
              <a:t> au graphique</a:t>
            </a:r>
            <a:endParaRPr lang="fr-CA" dirty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fr-CA" dirty="0"/>
              <a:t>Modifiez le titre du graphique pour « Ventes totales par pays »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2362200"/>
            <a:ext cx="4563112" cy="2734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857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Créer un graphique en secteurs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fr-CA" dirty="0"/>
              <a:t>Sélectionnez le secteur du point de données de l’Inde</a:t>
            </a:r>
          </a:p>
          <a:p>
            <a:pPr marL="914400" lvl="1" indent="-514350"/>
            <a:r>
              <a:rPr lang="fr-CA" dirty="0"/>
              <a:t>Deux clics pour sélectionner un secteur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fr-CA" dirty="0"/>
              <a:t>Dans le panneau de droite « Mettre en forme le point de données »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fr-CA" dirty="0"/>
              <a:t>Dans « Éclatement de point », remplacez la valeur par 40%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fr-CA" dirty="0"/>
              <a:t>Cliquez « Fermer »</a:t>
            </a:r>
          </a:p>
          <a:p>
            <a:pPr marL="514350" indent="-514350">
              <a:buFont typeface="+mj-lt"/>
              <a:buAutoNum type="arabicPeriod" startAt="5"/>
            </a:pPr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680" y="1842219"/>
            <a:ext cx="5296640" cy="3173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7476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Créer un graphique en secteurs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9"/>
            </a:pPr>
            <a:r>
              <a:rPr lang="fr-CA" dirty="0"/>
              <a:t>Redimensionnez le graphique pour qu’il occupe la plage G1:L13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200400"/>
            <a:ext cx="3801006" cy="265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549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Exercices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Réaliser les exercices qui sont </a:t>
            </a:r>
            <a:r>
              <a:rPr lang="fr-CA" dirty="0">
                <a:hlinkClick r:id="rId2"/>
              </a:rPr>
              <a:t>ici</a:t>
            </a:r>
            <a:endParaRPr lang="fr-CA" dirty="0"/>
          </a:p>
          <a:p>
            <a:endParaRPr lang="fr-CA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Graphique : Aire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31" y="2191544"/>
            <a:ext cx="6000750" cy="3819525"/>
          </a:xfrm>
        </p:spPr>
      </p:pic>
      <p:sp>
        <p:nvSpPr>
          <p:cNvPr id="5" name="Flèche gauche 4">
            <a:hlinkClick r:id="rId3" action="ppaction://hlinksldjump"/>
          </p:cNvPr>
          <p:cNvSpPr/>
          <p:nvPr/>
        </p:nvSpPr>
        <p:spPr>
          <a:xfrm>
            <a:off x="381000" y="5829300"/>
            <a:ext cx="1447800" cy="7239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Retour</a:t>
            </a:r>
          </a:p>
        </p:txBody>
      </p:sp>
    </p:spTree>
    <p:extLst>
      <p:ext uri="{BB962C8B-B14F-4D97-AF65-F5344CB8AC3E}">
        <p14:creationId xmlns:p14="http://schemas.microsoft.com/office/powerpoint/2010/main" val="2776540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Mise en forme des données avec des fonctions de texte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CA" dirty="0"/>
              <a:t>Dans cette partie, nous allons mettre un document en forme en utilisant des fonctions de texte.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/>
              <a:t>Ouvrez le fichier </a:t>
            </a:r>
            <a:r>
              <a:rPr lang="fr-CA" b="1" dirty="0"/>
              <a:t>EX E-1</a:t>
            </a:r>
            <a:r>
              <a:rPr lang="fr-CA" dirty="0"/>
              <a:t> et enregistrez sous </a:t>
            </a:r>
            <a:r>
              <a:rPr lang="fr-CA" b="1" dirty="0"/>
              <a:t>Ventes VTA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/>
              <a:t>Sélectionnez la plage </a:t>
            </a:r>
            <a:r>
              <a:rPr lang="fr-CA" b="1" dirty="0"/>
              <a:t>A4:A15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/>
              <a:t>Données </a:t>
            </a:r>
            <a:r>
              <a:rPr lang="fr-CA" dirty="0">
                <a:sym typeface="Wingdings" pitchFamily="2" charset="2"/>
              </a:rPr>
              <a:t> Convertir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Sélectionnez </a:t>
            </a:r>
            <a:r>
              <a:rPr lang="fr-CA" b="1" dirty="0">
                <a:sym typeface="Wingdings" pitchFamily="2" charset="2"/>
              </a:rPr>
              <a:t>Délimité</a:t>
            </a:r>
            <a:r>
              <a:rPr lang="fr-CA" dirty="0">
                <a:sym typeface="Wingdings" pitchFamily="2" charset="2"/>
              </a:rPr>
              <a:t>, faites </a:t>
            </a:r>
            <a:r>
              <a:rPr lang="fr-CA" b="1" dirty="0">
                <a:sym typeface="Wingdings" pitchFamily="2" charset="2"/>
              </a:rPr>
              <a:t>Suivant</a:t>
            </a:r>
            <a:endParaRPr lang="fr-CA" dirty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Faites en sorte que ce soit seulement les virgules qui soient utilisées. </a:t>
            </a:r>
            <a:r>
              <a:rPr lang="fr-CA" b="1" dirty="0">
                <a:sym typeface="Wingdings" pitchFamily="2" charset="2"/>
              </a:rPr>
              <a:t>Suivant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Sélectionnez </a:t>
            </a:r>
            <a:r>
              <a:rPr lang="fr-CA" b="1" dirty="0">
                <a:sym typeface="Wingdings" pitchFamily="2" charset="2"/>
              </a:rPr>
              <a:t>Texte</a:t>
            </a:r>
            <a:r>
              <a:rPr lang="fr-CA" dirty="0">
                <a:sym typeface="Wingdings" pitchFamily="2" charset="2"/>
              </a:rPr>
              <a:t>, sélectionnez la 2</a:t>
            </a:r>
            <a:r>
              <a:rPr lang="fr-CA" baseline="30000" dirty="0">
                <a:sym typeface="Wingdings" pitchFamily="2" charset="2"/>
              </a:rPr>
              <a:t>e</a:t>
            </a:r>
            <a:r>
              <a:rPr lang="fr-CA" dirty="0">
                <a:sym typeface="Wingdings" pitchFamily="2" charset="2"/>
              </a:rPr>
              <a:t> colonne et sélectionnez </a:t>
            </a:r>
            <a:r>
              <a:rPr lang="fr-CA" b="1" dirty="0">
                <a:sym typeface="Wingdings" pitchFamily="2" charset="2"/>
              </a:rPr>
              <a:t>Texte</a:t>
            </a:r>
            <a:endParaRPr lang="fr-CA" dirty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Terminer</a:t>
            </a:r>
          </a:p>
        </p:txBody>
      </p:sp>
    </p:spTree>
    <p:extLst>
      <p:ext uri="{BB962C8B-B14F-4D97-AF65-F5344CB8AC3E}">
        <p14:creationId xmlns:p14="http://schemas.microsoft.com/office/powerpoint/2010/main" val="17307795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Graphique : Barre</a:t>
            </a:r>
          </a:p>
        </p:txBody>
      </p:sp>
      <p:sp>
        <p:nvSpPr>
          <p:cNvPr id="5" name="Flèche gauche 4">
            <a:hlinkClick r:id="rId2" action="ppaction://hlinksldjump"/>
          </p:cNvPr>
          <p:cNvSpPr/>
          <p:nvPr/>
        </p:nvSpPr>
        <p:spPr>
          <a:xfrm>
            <a:off x="381000" y="5829300"/>
            <a:ext cx="1447800" cy="7239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Retour</a:t>
            </a:r>
          </a:p>
        </p:txBody>
      </p:sp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580380FD-923C-40F6-8D39-2037D3FCB5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5528156"/>
              </p:ext>
            </p:extLst>
          </p:nvPr>
        </p:nvGraphicFramePr>
        <p:xfrm>
          <a:off x="762000" y="1447800"/>
          <a:ext cx="6915150" cy="4338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6867939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Graphique : Histogramme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338010"/>
            <a:ext cx="6134100" cy="4458633"/>
          </a:xfrm>
        </p:spPr>
      </p:pic>
      <p:sp>
        <p:nvSpPr>
          <p:cNvPr id="5" name="Flèche gauche 4">
            <a:hlinkClick r:id="rId3" action="ppaction://hlinksldjump"/>
          </p:cNvPr>
          <p:cNvSpPr/>
          <p:nvPr/>
        </p:nvSpPr>
        <p:spPr>
          <a:xfrm>
            <a:off x="381000" y="5829300"/>
            <a:ext cx="1447800" cy="7239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Retour</a:t>
            </a:r>
          </a:p>
        </p:txBody>
      </p:sp>
    </p:spTree>
    <p:extLst>
      <p:ext uri="{BB962C8B-B14F-4D97-AF65-F5344CB8AC3E}">
        <p14:creationId xmlns:p14="http://schemas.microsoft.com/office/powerpoint/2010/main" val="50935355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Graphique : Courbe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81412"/>
            <a:ext cx="6134100" cy="3971829"/>
          </a:xfrm>
        </p:spPr>
      </p:pic>
      <p:sp>
        <p:nvSpPr>
          <p:cNvPr id="5" name="Flèche gauche 4">
            <a:hlinkClick r:id="rId3" action="ppaction://hlinksldjump"/>
          </p:cNvPr>
          <p:cNvSpPr/>
          <p:nvPr/>
        </p:nvSpPr>
        <p:spPr>
          <a:xfrm>
            <a:off x="381000" y="5829300"/>
            <a:ext cx="1447800" cy="7239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Retour</a:t>
            </a:r>
          </a:p>
        </p:txBody>
      </p:sp>
    </p:spTree>
    <p:extLst>
      <p:ext uri="{BB962C8B-B14F-4D97-AF65-F5344CB8AC3E}">
        <p14:creationId xmlns:p14="http://schemas.microsoft.com/office/powerpoint/2010/main" val="413263615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Graphique : Secteur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382" y="1642025"/>
            <a:ext cx="3949335" cy="3850602"/>
          </a:xfrm>
        </p:spPr>
      </p:pic>
      <p:sp>
        <p:nvSpPr>
          <p:cNvPr id="5" name="Flèche gauche 4">
            <a:hlinkClick r:id="rId3" action="ppaction://hlinksldjump"/>
          </p:cNvPr>
          <p:cNvSpPr/>
          <p:nvPr/>
        </p:nvSpPr>
        <p:spPr>
          <a:xfrm>
            <a:off x="381000" y="5829300"/>
            <a:ext cx="1447800" cy="7239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Retour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895600" y="1279793"/>
            <a:ext cx="378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Répartition du pourcentage de vote</a:t>
            </a:r>
          </a:p>
        </p:txBody>
      </p:sp>
    </p:spTree>
    <p:extLst>
      <p:ext uri="{BB962C8B-B14F-4D97-AF65-F5344CB8AC3E}">
        <p14:creationId xmlns:p14="http://schemas.microsoft.com/office/powerpoint/2010/main" val="258050159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Graphique : Nuage de points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440" y="1642025"/>
            <a:ext cx="5795220" cy="3850602"/>
          </a:xfrm>
        </p:spPr>
      </p:pic>
      <p:sp>
        <p:nvSpPr>
          <p:cNvPr id="5" name="Flèche gauche 4">
            <a:hlinkClick r:id="rId3" action="ppaction://hlinksldjump"/>
          </p:cNvPr>
          <p:cNvSpPr/>
          <p:nvPr/>
        </p:nvSpPr>
        <p:spPr>
          <a:xfrm>
            <a:off x="381000" y="5829300"/>
            <a:ext cx="1447800" cy="7239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dirty="0"/>
              <a:t>Retour</a:t>
            </a:r>
          </a:p>
        </p:txBody>
      </p:sp>
    </p:spTree>
    <p:extLst>
      <p:ext uri="{BB962C8B-B14F-4D97-AF65-F5344CB8AC3E}">
        <p14:creationId xmlns:p14="http://schemas.microsoft.com/office/powerpoint/2010/main" val="3181611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Mise en forme des données avec des fonctions de texte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fr-CA" dirty="0"/>
              <a:t>Dans la cellule </a:t>
            </a:r>
            <a:r>
              <a:rPr lang="fr-CA" b="1" dirty="0"/>
              <a:t>D4</a:t>
            </a:r>
            <a:r>
              <a:rPr lang="fr-CA" dirty="0"/>
              <a:t>, Formules </a:t>
            </a:r>
            <a:r>
              <a:rPr lang="fr-CA" dirty="0">
                <a:sym typeface="Wingdings" pitchFamily="2" charset="2"/>
              </a:rPr>
              <a:t> Texte  NOMPROPRE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fr-CA" dirty="0">
                <a:sym typeface="Wingdings" pitchFamily="2" charset="2"/>
              </a:rPr>
              <a:t>Sélectionnez la cellule </a:t>
            </a:r>
            <a:r>
              <a:rPr lang="fr-CA" b="1" dirty="0">
                <a:sym typeface="Wingdings" pitchFamily="2" charset="2"/>
              </a:rPr>
              <a:t>A4 </a:t>
            </a:r>
            <a:r>
              <a:rPr lang="fr-CA" dirty="0">
                <a:sym typeface="Wingdings" pitchFamily="2" charset="2"/>
              </a:rPr>
              <a:t>et </a:t>
            </a:r>
            <a:r>
              <a:rPr lang="fr-CA" b="1" dirty="0">
                <a:sym typeface="Wingdings" pitchFamily="2" charset="2"/>
              </a:rPr>
              <a:t>Ok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fr-CA" dirty="0">
                <a:sym typeface="Wingdings" pitchFamily="2" charset="2"/>
              </a:rPr>
              <a:t>Recopiez la formule vers </a:t>
            </a:r>
            <a:r>
              <a:rPr lang="fr-CA" b="1" dirty="0">
                <a:sym typeface="Wingdings" pitchFamily="2" charset="2"/>
              </a:rPr>
              <a:t>E4</a:t>
            </a:r>
            <a:endParaRPr lang="fr-CA" dirty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 startAt="8"/>
            </a:pPr>
            <a:r>
              <a:rPr lang="fr-CA" dirty="0">
                <a:sym typeface="Wingdings" pitchFamily="2" charset="2"/>
              </a:rPr>
              <a:t>Recopiez </a:t>
            </a:r>
            <a:r>
              <a:rPr lang="fr-CA" b="1" dirty="0">
                <a:sym typeface="Wingdings" pitchFamily="2" charset="2"/>
              </a:rPr>
              <a:t>D4:E4</a:t>
            </a:r>
            <a:r>
              <a:rPr lang="fr-CA" dirty="0">
                <a:sym typeface="Wingdings" pitchFamily="2" charset="2"/>
              </a:rPr>
              <a:t> vers jusqu’à la </a:t>
            </a:r>
            <a:r>
              <a:rPr lang="fr-CA" b="1" dirty="0">
                <a:sym typeface="Wingdings" pitchFamily="2" charset="2"/>
              </a:rPr>
              <a:t>ligne 15</a:t>
            </a:r>
            <a:endParaRPr lang="fr-CA" dirty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 startAt="8"/>
            </a:pPr>
            <a:r>
              <a:rPr lang="fr-CA" dirty="0">
                <a:sym typeface="Wingdings" pitchFamily="2" charset="2"/>
              </a:rPr>
              <a:t>Dans la cellule </a:t>
            </a:r>
            <a:r>
              <a:rPr lang="fr-CA" b="1" dirty="0">
                <a:sym typeface="Wingdings" pitchFamily="2" charset="2"/>
              </a:rPr>
              <a:t>F4</a:t>
            </a:r>
            <a:r>
              <a:rPr lang="fr-CA" dirty="0">
                <a:sym typeface="Wingdings" pitchFamily="2" charset="2"/>
              </a:rPr>
              <a:t>, Formules  Texte  CONCAT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fr-CA" dirty="0">
                <a:sym typeface="Wingdings" pitchFamily="2" charset="2"/>
              </a:rPr>
              <a:t>Texte1  C4 et Texte2  _années</a:t>
            </a:r>
          </a:p>
          <a:p>
            <a:pPr marL="914400" lvl="1" indent="-514350"/>
            <a:r>
              <a:rPr lang="fr-CA" dirty="0">
                <a:sym typeface="Wingdings" pitchFamily="2" charset="2"/>
              </a:rPr>
              <a:t>Remplacez le « _ » par un espace</a:t>
            </a:r>
          </a:p>
          <a:p>
            <a:pPr marL="514350" indent="-514350">
              <a:buFont typeface="+mj-lt"/>
              <a:buAutoNum type="arabicPeriod" startAt="14"/>
            </a:pPr>
            <a:r>
              <a:rPr lang="fr-CA" dirty="0">
                <a:sym typeface="Wingdings" pitchFamily="2" charset="2"/>
              </a:rPr>
              <a:t>Ok</a:t>
            </a:r>
          </a:p>
          <a:p>
            <a:pPr marL="514350" indent="-514350">
              <a:buFont typeface="+mj-lt"/>
              <a:buAutoNum type="arabicPeriod" startAt="8"/>
            </a:pPr>
            <a:endParaRPr lang="fr-CA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152399" y="5486400"/>
            <a:ext cx="4339525" cy="120032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A" dirty="0"/>
              <a:t>Note pour la formule </a:t>
            </a:r>
            <a:r>
              <a:rPr lang="fr-CA" b="1" dirty="0" err="1"/>
              <a:t>Concate</a:t>
            </a:r>
            <a:endParaRPr lang="fr-CA" dirty="0"/>
          </a:p>
          <a:p>
            <a:r>
              <a:rPr lang="fr-CA" dirty="0"/>
              <a:t>Le terme </a:t>
            </a:r>
            <a:r>
              <a:rPr lang="fr-CA" b="1" dirty="0"/>
              <a:t>concaténation</a:t>
            </a:r>
            <a:r>
              <a:rPr lang="fr-CA" dirty="0"/>
              <a:t> désigne l'action de mettre bout à bout au moins deux chaînes de caractères.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724400" y="5486399"/>
            <a:ext cx="4343400" cy="92333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A" dirty="0"/>
              <a:t>On peut remplacer la formule </a:t>
            </a:r>
            <a:r>
              <a:rPr lang="fr-CA" b="1" dirty="0" err="1"/>
              <a:t>Concate</a:t>
            </a:r>
            <a:r>
              <a:rPr lang="fr-CA" dirty="0"/>
              <a:t> par le caractère « &amp; ». Ainsi :</a:t>
            </a:r>
            <a:br>
              <a:rPr lang="fr-CA" dirty="0"/>
            </a:br>
            <a:r>
              <a:rPr lang="fr-CA" b="1" dirty="0" err="1"/>
              <a:t>Concat</a:t>
            </a:r>
            <a:r>
              <a:rPr lang="fr-CA" b="1" dirty="0"/>
              <a:t>(A2; B2) </a:t>
            </a:r>
            <a:r>
              <a:rPr lang="fr-CA" dirty="0"/>
              <a:t>&lt;--&gt; </a:t>
            </a:r>
            <a:r>
              <a:rPr lang="fr-CA" b="1" dirty="0"/>
              <a:t>A2 &amp; B2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752877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Mise en forme des données avec des fonctions de texte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15"/>
            </a:pPr>
            <a:r>
              <a:rPr lang="fr-CA" dirty="0"/>
              <a:t>Copiez la formule de </a:t>
            </a:r>
            <a:r>
              <a:rPr lang="fr-CA" b="1" dirty="0"/>
              <a:t>F4</a:t>
            </a:r>
            <a:r>
              <a:rPr lang="fr-CA" dirty="0"/>
              <a:t> vers la plage </a:t>
            </a:r>
            <a:r>
              <a:rPr lang="fr-CA" b="1" dirty="0"/>
              <a:t>F5:F15</a:t>
            </a:r>
            <a:endParaRPr lang="fr-CA" dirty="0"/>
          </a:p>
          <a:p>
            <a:pPr marL="514350" indent="-514350">
              <a:buFont typeface="+mj-lt"/>
              <a:buAutoNum type="arabicPeriod" startAt="15"/>
            </a:pPr>
            <a:r>
              <a:rPr lang="fr-CA" dirty="0"/>
              <a:t>Enregistrez</a:t>
            </a:r>
          </a:p>
        </p:txBody>
      </p:sp>
    </p:spTree>
    <p:extLst>
      <p:ext uri="{BB962C8B-B14F-4D97-AF65-F5344CB8AC3E}">
        <p14:creationId xmlns:p14="http://schemas.microsoft.com/office/powerpoint/2010/main" val="2027836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Formules conditionnelles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/>
              <a:t>Les formules conditionnelles permettent d’effectuer un ou plusieurs calculs selon des conditions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/>
              <a:t>Sélectionnez la feuille </a:t>
            </a:r>
            <a:r>
              <a:rPr lang="fr-CA" b="1" dirty="0"/>
              <a:t>Montréal</a:t>
            </a:r>
            <a:r>
              <a:rPr lang="fr-CA" dirty="0"/>
              <a:t> cellule </a:t>
            </a:r>
            <a:r>
              <a:rPr lang="fr-CA" b="1" dirty="0"/>
              <a:t>G7</a:t>
            </a:r>
            <a:r>
              <a:rPr lang="fr-CA" dirty="0"/>
              <a:t>, Formules </a:t>
            </a:r>
            <a:r>
              <a:rPr lang="fr-CA" dirty="0">
                <a:sym typeface="Wingdings" pitchFamily="2" charset="2"/>
              </a:rPr>
              <a:t> Plus de fonctions  Statistiques  </a:t>
            </a:r>
            <a:r>
              <a:rPr lang="fr-CA" b="1" dirty="0">
                <a:sym typeface="Wingdings" pitchFamily="2" charset="2"/>
              </a:rPr>
              <a:t>NB.SI</a:t>
            </a:r>
            <a:endParaRPr lang="fr-CA" dirty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Plage  </a:t>
            </a:r>
            <a:r>
              <a:rPr lang="fr-CA" b="1" dirty="0">
                <a:sym typeface="Wingdings" pitchFamily="2" charset="2"/>
              </a:rPr>
              <a:t>A6:A25</a:t>
            </a:r>
            <a:r>
              <a:rPr lang="fr-CA" dirty="0">
                <a:sym typeface="Wingdings" pitchFamily="2" charset="2"/>
              </a:rPr>
              <a:t>, Critère  </a:t>
            </a:r>
            <a:r>
              <a:rPr lang="fr-CA" b="1" dirty="0">
                <a:sym typeface="Wingdings" pitchFamily="2" charset="2"/>
              </a:rPr>
              <a:t>F7</a:t>
            </a:r>
            <a:r>
              <a:rPr lang="fr-CA" dirty="0">
                <a:sym typeface="Wingdings" pitchFamily="2" charset="2"/>
              </a:rPr>
              <a:t>, Ok</a:t>
            </a:r>
            <a:endParaRPr lang="fr-CA" b="1" dirty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Dans </a:t>
            </a:r>
            <a:r>
              <a:rPr lang="fr-CA" b="1" dirty="0">
                <a:sym typeface="Wingdings" pitchFamily="2" charset="2"/>
              </a:rPr>
              <a:t>H7</a:t>
            </a:r>
            <a:r>
              <a:rPr lang="fr-CA" dirty="0">
                <a:sym typeface="Wingdings" pitchFamily="2" charset="2"/>
              </a:rPr>
              <a:t>, Formules  Maths et trigonométrie  </a:t>
            </a:r>
            <a:r>
              <a:rPr lang="fr-CA" b="1" dirty="0">
                <a:sym typeface="Wingdings" pitchFamily="2" charset="2"/>
              </a:rPr>
              <a:t>SOMME.SI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Plage  </a:t>
            </a:r>
            <a:r>
              <a:rPr lang="fr-CA" b="1" dirty="0">
                <a:sym typeface="Wingdings" pitchFamily="2" charset="2"/>
              </a:rPr>
              <a:t>A6:A25</a:t>
            </a:r>
            <a:r>
              <a:rPr lang="fr-CA" dirty="0">
                <a:sym typeface="Wingdings" pitchFamily="2" charset="2"/>
              </a:rPr>
              <a:t>, Critère  </a:t>
            </a:r>
            <a:r>
              <a:rPr lang="fr-CA" b="1" dirty="0">
                <a:sym typeface="Wingdings" pitchFamily="2" charset="2"/>
              </a:rPr>
              <a:t>F7</a:t>
            </a:r>
            <a:r>
              <a:rPr lang="fr-CA" dirty="0">
                <a:sym typeface="Wingdings" pitchFamily="2" charset="2"/>
              </a:rPr>
              <a:t>, </a:t>
            </a:r>
            <a:r>
              <a:rPr lang="fr-CA" dirty="0" err="1">
                <a:sym typeface="Wingdings" pitchFamily="2" charset="2"/>
              </a:rPr>
              <a:t>Somme_plage</a:t>
            </a:r>
            <a:r>
              <a:rPr lang="fr-CA" dirty="0">
                <a:sym typeface="Wingdings" pitchFamily="2" charset="2"/>
              </a:rPr>
              <a:t>  </a:t>
            </a:r>
            <a:r>
              <a:rPr lang="fr-CA" b="1" dirty="0">
                <a:sym typeface="Wingdings" pitchFamily="2" charset="2"/>
              </a:rPr>
              <a:t>B6:B25</a:t>
            </a:r>
            <a:r>
              <a:rPr lang="fr-CA" dirty="0">
                <a:sym typeface="Wingdings" pitchFamily="2" charset="2"/>
              </a:rPr>
              <a:t>, Ok</a:t>
            </a:r>
          </a:p>
          <a:p>
            <a:pPr marL="514350" indent="-514350">
              <a:buFont typeface="+mj-lt"/>
              <a:buAutoNum type="arabicPeriod"/>
            </a:pPr>
            <a:r>
              <a:rPr lang="fr-CA" dirty="0">
                <a:sym typeface="Wingdings" pitchFamily="2" charset="2"/>
              </a:rPr>
              <a:t>Dans </a:t>
            </a:r>
            <a:r>
              <a:rPr lang="fr-CA" b="1" dirty="0">
                <a:sym typeface="Wingdings" pitchFamily="2" charset="2"/>
              </a:rPr>
              <a:t>I7</a:t>
            </a:r>
            <a:r>
              <a:rPr lang="fr-CA" dirty="0">
                <a:sym typeface="Wingdings" pitchFamily="2" charset="2"/>
              </a:rPr>
              <a:t>, Formules  Plus de fonctions  Statistiques  </a:t>
            </a:r>
            <a:r>
              <a:rPr lang="fr-CA" b="1" dirty="0">
                <a:sym typeface="Wingdings" pitchFamily="2" charset="2"/>
              </a:rPr>
              <a:t>MOYENNE.SI</a:t>
            </a:r>
          </a:p>
          <a:p>
            <a:pPr marL="514350" indent="-514350">
              <a:buFont typeface="+mj-lt"/>
              <a:buAutoNum type="arabicPeriod"/>
            </a:pPr>
            <a:endParaRPr lang="fr-CA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0680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Formules conditionnelles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6"/>
            </a:pPr>
            <a:r>
              <a:rPr lang="fr-CA" dirty="0">
                <a:sym typeface="Wingdings" pitchFamily="2" charset="2"/>
              </a:rPr>
              <a:t>Plage  </a:t>
            </a:r>
            <a:r>
              <a:rPr lang="fr-CA" b="1" dirty="0">
                <a:sym typeface="Wingdings" pitchFamily="2" charset="2"/>
              </a:rPr>
              <a:t>A6:A25</a:t>
            </a:r>
            <a:r>
              <a:rPr lang="fr-CA" dirty="0">
                <a:sym typeface="Wingdings" pitchFamily="2" charset="2"/>
              </a:rPr>
              <a:t>, Critère  </a:t>
            </a:r>
            <a:r>
              <a:rPr lang="fr-CA" b="1" dirty="0">
                <a:sym typeface="Wingdings" pitchFamily="2" charset="2"/>
              </a:rPr>
              <a:t>F7</a:t>
            </a:r>
            <a:r>
              <a:rPr lang="fr-CA" dirty="0">
                <a:sym typeface="Wingdings" pitchFamily="2" charset="2"/>
              </a:rPr>
              <a:t>, </a:t>
            </a:r>
            <a:r>
              <a:rPr lang="fr-CA" dirty="0" err="1">
                <a:sym typeface="Wingdings" pitchFamily="2" charset="2"/>
              </a:rPr>
              <a:t>plage_moyenne</a:t>
            </a:r>
            <a:r>
              <a:rPr lang="fr-CA" dirty="0">
                <a:sym typeface="Wingdings" pitchFamily="2" charset="2"/>
              </a:rPr>
              <a:t>  </a:t>
            </a:r>
            <a:r>
              <a:rPr lang="fr-CA" b="1" dirty="0">
                <a:sym typeface="Wingdings" pitchFamily="2" charset="2"/>
              </a:rPr>
              <a:t>B6:B25</a:t>
            </a:r>
            <a:r>
              <a:rPr lang="fr-CA" dirty="0">
                <a:sym typeface="Wingdings" pitchFamily="2" charset="2"/>
              </a:rPr>
              <a:t>, Ok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fr-CA" dirty="0">
                <a:sym typeface="Wingdings" pitchFamily="2" charset="2"/>
              </a:rPr>
              <a:t>Recopiez la plage </a:t>
            </a:r>
            <a:r>
              <a:rPr lang="fr-CA" b="1" dirty="0">
                <a:sym typeface="Wingdings" pitchFamily="2" charset="2"/>
              </a:rPr>
              <a:t>G7:I7</a:t>
            </a:r>
            <a:r>
              <a:rPr lang="fr-CA" dirty="0">
                <a:sym typeface="Wingdings" pitchFamily="2" charset="2"/>
              </a:rPr>
              <a:t> vers la plage </a:t>
            </a:r>
            <a:r>
              <a:rPr lang="fr-CA" b="1" dirty="0">
                <a:sym typeface="Wingdings" pitchFamily="2" charset="2"/>
              </a:rPr>
              <a:t>G10:I10</a:t>
            </a:r>
          </a:p>
          <a:p>
            <a:pPr marL="514350" indent="-514350">
              <a:buFont typeface="+mj-lt"/>
              <a:buAutoNum type="arabicPeriod" startAt="6"/>
            </a:pPr>
            <a:endParaRPr lang="fr-CA" dirty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 startAt="6"/>
            </a:pPr>
            <a:endParaRPr lang="fr-CA" dirty="0">
              <a:sym typeface="Wingdings" pitchFamily="2" charset="2"/>
            </a:endParaRPr>
          </a:p>
          <a:p>
            <a:pPr marL="514350" indent="-514350">
              <a:buFont typeface="+mj-lt"/>
              <a:buAutoNum type="arabicPeriod" startAt="6"/>
            </a:pPr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733800"/>
            <a:ext cx="4134427" cy="121937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38200" y="5048009"/>
            <a:ext cx="5275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Comparez vos résultats... Quel est le problème?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087930" y="5472722"/>
            <a:ext cx="69877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En effet, si vous n’avez que recopié les formules, les valeurs ne seront pas bonnes. Ceci est dû à l’utilisation de référence relative. Il faudra corriger les formules originales pour utiliser les références absolues.</a:t>
            </a:r>
          </a:p>
        </p:txBody>
      </p:sp>
    </p:spTree>
    <p:extLst>
      <p:ext uri="{BB962C8B-B14F-4D97-AF65-F5344CB8AC3E}">
        <p14:creationId xmlns:p14="http://schemas.microsoft.com/office/powerpoint/2010/main" val="146303323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8566</TotalTime>
  <Words>1852</Words>
  <Application>Microsoft Office PowerPoint</Application>
  <PresentationFormat>Affichage à l'écran (4:3)</PresentationFormat>
  <Paragraphs>351</Paragraphs>
  <Slides>54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54</vt:i4>
      </vt:variant>
    </vt:vector>
  </HeadingPairs>
  <TitlesOfParts>
    <vt:vector size="59" baseType="lpstr">
      <vt:lpstr>Arial</vt:lpstr>
      <vt:lpstr>Calibri</vt:lpstr>
      <vt:lpstr>Trebuchet MS</vt:lpstr>
      <vt:lpstr>Wingdings 3</vt:lpstr>
      <vt:lpstr>Facette</vt:lpstr>
      <vt:lpstr>Environnement informatique</vt:lpstr>
      <vt:lpstr>Plan de leçon</vt:lpstr>
      <vt:lpstr>Plan de leçon</vt:lpstr>
      <vt:lpstr>Partie 1</vt:lpstr>
      <vt:lpstr>Mise en forme des données avec des fonctions de texte</vt:lpstr>
      <vt:lpstr>Mise en forme des données avec des fonctions de texte</vt:lpstr>
      <vt:lpstr>Mise en forme des données avec des fonctions de texte</vt:lpstr>
      <vt:lpstr>Formules conditionnelles</vt:lpstr>
      <vt:lpstr>Formules conditionnelles</vt:lpstr>
      <vt:lpstr>Référence 3D</vt:lpstr>
      <vt:lpstr>Référence 3D</vt:lpstr>
      <vt:lpstr>Référence 3D</vt:lpstr>
      <vt:lpstr>Gestion des erreurs</vt:lpstr>
      <vt:lpstr>Gestion des erreurs</vt:lpstr>
      <vt:lpstr>Noms</vt:lpstr>
      <vt:lpstr>Noms</vt:lpstr>
      <vt:lpstr>Noms</vt:lpstr>
      <vt:lpstr>Noms</vt:lpstr>
      <vt:lpstr>Utiliser des noms dans une formule</vt:lpstr>
      <vt:lpstr>Utiliser des noms dans une formule</vt:lpstr>
      <vt:lpstr>Utiliser des noms dans une formule</vt:lpstr>
      <vt:lpstr>Construire une formule conditionnelle avec la fonction SI</vt:lpstr>
      <vt:lpstr>Ordinogramme représentant la fonction SI</vt:lpstr>
      <vt:lpstr>Fonction SI</vt:lpstr>
      <vt:lpstr>Fonction ET</vt:lpstr>
      <vt:lpstr>Table de vérité</vt:lpstr>
      <vt:lpstr>Fonction VPM</vt:lpstr>
      <vt:lpstr>Fonction VPM</vt:lpstr>
      <vt:lpstr>Fonction VPM</vt:lpstr>
      <vt:lpstr>Partie 2</vt:lpstr>
      <vt:lpstr>Concevoir un graphique</vt:lpstr>
      <vt:lpstr>Types de graphique</vt:lpstr>
      <vt:lpstr>Types de graphique</vt:lpstr>
      <vt:lpstr>Créer un graphique</vt:lpstr>
      <vt:lpstr>Créer un graphique</vt:lpstr>
      <vt:lpstr>Créer un graphique</vt:lpstr>
      <vt:lpstr>Déplacer et redimensionner un graphique</vt:lpstr>
      <vt:lpstr>Modifier un graphique</vt:lpstr>
      <vt:lpstr>Modifier un graphique</vt:lpstr>
      <vt:lpstr>Modifier les détails</vt:lpstr>
      <vt:lpstr>Modifier les détails</vt:lpstr>
      <vt:lpstr>Modifier les détails</vt:lpstr>
      <vt:lpstr>Mettre un graphique en forme</vt:lpstr>
      <vt:lpstr>Ajouter une note et un dessin sur un graphique</vt:lpstr>
      <vt:lpstr>Créer un graphique en secteurs</vt:lpstr>
      <vt:lpstr>Créer un graphique en secteurs</vt:lpstr>
      <vt:lpstr>Créer un graphique en secteurs</vt:lpstr>
      <vt:lpstr>Exercices</vt:lpstr>
      <vt:lpstr>Graphique : Aire</vt:lpstr>
      <vt:lpstr>Graphique : Barre</vt:lpstr>
      <vt:lpstr>Graphique : Histogramme</vt:lpstr>
      <vt:lpstr>Graphique : Courbe</vt:lpstr>
      <vt:lpstr>Graphique : Secteur</vt:lpstr>
      <vt:lpstr>Graphique : Nuage de points</vt:lpstr>
    </vt:vector>
  </TitlesOfParts>
  <Company>College Shawinigan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Environnement informatique</dc:title>
  <dc:creator>INFO_PROFNB</dc:creator>
  <cp:lastModifiedBy>Nick B</cp:lastModifiedBy>
  <cp:revision>145</cp:revision>
  <dcterms:created xsi:type="dcterms:W3CDTF">2007-11-01T13:53:13Z</dcterms:created>
  <dcterms:modified xsi:type="dcterms:W3CDTF">2019-10-21T15:18:57Z</dcterms:modified>
</cp:coreProperties>
</file>