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9"/>
  </p:notesMasterIdLst>
  <p:sldIdLst>
    <p:sldId id="256" r:id="rId2"/>
    <p:sldId id="257" r:id="rId3"/>
    <p:sldId id="258" r:id="rId4"/>
    <p:sldId id="259" r:id="rId5"/>
    <p:sldId id="260" r:id="rId6"/>
    <p:sldId id="327" r:id="rId7"/>
    <p:sldId id="295" r:id="rId8"/>
    <p:sldId id="262" r:id="rId9"/>
    <p:sldId id="330" r:id="rId10"/>
    <p:sldId id="296" r:id="rId11"/>
    <p:sldId id="266" r:id="rId12"/>
    <p:sldId id="298" r:id="rId13"/>
    <p:sldId id="299" r:id="rId14"/>
    <p:sldId id="297" r:id="rId15"/>
    <p:sldId id="268" r:id="rId16"/>
    <p:sldId id="269" r:id="rId17"/>
    <p:sldId id="270" r:id="rId18"/>
    <p:sldId id="300" r:id="rId19"/>
    <p:sldId id="271" r:id="rId20"/>
    <p:sldId id="272" r:id="rId21"/>
    <p:sldId id="301" r:id="rId22"/>
    <p:sldId id="273" r:id="rId23"/>
    <p:sldId id="275" r:id="rId24"/>
    <p:sldId id="306" r:id="rId25"/>
    <p:sldId id="274" r:id="rId26"/>
    <p:sldId id="280" r:id="rId27"/>
    <p:sldId id="281" r:id="rId28"/>
    <p:sldId id="276" r:id="rId29"/>
    <p:sldId id="277" r:id="rId30"/>
    <p:sldId id="331" r:id="rId31"/>
    <p:sldId id="302" r:id="rId32"/>
    <p:sldId id="303" r:id="rId33"/>
    <p:sldId id="282" r:id="rId34"/>
    <p:sldId id="284" r:id="rId35"/>
    <p:sldId id="304" r:id="rId36"/>
    <p:sldId id="283" r:id="rId37"/>
    <p:sldId id="285" r:id="rId38"/>
    <p:sldId id="292" r:id="rId39"/>
    <p:sldId id="293" r:id="rId40"/>
    <p:sldId id="286" r:id="rId41"/>
    <p:sldId id="305" r:id="rId42"/>
    <p:sldId id="287" r:id="rId43"/>
    <p:sldId id="288" r:id="rId44"/>
    <p:sldId id="289" r:id="rId45"/>
    <p:sldId id="290" r:id="rId46"/>
    <p:sldId id="291" r:id="rId47"/>
    <p:sldId id="278" r:id="rId48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843" autoAdjust="0"/>
    <p:restoredTop sz="86450" autoAdjust="0"/>
  </p:normalViewPr>
  <p:slideViewPr>
    <p:cSldViewPr>
      <p:cViewPr varScale="1">
        <p:scale>
          <a:sx n="98" d="100"/>
          <a:sy n="98" d="100"/>
        </p:scale>
        <p:origin x="1572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20814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411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41C16D-B128-4D9C-9200-420E1E0F5846}" type="datetimeFigureOut">
              <a:rPr lang="fr-CA" smtClean="0"/>
              <a:t>2019-09-24</a:t>
            </a:fld>
            <a:endParaRPr lang="fr-CA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CA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58CC3A-1D91-42C1-9E50-23124330FB8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5325618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learnopengl.com/" TargetMode="External"/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CA" dirty="0"/>
              <a:t>Les différentes</a:t>
            </a:r>
            <a:r>
              <a:rPr lang="fr-CA" baseline="0" dirty="0"/>
              <a:t> librairies de développement disponibles</a:t>
            </a:r>
            <a:endParaRPr lang="fr-CA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58CC3A-1D91-42C1-9E50-23124330FB81}" type="slidenum">
              <a:rPr lang="fr-CA" smtClean="0"/>
              <a:t>16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7777696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CA" dirty="0"/>
              <a:t>La puissance de 2 permet</a:t>
            </a:r>
            <a:r>
              <a:rPr lang="fr-CA" baseline="0" dirty="0"/>
              <a:t> d’optimiser l’utilisation des moteurs de jeu. Autrement, ceux-ci doivent calculer à chaque affichage pour arriver un résultat optimal.</a:t>
            </a:r>
            <a:endParaRPr lang="fr-CA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58CC3A-1D91-42C1-9E50-23124330FB81}" type="slidenum">
              <a:rPr lang="fr-CA" smtClean="0"/>
              <a:t>22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55958709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CA" dirty="0"/>
              <a:t>L’instanciation</a:t>
            </a:r>
            <a:r>
              <a:rPr lang="fr-CA" baseline="0" dirty="0"/>
              <a:t> se fait da</a:t>
            </a:r>
            <a:r>
              <a:rPr lang="fr-CA" dirty="0"/>
              <a:t>ns </a:t>
            </a:r>
            <a:r>
              <a:rPr lang="fr-CA" dirty="0" err="1"/>
              <a:t>create</a:t>
            </a:r>
            <a:r>
              <a:rPr lang="fr-CA" dirty="0"/>
              <a:t>.</a:t>
            </a:r>
          </a:p>
          <a:p>
            <a:endParaRPr lang="fr-CA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58CC3A-1D91-42C1-9E50-23124330FB81}" type="slidenum">
              <a:rPr lang="fr-CA" smtClean="0"/>
              <a:t>25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4803373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CA" dirty="0"/>
              <a:t>Pour plus d’information sur la librairie OpenGL, je vous invite à parcourir le site : </a:t>
            </a:r>
            <a:r>
              <a:rPr lang="fr-CA" dirty="0">
                <a:hlinkClick r:id="rId3"/>
              </a:rPr>
              <a:t>https://learnopengl.com</a:t>
            </a:r>
            <a:endParaRPr lang="fr-CA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358CC3A-1D91-42C1-9E50-23124330FB81}" type="slidenum">
              <a:rPr lang="fr-CA" smtClean="0"/>
              <a:t>30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5106867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D19E05F4-179C-4435-8DAB-6D7A27E1E476}" type="datetimeFigureOut">
              <a:rPr lang="fr-CA" smtClean="0"/>
              <a:t>2019-09-24</a:t>
            </a:fld>
            <a:endParaRPr lang="fr-CA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36DCDD75-8E1D-453C-8D39-106779592630}" type="slidenum">
              <a:rPr lang="fr-CA" smtClean="0"/>
              <a:t>‹N°›</a:t>
            </a:fld>
            <a:endParaRPr lang="fr-CA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E05F4-179C-4435-8DAB-6D7A27E1E476}" type="datetimeFigureOut">
              <a:rPr lang="fr-CA" smtClean="0"/>
              <a:t>2019-09-24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CDD75-8E1D-453C-8D39-106779592630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E05F4-179C-4435-8DAB-6D7A27E1E476}" type="datetimeFigureOut">
              <a:rPr lang="fr-CA" smtClean="0"/>
              <a:t>2019-09-24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CDD75-8E1D-453C-8D39-106779592630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E05F4-179C-4435-8DAB-6D7A27E1E476}" type="datetimeFigureOut">
              <a:rPr lang="fr-CA" smtClean="0"/>
              <a:t>2019-09-24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CDD75-8E1D-453C-8D39-106779592630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E05F4-179C-4435-8DAB-6D7A27E1E476}" type="datetimeFigureOut">
              <a:rPr lang="fr-CA" smtClean="0"/>
              <a:t>2019-09-24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CDD75-8E1D-453C-8D39-106779592630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E05F4-179C-4435-8DAB-6D7A27E1E476}" type="datetimeFigureOut">
              <a:rPr lang="fr-CA" smtClean="0"/>
              <a:t>2019-09-24</a:t>
            </a:fld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CDD75-8E1D-453C-8D39-106779592630}" type="slidenum">
              <a:rPr lang="fr-CA" smtClean="0"/>
              <a:t>‹N°›</a:t>
            </a:fld>
            <a:endParaRPr lang="fr-CA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E05F4-179C-4435-8DAB-6D7A27E1E476}" type="datetimeFigureOut">
              <a:rPr lang="fr-CA" smtClean="0"/>
              <a:t>2019-09-24</a:t>
            </a:fld>
            <a:endParaRPr lang="fr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CDD75-8E1D-453C-8D39-106779592630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E05F4-179C-4435-8DAB-6D7A27E1E476}" type="datetimeFigureOut">
              <a:rPr lang="fr-CA" smtClean="0"/>
              <a:t>2019-09-24</a:t>
            </a:fld>
            <a:endParaRPr lang="fr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CDD75-8E1D-453C-8D39-106779592630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E05F4-179C-4435-8DAB-6D7A27E1E476}" type="datetimeFigureOut">
              <a:rPr lang="fr-CA" smtClean="0"/>
              <a:t>2019-09-24</a:t>
            </a:fld>
            <a:endParaRPr lang="fr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CDD75-8E1D-453C-8D39-106779592630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E05F4-179C-4435-8DAB-6D7A27E1E476}" type="datetimeFigureOut">
              <a:rPr lang="fr-CA" smtClean="0"/>
              <a:t>2019-09-24</a:t>
            </a:fld>
            <a:endParaRPr lang="fr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CDD75-8E1D-453C-8D39-106779592630}" type="slidenum">
              <a:rPr lang="fr-CA" smtClean="0"/>
              <a:t>‹N°›</a:t>
            </a:fld>
            <a:endParaRPr lang="fr-CA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fr-CA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E05F4-179C-4435-8DAB-6D7A27E1E476}" type="datetimeFigureOut">
              <a:rPr lang="fr-CA" smtClean="0"/>
              <a:t>2019-09-24</a:t>
            </a:fld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fr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CDD75-8E1D-453C-8D39-106779592630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D19E05F4-179C-4435-8DAB-6D7A27E1E476}" type="datetimeFigureOut">
              <a:rPr lang="fr-CA" smtClean="0"/>
              <a:t>2019-09-24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36DCDD75-8E1D-453C-8D39-106779592630}" type="slidenum">
              <a:rPr lang="fr-CA" smtClean="0"/>
              <a:t>‹N°›</a:t>
            </a:fld>
            <a:endParaRPr lang="fr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github.com/libgdx/libgdx/wiki/The-application-framework#starter-classes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e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github.com/libgdx/libgdx/wiki/The-life-cycle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khronos.org/registry/OpenGL-Refpages/gl2.1/xhtml/glClear.xml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badlogicgames.com/wordpress/?p=1550" TargetMode="Externa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hyperlink" Target="https://github.com/libgdx/libgdx/wiki/Spritebatch,-Textureregions,-and-Sprites#texture" TargetMode="Externa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hyperlink" Target="https://github.com/libgdx/libgdx/wiki/Spritebatch,-Textureregions,-and-Sprites#textureregion" TargetMode="Externa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hyperlink" Target="https://github.com/libgdx/libgdx/wiki/Spritebatch,-Textureregions,-and-Sprites" TargetMode="Externa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4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4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hyperlink" Target="https://github.com/libgdx/libgdx/wiki/Input-handling" TargetMode="Externa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hyperlink" Target="https://github.com/nbourre/SpriteAnimationDemo" TargetMode="External"/><Relationship Id="rId2" Type="http://schemas.openxmlformats.org/officeDocument/2006/relationships/hyperlink" Target="https://github.com/libgdx/libgdx/wiki/Introduction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libgdx.info/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libgdx.badlogicgames.com/gallery.html" TargetMode="External"/><Relationship Id="rId2" Type="http://schemas.openxmlformats.org/officeDocument/2006/relationships/hyperlink" Target="http://badlogicgames.com/forum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jetbrains.com/idea/download/#section=windows" TargetMode="External"/><Relationship Id="rId2" Type="http://schemas.openxmlformats.org/officeDocument/2006/relationships/hyperlink" Target="https://www.oracle.com/technetwork/java/javase/downloads/index.html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youtu.be/tuVjurLVPO4" TargetMode="External"/><Relationship Id="rId4" Type="http://schemas.openxmlformats.org/officeDocument/2006/relationships/hyperlink" Target="http://libgdx.badlogicgames.com/download.html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r-CA" dirty="0"/>
              <a:t>Création projet </a:t>
            </a:r>
            <a:r>
              <a:rPr lang="fr-CA" dirty="0" err="1"/>
              <a:t>LibGdx</a:t>
            </a:r>
            <a:endParaRPr lang="fr-CA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CA" dirty="0"/>
              <a:t>Didacticiel</a:t>
            </a:r>
          </a:p>
        </p:txBody>
      </p:sp>
    </p:spTree>
    <p:extLst>
      <p:ext uri="{BB962C8B-B14F-4D97-AF65-F5344CB8AC3E}">
        <p14:creationId xmlns:p14="http://schemas.microsoft.com/office/powerpoint/2010/main" val="28073678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err="1"/>
              <a:t>LibGDX</a:t>
            </a:r>
            <a:r>
              <a:rPr lang="fr-CA" dirty="0"/>
              <a:t> : </a:t>
            </a:r>
            <a:r>
              <a:rPr lang="fr-CA" dirty="0" err="1"/>
              <a:t>IntelliJ</a:t>
            </a:r>
            <a:r>
              <a:rPr lang="fr-CA" dirty="0"/>
              <a:t> IDEA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/>
              <a:t>Ouvrir le fichier </a:t>
            </a:r>
            <a:r>
              <a:rPr lang="fr-CA" b="1" dirty="0" err="1"/>
              <a:t>build.gradle</a:t>
            </a:r>
            <a:endParaRPr lang="fr-CA" b="1" dirty="0"/>
          </a:p>
          <a:p>
            <a:r>
              <a:rPr lang="fr-CA" dirty="0"/>
              <a:t>Attendre que l’importation et la conversion soient terminées</a:t>
            </a:r>
          </a:p>
          <a:p>
            <a:pPr lvl="1"/>
            <a:r>
              <a:rPr lang="fr-CA" dirty="0"/>
              <a:t>Cela peut prendre quelques minutes…</a:t>
            </a:r>
          </a:p>
          <a:p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14335304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LibGdx : Les projets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/>
              <a:t>1 à 5 projets</a:t>
            </a:r>
          </a:p>
          <a:p>
            <a:pPr lvl="1"/>
            <a:r>
              <a:rPr lang="fr-CA" dirty="0"/>
              <a:t>Projet </a:t>
            </a:r>
            <a:r>
              <a:rPr lang="fr-CA" dirty="0" err="1"/>
              <a:t>Core</a:t>
            </a:r>
            <a:endParaRPr lang="fr-CA" dirty="0"/>
          </a:p>
          <a:p>
            <a:pPr lvl="2"/>
            <a:r>
              <a:rPr lang="fr-CA" dirty="0"/>
              <a:t>Code principal</a:t>
            </a:r>
          </a:p>
          <a:p>
            <a:pPr lvl="1"/>
            <a:r>
              <a:rPr lang="fr-CA" dirty="0"/>
              <a:t>Projet Android</a:t>
            </a:r>
          </a:p>
          <a:p>
            <a:pPr lvl="1"/>
            <a:r>
              <a:rPr lang="fr-CA" dirty="0"/>
              <a:t>Projet Desktop</a:t>
            </a:r>
          </a:p>
          <a:p>
            <a:pPr lvl="1"/>
            <a:r>
              <a:rPr lang="fr-CA" dirty="0"/>
              <a:t>Projet HTML</a:t>
            </a:r>
          </a:p>
        </p:txBody>
      </p:sp>
    </p:spTree>
    <p:extLst>
      <p:ext uri="{BB962C8B-B14F-4D97-AF65-F5344CB8AC3E}">
        <p14:creationId xmlns:p14="http://schemas.microsoft.com/office/powerpoint/2010/main" val="4599071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CA" dirty="0"/>
              <a:t>libGdx : Structure d’un projet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CA" dirty="0"/>
              <a:t>Un projet libGdx contient au moins deux projets</a:t>
            </a:r>
          </a:p>
          <a:p>
            <a:r>
              <a:rPr lang="fr-CA" dirty="0" err="1"/>
              <a:t>Core</a:t>
            </a:r>
            <a:r>
              <a:rPr lang="fr-CA" dirty="0"/>
              <a:t> : Projet où l’on retrouve le code principal</a:t>
            </a:r>
          </a:p>
          <a:p>
            <a:r>
              <a:rPr lang="fr-CA" dirty="0"/>
              <a:t>Android : Code spécifique pour Android</a:t>
            </a:r>
          </a:p>
          <a:p>
            <a:pPr lvl="1"/>
            <a:r>
              <a:rPr lang="fr-CA" dirty="0"/>
              <a:t>Si on coche cette option, les ressources tels que les images et les fichiers sonores s’y retrouveront et on devra en tenir compte</a:t>
            </a:r>
          </a:p>
          <a:p>
            <a:r>
              <a:rPr lang="fr-CA" dirty="0"/>
              <a:t>Desktop : Code spécifique pour le bureau</a:t>
            </a:r>
          </a:p>
        </p:txBody>
      </p:sp>
    </p:spTree>
    <p:extLst>
      <p:ext uri="{BB962C8B-B14F-4D97-AF65-F5344CB8AC3E}">
        <p14:creationId xmlns:p14="http://schemas.microsoft.com/office/powerpoint/2010/main" val="6537734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CA" dirty="0" err="1"/>
              <a:t>LibGdx</a:t>
            </a:r>
            <a:r>
              <a:rPr lang="fr-CA" dirty="0"/>
              <a:t> : Classe de démarrage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CA" dirty="0" err="1"/>
              <a:t>AndroidLauncher</a:t>
            </a:r>
            <a:r>
              <a:rPr lang="fr-CA" dirty="0"/>
              <a:t>, </a:t>
            </a:r>
            <a:r>
              <a:rPr lang="fr-CA" dirty="0" err="1"/>
              <a:t>DesktopLauncher</a:t>
            </a:r>
            <a:r>
              <a:rPr lang="fr-CA" dirty="0"/>
              <a:t> et *</a:t>
            </a:r>
            <a:r>
              <a:rPr lang="fr-CA" dirty="0" err="1"/>
              <a:t>Launcher</a:t>
            </a:r>
            <a:r>
              <a:rPr lang="fr-CA" dirty="0"/>
              <a:t> sont toutes des </a:t>
            </a:r>
            <a:r>
              <a:rPr lang="fr-CA" dirty="0">
                <a:hlinkClick r:id="rId2"/>
              </a:rPr>
              <a:t>classes de démarrage </a:t>
            </a:r>
            <a:endParaRPr lang="fr-CA" dirty="0"/>
          </a:p>
          <a:p>
            <a:r>
              <a:rPr lang="fr-CA" dirty="0"/>
              <a:t>Ce sont les seules classes spécifiques aux plateformes</a:t>
            </a:r>
          </a:p>
          <a:p>
            <a:r>
              <a:rPr lang="fr-CA" dirty="0"/>
              <a:t>Dans ces classes, nous pouvons configurer les critères tel que le nom de la fenêtre en mode bureau, la dimension de celle-ci, etc.</a:t>
            </a:r>
          </a:p>
        </p:txBody>
      </p:sp>
    </p:spTree>
    <p:extLst>
      <p:ext uri="{BB962C8B-B14F-4D97-AF65-F5344CB8AC3E}">
        <p14:creationId xmlns:p14="http://schemas.microsoft.com/office/powerpoint/2010/main" val="53921910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err="1"/>
              <a:t>LibGDX</a:t>
            </a:r>
            <a:r>
              <a:rPr lang="fr-CA" dirty="0"/>
              <a:t> : Exécution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CA" dirty="0">
                <a:sym typeface="Wingdings"/>
              </a:rPr>
              <a:t>Pour le Desktop, il faut créer une nouvelle configuration</a:t>
            </a:r>
          </a:p>
          <a:p>
            <a:pPr lvl="1"/>
            <a:r>
              <a:rPr lang="fr-CA" b="1" dirty="0">
                <a:sym typeface="Wingdings"/>
              </a:rPr>
              <a:t>Run </a:t>
            </a:r>
            <a:r>
              <a:rPr lang="fr-CA" b="1" dirty="0">
                <a:sym typeface="Wingdings" panose="05000000000000000000" pitchFamily="2" charset="2"/>
              </a:rPr>
              <a:t></a:t>
            </a:r>
            <a:r>
              <a:rPr lang="fr-CA" b="1" dirty="0">
                <a:sym typeface="Wingdings"/>
              </a:rPr>
              <a:t> </a:t>
            </a:r>
            <a:r>
              <a:rPr lang="fr-CA" b="1" dirty="0" err="1">
                <a:sym typeface="Wingdings"/>
              </a:rPr>
              <a:t>Edit</a:t>
            </a:r>
            <a:r>
              <a:rPr lang="fr-CA" b="1" dirty="0">
                <a:sym typeface="Wingdings"/>
              </a:rPr>
              <a:t> configurations…</a:t>
            </a:r>
          </a:p>
          <a:p>
            <a:pPr lvl="1"/>
            <a:r>
              <a:rPr lang="fr-CA" dirty="0">
                <a:sym typeface="Wingdings"/>
              </a:rPr>
              <a:t>Cliquez sur le « </a:t>
            </a:r>
            <a:r>
              <a:rPr lang="fr-CA" b="1" dirty="0">
                <a:sym typeface="Wingdings"/>
              </a:rPr>
              <a:t>+</a:t>
            </a:r>
            <a:r>
              <a:rPr lang="fr-CA" dirty="0">
                <a:sym typeface="Wingdings"/>
              </a:rPr>
              <a:t> », sélectionnez </a:t>
            </a:r>
            <a:r>
              <a:rPr lang="fr-CA" b="1" dirty="0">
                <a:sym typeface="Wingdings"/>
              </a:rPr>
              <a:t>Application</a:t>
            </a:r>
          </a:p>
          <a:p>
            <a:pPr lvl="1"/>
            <a:r>
              <a:rPr lang="fr-CA" dirty="0">
                <a:sym typeface="Wingdings"/>
              </a:rPr>
              <a:t>Donnez un nom significatif, ex : </a:t>
            </a:r>
            <a:r>
              <a:rPr lang="fr-CA" b="1" dirty="0">
                <a:sym typeface="Wingdings"/>
              </a:rPr>
              <a:t>Desktop</a:t>
            </a:r>
          </a:p>
          <a:p>
            <a:pPr lvl="1"/>
            <a:r>
              <a:rPr lang="fr-CA" dirty="0">
                <a:sym typeface="Wingdings"/>
              </a:rPr>
              <a:t>Main class : </a:t>
            </a:r>
            <a:r>
              <a:rPr lang="fr-CA" b="1" dirty="0" err="1">
                <a:sym typeface="Wingdings"/>
              </a:rPr>
              <a:t>DesktopLauncher</a:t>
            </a:r>
            <a:endParaRPr lang="fr-CA" b="1" dirty="0">
              <a:sym typeface="Wingdings"/>
            </a:endParaRPr>
          </a:p>
          <a:p>
            <a:pPr lvl="1"/>
            <a:r>
              <a:rPr lang="fr-CA" dirty="0" err="1"/>
              <a:t>Working</a:t>
            </a:r>
            <a:r>
              <a:rPr lang="fr-CA" dirty="0"/>
              <a:t> directory : …\[</a:t>
            </a:r>
            <a:r>
              <a:rPr lang="fr-CA" dirty="0" err="1"/>
              <a:t>core|android</a:t>
            </a:r>
            <a:r>
              <a:rPr lang="fr-CA" dirty="0"/>
              <a:t>]\</a:t>
            </a:r>
            <a:r>
              <a:rPr lang="fr-CA" b="1" dirty="0"/>
              <a:t>assets</a:t>
            </a:r>
          </a:p>
          <a:p>
            <a:pPr lvl="1"/>
            <a:r>
              <a:rPr lang="fr-CA" dirty="0"/>
              <a:t>Module : </a:t>
            </a:r>
            <a:r>
              <a:rPr lang="fr-CA" b="1" dirty="0" err="1"/>
              <a:t>desktop.main</a:t>
            </a:r>
            <a:endParaRPr lang="fr-CA" b="1" dirty="0"/>
          </a:p>
          <a:p>
            <a:pPr lvl="1"/>
            <a:r>
              <a:rPr lang="fr-CA" dirty="0"/>
              <a:t>Ok</a:t>
            </a:r>
          </a:p>
          <a:p>
            <a:pPr lvl="1"/>
            <a:r>
              <a:rPr lang="fr-CA" dirty="0"/>
              <a:t>Exécutez le projet pour tester</a:t>
            </a:r>
          </a:p>
        </p:txBody>
      </p:sp>
    </p:spTree>
    <p:extLst>
      <p:ext uri="{BB962C8B-B14F-4D97-AF65-F5344CB8AC3E}">
        <p14:creationId xmlns:p14="http://schemas.microsoft.com/office/powerpoint/2010/main" val="162489631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LibGdx : </a:t>
            </a:r>
            <a:r>
              <a:rPr lang="fr-CA" dirty="0" err="1"/>
              <a:t>Backend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CA" dirty="0"/>
              <a:t>LibGdx est lié à plusieurs librairies tierces</a:t>
            </a:r>
          </a:p>
          <a:p>
            <a:pPr lvl="1"/>
            <a:r>
              <a:rPr lang="fr-CA" dirty="0" err="1"/>
              <a:t>Lwjgl</a:t>
            </a:r>
            <a:r>
              <a:rPr lang="fr-CA" dirty="0"/>
              <a:t> : </a:t>
            </a:r>
            <a:r>
              <a:rPr lang="fr-CA" dirty="0" err="1"/>
              <a:t>Lightweight</a:t>
            </a:r>
            <a:r>
              <a:rPr lang="fr-CA" dirty="0"/>
              <a:t> java gaming </a:t>
            </a:r>
            <a:r>
              <a:rPr lang="fr-CA" dirty="0" err="1"/>
              <a:t>library</a:t>
            </a:r>
            <a:r>
              <a:rPr lang="fr-CA" dirty="0"/>
              <a:t> qui est une enveloppe (</a:t>
            </a:r>
            <a:r>
              <a:rPr lang="fr-CA" i="1" dirty="0" err="1"/>
              <a:t>wrapper</a:t>
            </a:r>
            <a:r>
              <a:rPr lang="fr-CA" dirty="0"/>
              <a:t>) pour les accès à OpenGL et </a:t>
            </a:r>
            <a:r>
              <a:rPr lang="fr-CA" dirty="0" err="1"/>
              <a:t>OpenAL</a:t>
            </a:r>
            <a:r>
              <a:rPr lang="fr-CA" dirty="0"/>
              <a:t> pour chacun des OS sauf Android</a:t>
            </a:r>
          </a:p>
          <a:p>
            <a:pPr lvl="1"/>
            <a:r>
              <a:rPr lang="fr-CA" dirty="0"/>
              <a:t>Android : APIs Android</a:t>
            </a:r>
          </a:p>
          <a:p>
            <a:pPr lvl="1"/>
            <a:r>
              <a:rPr lang="fr-CA" dirty="0"/>
              <a:t>HTML5 : Converti le code Java en </a:t>
            </a:r>
            <a:r>
              <a:rPr lang="fr-CA" dirty="0" err="1"/>
              <a:t>javascript</a:t>
            </a:r>
            <a:endParaRPr lang="fr-CA" dirty="0"/>
          </a:p>
          <a:p>
            <a:pPr lvl="1"/>
            <a:r>
              <a:rPr lang="fr-CA" dirty="0"/>
              <a:t>Mpg123 pour la lecture MP3</a:t>
            </a:r>
          </a:p>
          <a:p>
            <a:pPr lvl="1"/>
            <a:r>
              <a:rPr lang="fr-CA" dirty="0"/>
              <a:t>Box2D pour la physique</a:t>
            </a:r>
          </a:p>
          <a:p>
            <a:pPr lvl="1"/>
            <a:r>
              <a:rPr lang="fr-CA" dirty="0"/>
              <a:t>Etc.</a:t>
            </a:r>
          </a:p>
          <a:p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22797709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LibGdx : modules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fr-CA" dirty="0"/>
              <a:t>Lors du développement, on a accès à plusieurs modules</a:t>
            </a:r>
          </a:p>
          <a:p>
            <a:pPr lvl="1"/>
            <a:r>
              <a:rPr lang="fr-CA" dirty="0"/>
              <a:t>Ex : </a:t>
            </a:r>
            <a:r>
              <a:rPr lang="fr-CA" dirty="0" err="1"/>
              <a:t>Gdx.Input.IsKeyPressed</a:t>
            </a:r>
            <a:r>
              <a:rPr lang="fr-CA" dirty="0"/>
              <a:t>(</a:t>
            </a:r>
            <a:r>
              <a:rPr lang="fr-CA" dirty="0" err="1"/>
              <a:t>Keys.A</a:t>
            </a:r>
            <a:r>
              <a:rPr lang="fr-CA" dirty="0"/>
              <a:t>);</a:t>
            </a:r>
          </a:p>
          <a:p>
            <a:r>
              <a:rPr lang="fr-CA" dirty="0"/>
              <a:t>Application : Exécute l’application</a:t>
            </a:r>
          </a:p>
          <a:p>
            <a:r>
              <a:rPr lang="fr-CA" dirty="0"/>
              <a:t>Files : Permet l’accès aux fichiers sur le clients</a:t>
            </a:r>
          </a:p>
          <a:p>
            <a:r>
              <a:rPr lang="fr-CA" dirty="0"/>
              <a:t>Input : Accès aux événements souris, clavier, tactile ou accéléromètre…</a:t>
            </a:r>
          </a:p>
          <a:p>
            <a:r>
              <a:rPr lang="fr-CA" dirty="0"/>
              <a:t>Audio : Fournit l’accès à l’audio en E/S</a:t>
            </a:r>
          </a:p>
          <a:p>
            <a:r>
              <a:rPr lang="fr-CA" dirty="0" err="1"/>
              <a:t>Graphics</a:t>
            </a:r>
            <a:r>
              <a:rPr lang="fr-CA" dirty="0"/>
              <a:t> : Donne accès à OpenGL</a:t>
            </a:r>
          </a:p>
        </p:txBody>
      </p:sp>
    </p:spTree>
    <p:extLst>
      <p:ext uri="{BB962C8B-B14F-4D97-AF65-F5344CB8AC3E}">
        <p14:creationId xmlns:p14="http://schemas.microsoft.com/office/powerpoint/2010/main" val="188854754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CA" dirty="0" err="1"/>
              <a:t>LibGdx</a:t>
            </a:r>
            <a:r>
              <a:rPr lang="fr-CA" dirty="0"/>
              <a:t> : Logigramme simplifié</a:t>
            </a:r>
          </a:p>
        </p:txBody>
      </p:sp>
      <p:sp>
        <p:nvSpPr>
          <p:cNvPr id="7" name="Espace réservé du contenu 6"/>
          <p:cNvSpPr>
            <a:spLocks noGrp="1"/>
          </p:cNvSpPr>
          <p:nvPr>
            <p:ph idx="1"/>
          </p:nvPr>
        </p:nvSpPr>
        <p:spPr>
          <a:xfrm>
            <a:off x="1043493" y="2323652"/>
            <a:ext cx="5832764" cy="3508977"/>
          </a:xfrm>
        </p:spPr>
        <p:txBody>
          <a:bodyPr/>
          <a:lstStyle/>
          <a:p>
            <a:r>
              <a:rPr lang="fr-CA" dirty="0"/>
              <a:t>Le flux de données d’une</a:t>
            </a:r>
            <a:br>
              <a:rPr lang="fr-CA" dirty="0"/>
            </a:br>
            <a:r>
              <a:rPr lang="fr-CA" dirty="0"/>
              <a:t>application LibGdx suit logigramme ci-contre</a:t>
            </a:r>
          </a:p>
          <a:p>
            <a:r>
              <a:rPr lang="fr-CA" dirty="0"/>
              <a:t>Idéalement, on devrait séparer les calculs et le rendu dans deux méthodes distinctes</a:t>
            </a:r>
          </a:p>
          <a:p>
            <a:pPr lvl="1"/>
            <a:r>
              <a:rPr lang="fr-CA" dirty="0"/>
              <a:t>Nous utiliserons </a:t>
            </a:r>
            <a:r>
              <a:rPr lang="fr-CA" b="1" dirty="0"/>
              <a:t>Update() </a:t>
            </a:r>
            <a:r>
              <a:rPr lang="fr-CA" dirty="0"/>
              <a:t>et </a:t>
            </a:r>
            <a:r>
              <a:rPr lang="fr-CA" b="1" dirty="0" err="1"/>
              <a:t>Draw</a:t>
            </a:r>
            <a:r>
              <a:rPr lang="fr-CA" b="1" dirty="0"/>
              <a:t>()</a:t>
            </a:r>
          </a:p>
        </p:txBody>
      </p:sp>
      <p:graphicFrame>
        <p:nvGraphicFramePr>
          <p:cNvPr id="4" name="Objet 3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2379106346"/>
              </p:ext>
            </p:extLst>
          </p:nvPr>
        </p:nvGraphicFramePr>
        <p:xfrm>
          <a:off x="7236296" y="476672"/>
          <a:ext cx="1959893" cy="5752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22" name="Visio" r:id="rId3" imgW="2023862" imgH="5961286" progId="Visio.Drawing.11">
                  <p:embed/>
                </p:oleObj>
              </mc:Choice>
              <mc:Fallback>
                <p:oleObj name="Visio" r:id="rId3" imgW="2023862" imgH="5961286" progId="Visio.Drawing.11">
                  <p:embed/>
                  <p:pic>
                    <p:nvPicPr>
                      <p:cNvPr id="0" name="Espace réservé du contenu 6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36296" y="476672"/>
                        <a:ext cx="1959893" cy="57521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5527654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CA" dirty="0" err="1"/>
              <a:t>LibGdx</a:t>
            </a:r>
            <a:r>
              <a:rPr lang="fr-CA" dirty="0"/>
              <a:t> : </a:t>
            </a:r>
            <a:r>
              <a:rPr lang="fr-CA" dirty="0" err="1"/>
              <a:t>Lifecycle</a:t>
            </a:r>
            <a:endParaRPr lang="fr-CA" dirty="0"/>
          </a:p>
        </p:txBody>
      </p:sp>
      <p:pic>
        <p:nvPicPr>
          <p:cNvPr id="4" name="Espace réservé du contenu 3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8935" y="2376279"/>
            <a:ext cx="4066927" cy="3367311"/>
          </a:xfrm>
        </p:spPr>
      </p:pic>
      <p:sp>
        <p:nvSpPr>
          <p:cNvPr id="5" name="Espace réservé du contenu 4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4031304" cy="3493008"/>
          </a:xfrm>
        </p:spPr>
        <p:txBody>
          <a:bodyPr>
            <a:normAutofit lnSpcReduction="10000"/>
          </a:bodyPr>
          <a:lstStyle/>
          <a:p>
            <a:r>
              <a:rPr lang="fr-CA" dirty="0"/>
              <a:t>Il faut noter que la classe du jeu hérite de la classe </a:t>
            </a:r>
            <a:r>
              <a:rPr lang="fr-CA" dirty="0" err="1"/>
              <a:t>ApplicationAdapter</a:t>
            </a:r>
            <a:endParaRPr lang="fr-CA" dirty="0"/>
          </a:p>
          <a:p>
            <a:r>
              <a:rPr lang="fr-CA" dirty="0"/>
              <a:t>La classe </a:t>
            </a:r>
            <a:r>
              <a:rPr lang="fr-CA" dirty="0" err="1"/>
              <a:t>ApplicationAdapter</a:t>
            </a:r>
            <a:r>
              <a:rPr lang="fr-CA" dirty="0"/>
              <a:t> implémente l’interface </a:t>
            </a:r>
            <a:r>
              <a:rPr lang="fr-CA" dirty="0" err="1"/>
              <a:t>ApplicationListener</a:t>
            </a:r>
            <a:endParaRPr lang="fr-CA" dirty="0"/>
          </a:p>
          <a:p>
            <a:r>
              <a:rPr lang="fr-CA" dirty="0"/>
              <a:t>Voir le </a:t>
            </a:r>
            <a:r>
              <a:rPr lang="fr-CA" dirty="0">
                <a:hlinkClick r:id="rId3"/>
              </a:rPr>
              <a:t>cycle de vie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28775673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LibGdx : Ressource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/>
              <a:t>Pour ajouter les ressources, il faut le faire dans le dossier </a:t>
            </a:r>
            <a:r>
              <a:rPr lang="fr-CA" b="1" dirty="0"/>
              <a:t>assets</a:t>
            </a:r>
            <a:endParaRPr lang="fr-CA" dirty="0"/>
          </a:p>
          <a:p>
            <a:r>
              <a:rPr lang="fr-CA" dirty="0"/>
              <a:t>De plus, il est préférable de séparer les types de ressource dans différents sous-dossiers</a:t>
            </a:r>
          </a:p>
          <a:p>
            <a:pPr lvl="1"/>
            <a:r>
              <a:rPr lang="fr-CA" dirty="0"/>
              <a:t>Par exemple : images, sons, …</a:t>
            </a:r>
          </a:p>
          <a:p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10454833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Plan de leçon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CA" dirty="0"/>
              <a:t>LibGdx</a:t>
            </a:r>
          </a:p>
          <a:p>
            <a:pPr lvl="1"/>
            <a:r>
              <a:rPr lang="fr-CA" dirty="0"/>
              <a:t>Description</a:t>
            </a:r>
          </a:p>
          <a:p>
            <a:pPr lvl="1"/>
            <a:r>
              <a:rPr lang="fr-CA" dirty="0"/>
              <a:t>Communauté et support</a:t>
            </a:r>
          </a:p>
          <a:p>
            <a:pPr lvl="1"/>
            <a:r>
              <a:rPr lang="fr-CA" dirty="0"/>
              <a:t>Installation</a:t>
            </a:r>
          </a:p>
          <a:p>
            <a:pPr lvl="1"/>
            <a:r>
              <a:rPr lang="fr-CA" dirty="0"/>
              <a:t>Configuration dans Eclipse</a:t>
            </a:r>
          </a:p>
          <a:p>
            <a:pPr lvl="1"/>
            <a:r>
              <a:rPr lang="fr-CA" dirty="0"/>
              <a:t>Exécuter une application</a:t>
            </a:r>
          </a:p>
          <a:p>
            <a:r>
              <a:rPr lang="fr-CA" dirty="0"/>
              <a:t>Texture</a:t>
            </a:r>
          </a:p>
          <a:p>
            <a:r>
              <a:rPr lang="fr-CA" dirty="0" err="1"/>
              <a:t>TextureRegion</a:t>
            </a:r>
            <a:endParaRPr lang="fr-CA" dirty="0"/>
          </a:p>
          <a:p>
            <a:r>
              <a:rPr lang="fr-CA" dirty="0"/>
              <a:t>Animation</a:t>
            </a:r>
          </a:p>
          <a:p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274891923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CA" dirty="0"/>
              <a:t>LibGdx : Configuration pour chaque projet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/>
              <a:t>Même si l’on ne code principalement que dans un seul projet, chacun possède sa particularité</a:t>
            </a:r>
          </a:p>
          <a:p>
            <a:pPr lvl="1"/>
            <a:r>
              <a:rPr lang="fr-CA" dirty="0"/>
              <a:t>Desktop : Taille de la fenêtre, Titre de la fenêtre, …</a:t>
            </a:r>
          </a:p>
          <a:p>
            <a:pPr lvl="1"/>
            <a:r>
              <a:rPr lang="fr-CA" dirty="0"/>
              <a:t>Android : Désactivation de l’accéléromètre, du compas, …</a:t>
            </a:r>
          </a:p>
          <a:p>
            <a:pPr lvl="2"/>
            <a:r>
              <a:rPr lang="fr-CA" dirty="0"/>
              <a:t>Dans le but d’économiser de la batterie</a:t>
            </a:r>
          </a:p>
          <a:p>
            <a:pPr lvl="1"/>
            <a:r>
              <a:rPr lang="fr-CA" dirty="0"/>
              <a:t>HTML5 : Taille de la fenêtre, …</a:t>
            </a:r>
          </a:p>
        </p:txBody>
      </p:sp>
    </p:spTree>
    <p:extLst>
      <p:ext uri="{BB962C8B-B14F-4D97-AF65-F5344CB8AC3E}">
        <p14:creationId xmlns:p14="http://schemas.microsoft.com/office/powerpoint/2010/main" val="319523044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err="1"/>
              <a:t>LibGdx</a:t>
            </a:r>
            <a:r>
              <a:rPr lang="fr-CA" dirty="0"/>
              <a:t> : Débogage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/>
              <a:t>Pour faciliter le débogage, le module « Application » met à la disposition les méthodes suivantes</a:t>
            </a:r>
          </a:p>
          <a:p>
            <a:pPr lvl="1"/>
            <a:r>
              <a:rPr lang="fr-CA" dirty="0"/>
              <a:t>Gdx.app.log ("</a:t>
            </a:r>
            <a:r>
              <a:rPr lang="fr-CA" dirty="0" err="1"/>
              <a:t>MonTag</a:t>
            </a:r>
            <a:r>
              <a:rPr lang="fr-CA" dirty="0"/>
              <a:t>", "Mon message");</a:t>
            </a:r>
          </a:p>
          <a:p>
            <a:pPr lvl="1"/>
            <a:r>
              <a:rPr lang="fr-CA" dirty="0" err="1"/>
              <a:t>Gdx.app.error</a:t>
            </a:r>
            <a:r>
              <a:rPr lang="fr-CA" dirty="0"/>
              <a:t> ("</a:t>
            </a:r>
            <a:r>
              <a:rPr lang="fr-CA" dirty="0" err="1"/>
              <a:t>MonTag</a:t>
            </a:r>
            <a:r>
              <a:rPr lang="fr-CA" dirty="0"/>
              <a:t>", "Mon message", exception);</a:t>
            </a:r>
          </a:p>
          <a:p>
            <a:pPr lvl="1"/>
            <a:r>
              <a:rPr lang="fr-CA" dirty="0" err="1"/>
              <a:t>Gdx.app.debug</a:t>
            </a:r>
            <a:r>
              <a:rPr lang="fr-CA" dirty="0"/>
              <a:t> ("</a:t>
            </a:r>
            <a:r>
              <a:rPr lang="fr-CA" dirty="0" err="1"/>
              <a:t>MonTag</a:t>
            </a:r>
            <a:r>
              <a:rPr lang="fr-CA" dirty="0"/>
              <a:t>", "Mon message de débogage");</a:t>
            </a:r>
          </a:p>
        </p:txBody>
      </p:sp>
    </p:spTree>
    <p:extLst>
      <p:ext uri="{BB962C8B-B14F-4D97-AF65-F5344CB8AC3E}">
        <p14:creationId xmlns:p14="http://schemas.microsoft.com/office/powerpoint/2010/main" val="22431251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LibGdx : Exercice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CA" dirty="0"/>
              <a:t>Trouvez une petite image PNG sur le web </a:t>
            </a:r>
            <a:r>
              <a:rPr lang="fr-CA" strike="sngStrike" dirty="0"/>
              <a:t>avec une puissance de 2</a:t>
            </a:r>
          </a:p>
          <a:p>
            <a:pPr lvl="1"/>
            <a:r>
              <a:rPr lang="fr-CA" dirty="0"/>
              <a:t>Dans mon cas un bonhomme</a:t>
            </a:r>
          </a:p>
          <a:p>
            <a:r>
              <a:rPr lang="fr-CA" dirty="0"/>
              <a:t>Dans le projet </a:t>
            </a:r>
            <a:r>
              <a:rPr lang="fr-CA" b="1" dirty="0" err="1"/>
              <a:t>core</a:t>
            </a:r>
            <a:r>
              <a:rPr lang="fr-CA" dirty="0"/>
              <a:t>, ouvrez le fichier java principal</a:t>
            </a:r>
          </a:p>
          <a:p>
            <a:r>
              <a:rPr lang="fr-CA" dirty="0"/>
              <a:t>Ajoutez l’image dans le dossier </a:t>
            </a:r>
            <a:r>
              <a:rPr lang="fr-CA" b="1" dirty="0"/>
              <a:t>assets/images</a:t>
            </a:r>
            <a:endParaRPr lang="fr-CA" dirty="0"/>
          </a:p>
          <a:p>
            <a:r>
              <a:rPr lang="fr-CA" dirty="0"/>
              <a:t>Modifiez le code dans le </a:t>
            </a:r>
            <a:r>
              <a:rPr lang="fr-CA" b="1" dirty="0" err="1"/>
              <a:t>create</a:t>
            </a:r>
            <a:r>
              <a:rPr lang="fr-CA" dirty="0"/>
              <a:t> pour charger votre image</a:t>
            </a:r>
          </a:p>
        </p:txBody>
      </p:sp>
    </p:spTree>
    <p:extLst>
      <p:ext uri="{BB962C8B-B14F-4D97-AF65-F5344CB8AC3E}">
        <p14:creationId xmlns:p14="http://schemas.microsoft.com/office/powerpoint/2010/main" val="186980986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LibGdx : Le code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CA" dirty="0"/>
              <a:t>Ajoutez les méthodes privées suivantes</a:t>
            </a:r>
          </a:p>
          <a:p>
            <a:pPr lvl="1"/>
            <a:r>
              <a:rPr lang="fr-CA" b="1" dirty="0" err="1"/>
              <a:t>void</a:t>
            </a:r>
            <a:r>
              <a:rPr lang="fr-CA" b="1" dirty="0"/>
              <a:t> update(</a:t>
            </a:r>
            <a:r>
              <a:rPr lang="fr-CA" b="1" dirty="0" err="1"/>
              <a:t>float</a:t>
            </a:r>
            <a:r>
              <a:rPr lang="fr-CA" b="1" dirty="0"/>
              <a:t> </a:t>
            </a:r>
            <a:r>
              <a:rPr lang="fr-CA" b="1" dirty="0" err="1"/>
              <a:t>deltaTime</a:t>
            </a:r>
            <a:r>
              <a:rPr lang="fr-CA" b="1" dirty="0"/>
              <a:t>)</a:t>
            </a:r>
            <a:endParaRPr lang="fr-CA" dirty="0"/>
          </a:p>
          <a:p>
            <a:pPr lvl="1"/>
            <a:r>
              <a:rPr lang="fr-CA" b="1" dirty="0" err="1"/>
              <a:t>void</a:t>
            </a:r>
            <a:r>
              <a:rPr lang="fr-CA" b="1" dirty="0"/>
              <a:t> </a:t>
            </a:r>
            <a:r>
              <a:rPr lang="fr-CA" b="1" dirty="0" err="1"/>
              <a:t>draw</a:t>
            </a:r>
            <a:r>
              <a:rPr lang="fr-CA" b="1" dirty="0"/>
              <a:t>()</a:t>
            </a:r>
            <a:endParaRPr lang="fr-CA" dirty="0"/>
          </a:p>
          <a:p>
            <a:r>
              <a:rPr lang="fr-CA" dirty="0"/>
              <a:t>Le paramètre dans </a:t>
            </a:r>
            <a:r>
              <a:rPr lang="fr-CA" b="1" dirty="0"/>
              <a:t>update</a:t>
            </a:r>
            <a:r>
              <a:rPr lang="fr-CA" dirty="0"/>
              <a:t> permet de savoir le temps écoulé depuis le dernier appel de la procédure</a:t>
            </a:r>
          </a:p>
          <a:p>
            <a:r>
              <a:rPr lang="fr-CA" dirty="0"/>
              <a:t>La fonction </a:t>
            </a:r>
            <a:r>
              <a:rPr lang="fr-CA" b="1" dirty="0" err="1"/>
              <a:t>Gdx.graphics.getDeltaTime</a:t>
            </a:r>
            <a:r>
              <a:rPr lang="fr-CA" b="1" dirty="0"/>
              <a:t>()</a:t>
            </a:r>
            <a:r>
              <a:rPr lang="fr-CA" dirty="0"/>
              <a:t> retourne le temps en seconde depuis le dernier appel de </a:t>
            </a:r>
            <a:r>
              <a:rPr lang="fr-CA" b="1" dirty="0" err="1"/>
              <a:t>render</a:t>
            </a:r>
            <a:r>
              <a:rPr lang="fr-CA" b="1" dirty="0"/>
              <a:t>()</a:t>
            </a:r>
          </a:p>
        </p:txBody>
      </p:sp>
    </p:spTree>
    <p:extLst>
      <p:ext uri="{BB962C8B-B14F-4D97-AF65-F5344CB8AC3E}">
        <p14:creationId xmlns:p14="http://schemas.microsoft.com/office/powerpoint/2010/main" val="281576105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err="1"/>
              <a:t>LibGdx</a:t>
            </a:r>
            <a:r>
              <a:rPr lang="fr-CA" dirty="0"/>
              <a:t> : Le code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/>
              <a:t>Modifiez </a:t>
            </a:r>
            <a:r>
              <a:rPr lang="fr-CA" b="1" dirty="0" err="1"/>
              <a:t>render</a:t>
            </a:r>
            <a:r>
              <a:rPr lang="fr-CA" b="1" dirty="0"/>
              <a:t>()</a:t>
            </a:r>
            <a:r>
              <a:rPr lang="fr-CA" dirty="0"/>
              <a:t> pour qu’il appelle respectivement </a:t>
            </a:r>
            <a:r>
              <a:rPr lang="fr-CA" b="1" dirty="0"/>
              <a:t>update</a:t>
            </a:r>
            <a:r>
              <a:rPr lang="fr-CA" dirty="0"/>
              <a:t> et ensuite </a:t>
            </a:r>
            <a:r>
              <a:rPr lang="fr-CA" b="1" dirty="0" err="1"/>
              <a:t>draw</a:t>
            </a:r>
            <a:endParaRPr lang="fr-CA" dirty="0"/>
          </a:p>
          <a:p>
            <a:r>
              <a:rPr lang="fr-CA" dirty="0"/>
              <a:t>Dans </a:t>
            </a:r>
            <a:r>
              <a:rPr lang="fr-CA" dirty="0" err="1"/>
              <a:t>Create</a:t>
            </a:r>
            <a:r>
              <a:rPr lang="fr-CA" dirty="0"/>
              <a:t>(), instanciez l’image</a:t>
            </a:r>
          </a:p>
          <a:p>
            <a:pPr lvl="1"/>
            <a:r>
              <a:rPr lang="fr-CA" sz="1400" dirty="0" err="1"/>
              <a:t>cibleImage</a:t>
            </a:r>
            <a:r>
              <a:rPr lang="fr-CA" sz="1400" dirty="0"/>
              <a:t> = new Texture("images/cible.png");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18592758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LibGdx : Type de projection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/>
              <a:t>Dans plusieurs jeux libGdx, il y a une camera</a:t>
            </a:r>
          </a:p>
          <a:p>
            <a:pPr lvl="1"/>
            <a:r>
              <a:rPr lang="fr-CA" dirty="0" err="1"/>
              <a:t>OrthographicCamera</a:t>
            </a:r>
            <a:r>
              <a:rPr lang="fr-CA" dirty="0"/>
              <a:t> pour le 2D</a:t>
            </a:r>
          </a:p>
          <a:p>
            <a:pPr lvl="1"/>
            <a:r>
              <a:rPr lang="fr-CA" dirty="0" err="1"/>
              <a:t>PerspectiveCamera</a:t>
            </a:r>
            <a:r>
              <a:rPr lang="fr-CA" dirty="0"/>
              <a:t> pour le 3D</a:t>
            </a:r>
          </a:p>
          <a:p>
            <a:r>
              <a:rPr lang="fr-CA" dirty="0"/>
              <a:t>Dans le cadre du cours, nous allons utiliser la caméra orthographique</a:t>
            </a:r>
          </a:p>
          <a:p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230684806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r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Type de projection</a:t>
            </a:r>
          </a:p>
        </p:txBody>
      </p:sp>
      <p:sp>
        <p:nvSpPr>
          <p:cNvPr id="10" name="Espace réservé du texte 9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CA" dirty="0"/>
              <a:t>Perspective</a:t>
            </a:r>
          </a:p>
        </p:txBody>
      </p:sp>
      <p:pic>
        <p:nvPicPr>
          <p:cNvPr id="7" name="Espace réservé du contenu 6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1400" y="3028277"/>
            <a:ext cx="3419475" cy="2728671"/>
          </a:xfrm>
        </p:spPr>
      </p:pic>
      <p:sp>
        <p:nvSpPr>
          <p:cNvPr id="11" name="Espace réservé du texte 10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r-CA" dirty="0"/>
              <a:t>Projection orthogonale</a:t>
            </a:r>
          </a:p>
        </p:txBody>
      </p:sp>
      <p:pic>
        <p:nvPicPr>
          <p:cNvPr id="8" name="Espace réservé du contenu 7"/>
          <p:cNvPicPr>
            <a:picLocks noGrp="1" noChangeAspect="1"/>
          </p:cNvPicPr>
          <p:nvPr>
            <p:ph sz="quarter" idx="4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5025" y="3137787"/>
            <a:ext cx="3419475" cy="2509650"/>
          </a:xfrm>
        </p:spPr>
      </p:pic>
    </p:spTree>
    <p:extLst>
      <p:ext uri="{BB962C8B-B14F-4D97-AF65-F5344CB8AC3E}">
        <p14:creationId xmlns:p14="http://schemas.microsoft.com/office/powerpoint/2010/main" val="255665031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libGdx : Type de projection</a:t>
            </a:r>
          </a:p>
        </p:txBody>
      </p:sp>
      <p:sp>
        <p:nvSpPr>
          <p:cNvPr id="8" name="Espace réservé du contenu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/>
              <a:t>Contrairement au système Windows, le point 0, 0 est situé dans le coin inférieur gauche de l’écran</a:t>
            </a:r>
          </a:p>
        </p:txBody>
      </p:sp>
      <p:pic>
        <p:nvPicPr>
          <p:cNvPr id="9" name="Imag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3768" y="3645024"/>
            <a:ext cx="4464496" cy="30192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22580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LibGdx : update()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CA" dirty="0"/>
              <a:t>On y insère le code de manipulation des objets</a:t>
            </a:r>
          </a:p>
          <a:p>
            <a:r>
              <a:rPr lang="fr-CA" dirty="0"/>
              <a:t>Dans cette méthode on peut gérer les événements tels que le clavier, la souris, le tactile, …</a:t>
            </a:r>
          </a:p>
          <a:p>
            <a:r>
              <a:rPr lang="fr-CA" dirty="0"/>
              <a:t>Lorsque la position d’un objet change, il faut rajouter </a:t>
            </a:r>
            <a:r>
              <a:rPr lang="fr-CA" dirty="0" err="1"/>
              <a:t>camera.unproject</a:t>
            </a:r>
            <a:r>
              <a:rPr lang="fr-CA" dirty="0"/>
              <a:t>(vector3) pour projeter les coordonnées dans le monde de la caméra</a:t>
            </a:r>
          </a:p>
        </p:txBody>
      </p:sp>
    </p:spTree>
    <p:extLst>
      <p:ext uri="{BB962C8B-B14F-4D97-AF65-F5344CB8AC3E}">
        <p14:creationId xmlns:p14="http://schemas.microsoft.com/office/powerpoint/2010/main" val="291843409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LibGdx : </a:t>
            </a:r>
            <a:r>
              <a:rPr lang="fr-CA" dirty="0" err="1"/>
              <a:t>draw</a:t>
            </a:r>
            <a:r>
              <a:rPr lang="fr-CA" dirty="0"/>
              <a:t>()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/>
              <a:t>On y insère le code d’affichage des éléments</a:t>
            </a:r>
          </a:p>
          <a:p>
            <a:r>
              <a:rPr lang="fr-CA" dirty="0"/>
              <a:t>Ajoutez le code pour afficher votre image à la position 100, 100</a:t>
            </a:r>
          </a:p>
          <a:p>
            <a:pPr lvl="1"/>
            <a:r>
              <a:rPr lang="fr-CA" dirty="0" err="1"/>
              <a:t>batch.draw</a:t>
            </a:r>
            <a:r>
              <a:rPr lang="fr-CA" dirty="0"/>
              <a:t>(</a:t>
            </a:r>
            <a:r>
              <a:rPr lang="fr-CA" dirty="0" err="1"/>
              <a:t>druidTexture</a:t>
            </a:r>
            <a:r>
              <a:rPr lang="fr-CA" dirty="0"/>
              <a:t>, 100, 100);</a:t>
            </a:r>
          </a:p>
          <a:p>
            <a:endParaRPr lang="fr-CA" dirty="0"/>
          </a:p>
        </p:txBody>
      </p:sp>
      <p:pic>
        <p:nvPicPr>
          <p:cNvPr id="4" name="Image 3" descr="Screen Shot 2014-09-26 at 09.31.41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9752" y="4581128"/>
            <a:ext cx="4483100" cy="16002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3052683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CA" dirty="0" err="1"/>
              <a:t>Libgdx</a:t>
            </a:r>
            <a:r>
              <a:rPr lang="fr-CA" dirty="0"/>
              <a:t> : Description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CA" dirty="0"/>
              <a:t>Plateforme de développement de jeux et visualisation multiplateforme</a:t>
            </a:r>
          </a:p>
          <a:p>
            <a:r>
              <a:rPr lang="fr-CA" dirty="0"/>
              <a:t>Peut s’exécuter en Windows, Linux, OS X, Android, iOS et HTML5</a:t>
            </a:r>
          </a:p>
          <a:p>
            <a:r>
              <a:rPr lang="fr-CA" dirty="0"/>
              <a:t>Permet de travailler sur le code d’un seul projet et de le déployer sur plusieurs plateformes</a:t>
            </a:r>
          </a:p>
          <a:p>
            <a:r>
              <a:rPr lang="fr-CA" dirty="0"/>
              <a:t>Permet d’accéder au code bas niveau tel que l’accès aux fichiers, aux périphériques, OpenGL, etc.</a:t>
            </a:r>
          </a:p>
        </p:txBody>
      </p:sp>
    </p:spTree>
    <p:extLst>
      <p:ext uri="{BB962C8B-B14F-4D97-AF65-F5344CB8AC3E}">
        <p14:creationId xmlns:p14="http://schemas.microsoft.com/office/powerpoint/2010/main" val="383549152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0A130D4-E426-441A-8532-FED9C087A4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CA" dirty="0" err="1"/>
              <a:t>LibGdx</a:t>
            </a:r>
            <a:r>
              <a:rPr lang="fr-CA" dirty="0"/>
              <a:t> : Effacer l’écran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2E93705-7883-409E-97F9-326CE2A9B4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r-CA" dirty="0"/>
              <a:t>Pour effacer le contenu de l’écran, il faut utiliser deux fonctions</a:t>
            </a:r>
          </a:p>
          <a:p>
            <a:r>
              <a:rPr lang="fr-CA" dirty="0"/>
              <a:t>La première consiste à indiquer la couleur du fond</a:t>
            </a:r>
          </a:p>
          <a:p>
            <a:pPr lvl="1"/>
            <a:r>
              <a:rPr lang="fr-CA" dirty="0" err="1"/>
              <a:t>Gdx.gl.glClearColor</a:t>
            </a:r>
            <a:r>
              <a:rPr lang="fr-CA" dirty="0"/>
              <a:t>(</a:t>
            </a:r>
            <a:r>
              <a:rPr lang="fr-CA" dirty="0" err="1"/>
              <a:t>float</a:t>
            </a:r>
            <a:r>
              <a:rPr lang="fr-CA" dirty="0"/>
              <a:t> r, </a:t>
            </a:r>
            <a:r>
              <a:rPr lang="fr-CA" dirty="0" err="1"/>
              <a:t>float</a:t>
            </a:r>
            <a:r>
              <a:rPr lang="fr-CA" dirty="0"/>
              <a:t> g, </a:t>
            </a:r>
            <a:r>
              <a:rPr lang="fr-CA" dirty="0" err="1"/>
              <a:t>float</a:t>
            </a:r>
            <a:r>
              <a:rPr lang="fr-CA" dirty="0"/>
              <a:t> b, </a:t>
            </a:r>
            <a:r>
              <a:rPr lang="fr-CA" dirty="0" err="1"/>
              <a:t>float</a:t>
            </a:r>
            <a:r>
              <a:rPr lang="fr-CA" dirty="0"/>
              <a:t> a)</a:t>
            </a:r>
          </a:p>
          <a:p>
            <a:r>
              <a:rPr lang="fr-CA" dirty="0"/>
              <a:t>La seconde lance la commande de suppression avec un masque</a:t>
            </a:r>
          </a:p>
          <a:p>
            <a:pPr lvl="1"/>
            <a:r>
              <a:rPr lang="fr-CA" dirty="0" err="1"/>
              <a:t>Gdx.gl.</a:t>
            </a:r>
            <a:r>
              <a:rPr lang="fr-CA" dirty="0" err="1">
                <a:hlinkClick r:id="rId3"/>
              </a:rPr>
              <a:t>glClear</a:t>
            </a:r>
            <a:r>
              <a:rPr lang="fr-CA" dirty="0"/>
              <a:t>(GL20.GL_COLOR_BUFFER_BIT);</a:t>
            </a:r>
          </a:p>
          <a:p>
            <a:r>
              <a:rPr lang="fr-CA" dirty="0"/>
              <a:t>Prenez note que les détails d’OpenGL sortent du cadre de ce cours</a:t>
            </a:r>
          </a:p>
          <a:p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93906871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Les classes d’images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CA" dirty="0" err="1"/>
              <a:t>SpriteBatch</a:t>
            </a:r>
            <a:r>
              <a:rPr lang="fr-CA" dirty="0"/>
              <a:t>, Textures, Sprites, etc.</a:t>
            </a:r>
          </a:p>
        </p:txBody>
      </p:sp>
    </p:spTree>
    <p:extLst>
      <p:ext uri="{BB962C8B-B14F-4D97-AF65-F5344CB8AC3E}">
        <p14:creationId xmlns:p14="http://schemas.microsoft.com/office/powerpoint/2010/main" val="28829744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Dessiner les images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fr-CA" dirty="0"/>
              <a:t>Une image qui a été décodée à partir de son format original (Ex : PNG) et envoyée vers le GPU est appelé une </a:t>
            </a:r>
            <a:r>
              <a:rPr lang="fr-CA" b="1" dirty="0"/>
              <a:t>texture</a:t>
            </a:r>
          </a:p>
          <a:p>
            <a:r>
              <a:rPr lang="fr-CA" dirty="0"/>
              <a:t>Pour dessiner une texture, il faut envoyer les coordonnées représentant les points où dessiner la texture</a:t>
            </a:r>
          </a:p>
          <a:p>
            <a:pPr lvl="1"/>
            <a:r>
              <a:rPr lang="fr-CA" dirty="0"/>
              <a:t>Un rectangle par exemple</a:t>
            </a:r>
          </a:p>
          <a:p>
            <a:r>
              <a:rPr lang="fr-CA" dirty="0"/>
              <a:t>Le GPU a besoin d’au moins deux coordonnées soit celle de la texture ainsi que le </a:t>
            </a:r>
            <a:r>
              <a:rPr lang="fr-CA" b="1" dirty="0" err="1"/>
              <a:t>viewport</a:t>
            </a:r>
            <a:r>
              <a:rPr lang="fr-CA" b="1" dirty="0"/>
              <a:t> </a:t>
            </a:r>
            <a:r>
              <a:rPr lang="fr-CA" dirty="0"/>
              <a:t>(</a:t>
            </a:r>
            <a:r>
              <a:rPr lang="fr-CA" dirty="0">
                <a:hlinkClick r:id="rId2"/>
              </a:rPr>
              <a:t>caméra</a:t>
            </a:r>
            <a:r>
              <a:rPr lang="fr-CA" dirty="0"/>
              <a:t>)</a:t>
            </a:r>
          </a:p>
          <a:p>
            <a:r>
              <a:rPr lang="fr-CA" dirty="0"/>
              <a:t>Le </a:t>
            </a:r>
            <a:r>
              <a:rPr lang="fr-CA" dirty="0" err="1"/>
              <a:t>viewport</a:t>
            </a:r>
            <a:r>
              <a:rPr lang="fr-CA" dirty="0"/>
              <a:t> est la vue représentée à l’écran</a:t>
            </a:r>
          </a:p>
          <a:p>
            <a:pPr lvl="1"/>
            <a:r>
              <a:rPr lang="fr-CA" dirty="0"/>
              <a:t>Par analogie pour un documentaire sur les animaux d’Afrique, la télévision est un </a:t>
            </a:r>
            <a:r>
              <a:rPr lang="fr-CA" dirty="0" err="1"/>
              <a:t>viewport</a:t>
            </a:r>
            <a:r>
              <a:rPr lang="fr-CA" dirty="0"/>
              <a:t> sur le monde réel</a:t>
            </a:r>
          </a:p>
        </p:txBody>
      </p:sp>
    </p:spTree>
    <p:extLst>
      <p:ext uri="{BB962C8B-B14F-4D97-AF65-F5344CB8AC3E}">
        <p14:creationId xmlns:p14="http://schemas.microsoft.com/office/powerpoint/2010/main" val="333248629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Les sprites </a:t>
            </a:r>
            <a:r>
              <a:rPr lang="fr-CA" dirty="0" err="1"/>
              <a:t>sheet</a:t>
            </a:r>
            <a:r>
              <a:rPr lang="fr-CA" dirty="0"/>
              <a:t> et textures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CA" dirty="0"/>
              <a:t>Charger une texture dans un jeu est très demandant pour le système</a:t>
            </a:r>
          </a:p>
          <a:p>
            <a:r>
              <a:rPr lang="fr-CA" dirty="0"/>
              <a:t>Si le jeu devait charger 50 images pour la même animation, le jeu prendrait beaucoup trop de mémoire</a:t>
            </a:r>
          </a:p>
          <a:p>
            <a:r>
              <a:rPr lang="fr-CA" dirty="0"/>
              <a:t>Pour optimiser le chargement des images, on utilise une feuille d’images (sprite </a:t>
            </a:r>
            <a:r>
              <a:rPr lang="fr-CA" dirty="0" err="1"/>
              <a:t>sheet</a:t>
            </a:r>
            <a:r>
              <a:rPr lang="fr-CA" dirty="0"/>
              <a:t>) que l’on instancie dans une texture</a:t>
            </a:r>
          </a:p>
          <a:p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124495535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Les </a:t>
            </a:r>
            <a:r>
              <a:rPr lang="fr-CA" dirty="0" err="1"/>
              <a:t>sprites</a:t>
            </a:r>
            <a:r>
              <a:rPr lang="fr-CA" dirty="0"/>
              <a:t> </a:t>
            </a:r>
            <a:r>
              <a:rPr lang="fr-CA" dirty="0" err="1"/>
              <a:t>sheet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/>
              <a:t>La classe </a:t>
            </a:r>
            <a:r>
              <a:rPr lang="fr-CA" b="1" dirty="0">
                <a:hlinkClick r:id="rId2"/>
              </a:rPr>
              <a:t>Texture</a:t>
            </a:r>
            <a:r>
              <a:rPr lang="fr-CA" dirty="0"/>
              <a:t> décode l’image et l’envoie dans la mémoire du GPU</a:t>
            </a:r>
          </a:p>
          <a:p>
            <a:r>
              <a:rPr lang="fr-CA" dirty="0"/>
              <a:t>Le système n’affichera qu’une portion de l’image pour donner diminuer la consommation des ressources</a:t>
            </a:r>
          </a:p>
          <a:p>
            <a:r>
              <a:rPr lang="fr-CA" dirty="0"/>
              <a:t>L’utilisation d’une feuille de puissance de deux est importante pour optimiser l’utilisation des ressources</a:t>
            </a:r>
          </a:p>
          <a:p>
            <a:endParaRPr lang="fr-CA" dirty="0"/>
          </a:p>
          <a:p>
            <a:endParaRPr lang="fr-CA" dirty="0"/>
          </a:p>
          <a:p>
            <a:endParaRPr lang="fr-CA" dirty="0"/>
          </a:p>
          <a:p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271765757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err="1"/>
              <a:t>SpriteBatch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CA" dirty="0"/>
              <a:t>Un </a:t>
            </a:r>
            <a:r>
              <a:rPr lang="fr-CA" dirty="0" err="1"/>
              <a:t>SpriteBatch</a:t>
            </a:r>
            <a:r>
              <a:rPr lang="fr-CA" dirty="0"/>
              <a:t> est un objet permettant « d’empiler » des objets graphiques pour ensuite les envoyer vers le GPU</a:t>
            </a:r>
          </a:p>
          <a:p>
            <a:r>
              <a:rPr lang="fr-CA" b="1" dirty="0"/>
              <a:t>Tous</a:t>
            </a:r>
            <a:r>
              <a:rPr lang="fr-CA" dirty="0"/>
              <a:t> les appels pour rendre des sprites doivent être fait entre les méthodes  « </a:t>
            </a:r>
            <a:r>
              <a:rPr lang="fr-CA" dirty="0" err="1"/>
              <a:t>begin</a:t>
            </a:r>
            <a:r>
              <a:rPr lang="fr-CA" dirty="0"/>
              <a:t> » et « end »</a:t>
            </a:r>
          </a:p>
          <a:p>
            <a:endParaRPr lang="fr-CA" dirty="0"/>
          </a:p>
          <a:p>
            <a:endParaRPr lang="fr-CA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quarter" idx="14"/>
          </p:nvPr>
        </p:nvSpPr>
        <p:spPr>
          <a:xfrm>
            <a:off x="4644008" y="3068960"/>
            <a:ext cx="3959296" cy="2195689"/>
          </a:xfr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marL="68580" indent="0">
              <a:buNone/>
            </a:pPr>
            <a:r>
              <a:rPr lang="fr-CA" sz="1600" dirty="0"/>
              <a:t>public </a:t>
            </a:r>
            <a:r>
              <a:rPr lang="fr-CA" sz="1600" dirty="0" err="1"/>
              <a:t>void</a:t>
            </a:r>
            <a:r>
              <a:rPr lang="fr-CA" sz="1600" dirty="0"/>
              <a:t> </a:t>
            </a:r>
            <a:r>
              <a:rPr lang="fr-CA" sz="1600" dirty="0" err="1"/>
              <a:t>render</a:t>
            </a:r>
            <a:r>
              <a:rPr lang="fr-CA" sz="1600" dirty="0"/>
              <a:t> () {</a:t>
            </a:r>
          </a:p>
          <a:p>
            <a:pPr marL="68580" indent="0">
              <a:buNone/>
            </a:pPr>
            <a:r>
              <a:rPr lang="fr-CA" sz="1600" dirty="0"/>
              <a:t>   </a:t>
            </a:r>
            <a:r>
              <a:rPr lang="fr-CA" sz="1600" dirty="0" err="1"/>
              <a:t>Gdx.gl.glClear</a:t>
            </a:r>
            <a:br>
              <a:rPr lang="fr-CA" sz="1600" dirty="0"/>
            </a:br>
            <a:r>
              <a:rPr lang="fr-CA" sz="1600" dirty="0"/>
              <a:t>       (GL20.GL_COLOR_BUFFER_BIT);</a:t>
            </a:r>
          </a:p>
          <a:p>
            <a:pPr marL="68580" indent="0">
              <a:buNone/>
            </a:pPr>
            <a:r>
              <a:rPr lang="fr-CA" sz="1600" dirty="0"/>
              <a:t>    </a:t>
            </a:r>
            <a:r>
              <a:rPr lang="fr-CA" sz="1600" dirty="0" err="1"/>
              <a:t>batch.begin</a:t>
            </a:r>
            <a:r>
              <a:rPr lang="fr-CA" sz="1600" dirty="0"/>
              <a:t>();</a:t>
            </a:r>
          </a:p>
          <a:p>
            <a:pPr marL="68580" indent="0">
              <a:buNone/>
            </a:pPr>
            <a:r>
              <a:rPr lang="fr-CA" sz="1600" dirty="0"/>
              <a:t>    // Ici les dessins!!</a:t>
            </a:r>
          </a:p>
          <a:p>
            <a:pPr marL="68580" indent="0">
              <a:buNone/>
            </a:pPr>
            <a:r>
              <a:rPr lang="fr-CA" sz="1600" dirty="0"/>
              <a:t>    </a:t>
            </a:r>
            <a:r>
              <a:rPr lang="fr-CA" sz="1600" dirty="0" err="1"/>
              <a:t>batch.end</a:t>
            </a:r>
            <a:r>
              <a:rPr lang="fr-CA" sz="1600" dirty="0"/>
              <a:t>();</a:t>
            </a:r>
          </a:p>
          <a:p>
            <a:pPr marL="68580" indent="0">
              <a:buNone/>
            </a:pPr>
            <a:r>
              <a:rPr lang="fr-CA" sz="1600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426296542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err="1"/>
              <a:t>TextureRegion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/>
              <a:t>Une </a:t>
            </a:r>
            <a:r>
              <a:rPr lang="fr-CA" b="1" dirty="0" err="1">
                <a:hlinkClick r:id="rId2"/>
              </a:rPr>
              <a:t>TextureRegion</a:t>
            </a:r>
            <a:r>
              <a:rPr lang="fr-CA" dirty="0">
                <a:hlinkClick r:id="rId2"/>
              </a:rPr>
              <a:t> </a:t>
            </a:r>
            <a:r>
              <a:rPr lang="fr-CA" dirty="0"/>
              <a:t>décrit un rectangle dans une texture</a:t>
            </a:r>
          </a:p>
          <a:p>
            <a:r>
              <a:rPr lang="fr-CA" dirty="0"/>
              <a:t>Elle permet de dessiner qu’une portion d’une feuille de dessins</a:t>
            </a:r>
          </a:p>
          <a:p>
            <a:endParaRPr lang="fr-CA" b="1" dirty="0"/>
          </a:p>
          <a:p>
            <a:endParaRPr lang="fr-CA" dirty="0"/>
          </a:p>
          <a:p>
            <a:endParaRPr lang="fr-CA" dirty="0"/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8719" y="3933056"/>
            <a:ext cx="5714286" cy="25396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86289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CA" dirty="0" err="1"/>
              <a:t>TextureRegion</a:t>
            </a:r>
            <a:r>
              <a:rPr lang="fr-CA" dirty="0"/>
              <a:t> : Code</a:t>
            </a:r>
          </a:p>
        </p:txBody>
      </p:sp>
      <p:sp>
        <p:nvSpPr>
          <p:cNvPr id="14" name="ZoneTexte 13"/>
          <p:cNvSpPr txBox="1"/>
          <p:nvPr/>
        </p:nvSpPr>
        <p:spPr>
          <a:xfrm>
            <a:off x="2123728" y="980728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fr-FR" dirty="0"/>
          </a:p>
        </p:txBody>
      </p:sp>
      <p:sp>
        <p:nvSpPr>
          <p:cNvPr id="15" name="Espace réservé du contenu 14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68580" indent="0">
              <a:buNone/>
            </a:pPr>
            <a:r>
              <a:rPr lang="fr-FR" dirty="0"/>
              <a:t>@</a:t>
            </a:r>
            <a:r>
              <a:rPr lang="fr-FR" dirty="0" err="1"/>
              <a:t>Override</a:t>
            </a:r>
            <a:endParaRPr lang="fr-FR" dirty="0"/>
          </a:p>
          <a:p>
            <a:pPr marL="68580" indent="0">
              <a:buNone/>
            </a:pPr>
            <a:r>
              <a:rPr lang="fr-FR" dirty="0"/>
              <a:t>public </a:t>
            </a:r>
            <a:r>
              <a:rPr lang="fr-FR" dirty="0" err="1"/>
              <a:t>void</a:t>
            </a:r>
            <a:r>
              <a:rPr lang="fr-FR" dirty="0"/>
              <a:t> </a:t>
            </a:r>
            <a:r>
              <a:rPr lang="fr-FR" dirty="0" err="1"/>
              <a:t>create</a:t>
            </a:r>
            <a:r>
              <a:rPr lang="fr-FR" dirty="0"/>
              <a:t> () {</a:t>
            </a:r>
          </a:p>
          <a:p>
            <a:pPr marL="68580" indent="0">
              <a:buNone/>
            </a:pPr>
            <a:r>
              <a:rPr lang="fr-FR" dirty="0"/>
              <a:t>	batch = new </a:t>
            </a:r>
            <a:r>
              <a:rPr lang="fr-FR" dirty="0" err="1"/>
              <a:t>SpriteBatch</a:t>
            </a:r>
            <a:r>
              <a:rPr lang="fr-FR" dirty="0"/>
              <a:t>();</a:t>
            </a:r>
          </a:p>
          <a:p>
            <a:pPr marL="68580" indent="0">
              <a:buNone/>
            </a:pPr>
            <a:r>
              <a:rPr lang="fr-FR" dirty="0"/>
              <a:t>	</a:t>
            </a:r>
            <a:r>
              <a:rPr lang="fr-FR" dirty="0" err="1"/>
              <a:t>img</a:t>
            </a:r>
            <a:r>
              <a:rPr lang="fr-FR" dirty="0"/>
              <a:t> = new Texture("images/</a:t>
            </a:r>
            <a:r>
              <a:rPr lang="fr-FR" dirty="0" err="1"/>
              <a:t>goods.png</a:t>
            </a:r>
            <a:r>
              <a:rPr lang="fr-FR" dirty="0"/>
              <a:t>");</a:t>
            </a:r>
          </a:p>
          <a:p>
            <a:pPr marL="68580" indent="0">
              <a:buNone/>
            </a:pPr>
            <a:r>
              <a:rPr lang="fr-FR" dirty="0"/>
              <a:t>	</a:t>
            </a:r>
          </a:p>
          <a:p>
            <a:pPr marL="68580" indent="0">
              <a:buNone/>
            </a:pPr>
            <a:r>
              <a:rPr lang="fr-FR" dirty="0"/>
              <a:t>	</a:t>
            </a:r>
            <a:r>
              <a:rPr lang="fr-FR" dirty="0" err="1"/>
              <a:t>regions</a:t>
            </a:r>
            <a:r>
              <a:rPr lang="fr-FR" dirty="0"/>
              <a:t> = new </a:t>
            </a:r>
            <a:r>
              <a:rPr lang="fr-FR" dirty="0" err="1"/>
              <a:t>TextureRegion</a:t>
            </a:r>
            <a:r>
              <a:rPr lang="fr-FR" dirty="0"/>
              <a:t>[4];</a:t>
            </a:r>
          </a:p>
          <a:p>
            <a:pPr marL="68580" indent="0">
              <a:buNone/>
            </a:pPr>
            <a:r>
              <a:rPr lang="fr-FR" dirty="0"/>
              <a:t>	</a:t>
            </a:r>
          </a:p>
          <a:p>
            <a:pPr marL="68580" indent="0">
              <a:buNone/>
            </a:pPr>
            <a:r>
              <a:rPr lang="fr-FR" dirty="0"/>
              <a:t>	// Méthode avec la position des pixels</a:t>
            </a:r>
          </a:p>
          <a:p>
            <a:pPr marL="68580" indent="0">
              <a:buNone/>
            </a:pPr>
            <a:r>
              <a:rPr lang="fr-FR" dirty="0"/>
              <a:t>	</a:t>
            </a:r>
            <a:r>
              <a:rPr lang="fr-FR" dirty="0" err="1"/>
              <a:t>regions</a:t>
            </a:r>
            <a:r>
              <a:rPr lang="fr-FR" dirty="0"/>
              <a:t>[0] = new </a:t>
            </a:r>
            <a:r>
              <a:rPr lang="fr-FR" dirty="0" err="1"/>
              <a:t>TextureRegion</a:t>
            </a:r>
            <a:r>
              <a:rPr lang="fr-FR" dirty="0"/>
              <a:t>(</a:t>
            </a:r>
            <a:r>
              <a:rPr lang="fr-FR" dirty="0" err="1"/>
              <a:t>img</a:t>
            </a:r>
            <a:r>
              <a:rPr lang="fr-FR" dirty="0"/>
              <a:t>, 0, 0, 32, 32);</a:t>
            </a:r>
          </a:p>
          <a:p>
            <a:pPr marL="68580" indent="0">
              <a:buNone/>
            </a:pPr>
            <a:r>
              <a:rPr lang="fr-FR" dirty="0"/>
              <a:t>	</a:t>
            </a:r>
          </a:p>
          <a:p>
            <a:pPr marL="68580" indent="0">
              <a:buNone/>
            </a:pPr>
            <a:r>
              <a:rPr lang="fr-FR" dirty="0"/>
              <a:t>	// Méthode normalisée</a:t>
            </a:r>
          </a:p>
          <a:p>
            <a:pPr marL="68580" indent="0">
              <a:buNone/>
            </a:pPr>
            <a:r>
              <a:rPr lang="fr-FR" dirty="0"/>
              <a:t>	</a:t>
            </a:r>
            <a:r>
              <a:rPr lang="fr-FR" dirty="0" err="1"/>
              <a:t>regions</a:t>
            </a:r>
            <a:r>
              <a:rPr lang="fr-FR" dirty="0"/>
              <a:t>[1] = new </a:t>
            </a:r>
            <a:r>
              <a:rPr lang="fr-FR" dirty="0" err="1"/>
              <a:t>TextureRegion</a:t>
            </a:r>
            <a:r>
              <a:rPr lang="fr-FR" dirty="0"/>
              <a:t>(</a:t>
            </a:r>
            <a:r>
              <a:rPr lang="fr-FR" dirty="0" err="1"/>
              <a:t>img</a:t>
            </a:r>
            <a:r>
              <a:rPr lang="fr-FR" dirty="0"/>
              <a:t>, 0.5f, 0f, 1f, 0.5f);</a:t>
            </a:r>
          </a:p>
          <a:p>
            <a:pPr marL="68580" indent="0">
              <a:buNone/>
            </a:pPr>
            <a:r>
              <a:rPr lang="fr-FR" dirty="0"/>
              <a:t>	</a:t>
            </a:r>
          </a:p>
          <a:p>
            <a:pPr marL="68580" indent="0">
              <a:buNone/>
            </a:pPr>
            <a:r>
              <a:rPr lang="fr-FR" dirty="0"/>
              <a:t>      </a:t>
            </a:r>
            <a:r>
              <a:rPr lang="fr-FR" dirty="0" err="1"/>
              <a:t>regions</a:t>
            </a:r>
            <a:r>
              <a:rPr lang="fr-FR" dirty="0"/>
              <a:t>[2] = new </a:t>
            </a:r>
            <a:r>
              <a:rPr lang="fr-FR" dirty="0" err="1"/>
              <a:t>TextureRegion</a:t>
            </a:r>
            <a:r>
              <a:rPr lang="fr-FR" dirty="0"/>
              <a:t>(</a:t>
            </a:r>
            <a:r>
              <a:rPr lang="fr-FR" dirty="0" err="1"/>
              <a:t>img</a:t>
            </a:r>
            <a:r>
              <a:rPr lang="fr-FR" dirty="0"/>
              <a:t>, 0, 32, 32, 32);         // #5</a:t>
            </a:r>
          </a:p>
          <a:p>
            <a:pPr marL="68580" indent="0">
              <a:buNone/>
            </a:pPr>
            <a:r>
              <a:rPr lang="fr-FR" dirty="0"/>
              <a:t>      </a:t>
            </a:r>
            <a:r>
              <a:rPr lang="fr-FR" dirty="0" err="1"/>
              <a:t>regions</a:t>
            </a:r>
            <a:r>
              <a:rPr lang="fr-FR" dirty="0"/>
              <a:t>[3] = new </a:t>
            </a:r>
            <a:r>
              <a:rPr lang="fr-FR" dirty="0" err="1"/>
              <a:t>TextureRegion</a:t>
            </a:r>
            <a:r>
              <a:rPr lang="fr-FR" dirty="0"/>
              <a:t>(</a:t>
            </a:r>
            <a:r>
              <a:rPr lang="fr-FR" dirty="0" err="1"/>
              <a:t>img</a:t>
            </a:r>
            <a:r>
              <a:rPr lang="fr-FR" dirty="0"/>
              <a:t>, 0.5f, 0.5f, 1f, 1f);    // #6	</a:t>
            </a:r>
          </a:p>
          <a:p>
            <a:pPr marL="68580" indent="0">
              <a:buNone/>
            </a:pPr>
            <a:r>
              <a:rPr lang="fr-FR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98753078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CA" dirty="0" err="1"/>
              <a:t>TextureRegion</a:t>
            </a:r>
            <a:r>
              <a:rPr lang="fr-CA" dirty="0"/>
              <a:t> : Code</a:t>
            </a:r>
          </a:p>
        </p:txBody>
      </p:sp>
      <p:sp>
        <p:nvSpPr>
          <p:cNvPr id="14" name="ZoneTexte 13"/>
          <p:cNvSpPr txBox="1"/>
          <p:nvPr/>
        </p:nvSpPr>
        <p:spPr>
          <a:xfrm>
            <a:off x="2123728" y="980728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fr-FR" dirty="0"/>
          </a:p>
        </p:txBody>
      </p:sp>
      <p:sp>
        <p:nvSpPr>
          <p:cNvPr id="15" name="Espace réservé du contenu 14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pPr marL="68580" indent="0">
              <a:buNone/>
            </a:pPr>
            <a:r>
              <a:rPr lang="fr-FR" dirty="0"/>
              <a:t>@</a:t>
            </a:r>
            <a:r>
              <a:rPr lang="fr-FR" dirty="0" err="1"/>
              <a:t>Override</a:t>
            </a:r>
            <a:endParaRPr lang="fr-FR" dirty="0"/>
          </a:p>
          <a:p>
            <a:pPr marL="68580" indent="0">
              <a:buNone/>
            </a:pPr>
            <a:r>
              <a:rPr lang="fr-FR" dirty="0"/>
              <a:t>public </a:t>
            </a:r>
            <a:r>
              <a:rPr lang="fr-FR" dirty="0" err="1"/>
              <a:t>void</a:t>
            </a:r>
            <a:r>
              <a:rPr lang="fr-FR" dirty="0"/>
              <a:t> </a:t>
            </a:r>
            <a:r>
              <a:rPr lang="fr-FR" dirty="0" err="1"/>
              <a:t>render</a:t>
            </a:r>
            <a:r>
              <a:rPr lang="fr-FR" dirty="0"/>
              <a:t> () {</a:t>
            </a:r>
          </a:p>
          <a:p>
            <a:pPr marL="68580" indent="0">
              <a:buNone/>
            </a:pPr>
            <a:r>
              <a:rPr lang="fr-FR" dirty="0"/>
              <a:t>	update();</a:t>
            </a:r>
          </a:p>
          <a:p>
            <a:pPr marL="68580" indent="0">
              <a:buNone/>
            </a:pPr>
            <a:r>
              <a:rPr lang="fr-FR" dirty="0"/>
              <a:t>	</a:t>
            </a:r>
            <a:r>
              <a:rPr lang="fr-FR" dirty="0" err="1"/>
              <a:t>draw</a:t>
            </a:r>
            <a:r>
              <a:rPr lang="fr-FR" dirty="0"/>
              <a:t>();</a:t>
            </a:r>
          </a:p>
          <a:p>
            <a:pPr marL="68580" indent="0">
              <a:buNone/>
            </a:pPr>
            <a:r>
              <a:rPr lang="fr-FR" dirty="0"/>
              <a:t>}</a:t>
            </a:r>
          </a:p>
          <a:p>
            <a:pPr marL="68580" indent="0">
              <a:buNone/>
            </a:pPr>
            <a:endParaRPr lang="fr-FR" dirty="0"/>
          </a:p>
          <a:p>
            <a:pPr marL="68580" indent="0">
              <a:buNone/>
            </a:pPr>
            <a:r>
              <a:rPr lang="fr-FR" dirty="0" err="1"/>
              <a:t>private</a:t>
            </a:r>
            <a:r>
              <a:rPr lang="fr-FR" dirty="0"/>
              <a:t> </a:t>
            </a:r>
            <a:r>
              <a:rPr lang="fr-FR" dirty="0" err="1"/>
              <a:t>void</a:t>
            </a:r>
            <a:r>
              <a:rPr lang="fr-FR" dirty="0"/>
              <a:t> update() {</a:t>
            </a:r>
          </a:p>
          <a:p>
            <a:pPr marL="68580" indent="0">
              <a:buNone/>
            </a:pPr>
            <a:r>
              <a:rPr lang="fr-FR" dirty="0"/>
              <a:t>	</a:t>
            </a:r>
          </a:p>
          <a:p>
            <a:pPr marL="68580" indent="0">
              <a:buNone/>
            </a:pPr>
            <a:r>
              <a:rPr lang="fr-FR" dirty="0"/>
              <a:t>}</a:t>
            </a:r>
          </a:p>
          <a:p>
            <a:pPr marL="68580" indent="0">
              <a:buNone/>
            </a:pPr>
            <a:endParaRPr lang="fr-FR" dirty="0"/>
          </a:p>
          <a:p>
            <a:pPr marL="68580" indent="0">
              <a:buNone/>
            </a:pPr>
            <a:r>
              <a:rPr lang="fr-FR" dirty="0" err="1"/>
              <a:t>private</a:t>
            </a:r>
            <a:r>
              <a:rPr lang="fr-FR" dirty="0"/>
              <a:t> </a:t>
            </a:r>
            <a:r>
              <a:rPr lang="fr-FR" dirty="0" err="1"/>
              <a:t>void</a:t>
            </a:r>
            <a:r>
              <a:rPr lang="fr-FR" dirty="0"/>
              <a:t> </a:t>
            </a:r>
            <a:r>
              <a:rPr lang="fr-FR" dirty="0" err="1"/>
              <a:t>draw</a:t>
            </a:r>
            <a:r>
              <a:rPr lang="fr-FR" dirty="0"/>
              <a:t>() {</a:t>
            </a:r>
          </a:p>
          <a:p>
            <a:pPr marL="68580" indent="0">
              <a:buNone/>
            </a:pPr>
            <a:r>
              <a:rPr lang="fr-FR" dirty="0"/>
              <a:t>	</a:t>
            </a:r>
            <a:r>
              <a:rPr lang="fr-FR" dirty="0" err="1"/>
              <a:t>Gdx.gl.glClearColor</a:t>
            </a:r>
            <a:r>
              <a:rPr lang="fr-FR" dirty="0"/>
              <a:t>(0, 0, 0, 1);</a:t>
            </a:r>
          </a:p>
          <a:p>
            <a:pPr marL="68580" indent="0">
              <a:buNone/>
            </a:pPr>
            <a:r>
              <a:rPr lang="fr-FR" dirty="0"/>
              <a:t>	</a:t>
            </a:r>
            <a:r>
              <a:rPr lang="fr-FR" dirty="0" err="1"/>
              <a:t>Gdx.gl.glClear</a:t>
            </a:r>
            <a:r>
              <a:rPr lang="fr-FR" dirty="0"/>
              <a:t>(GL20.GL_COLOR_BUFFER_BIT);</a:t>
            </a:r>
          </a:p>
          <a:p>
            <a:pPr marL="68580" indent="0">
              <a:buNone/>
            </a:pPr>
            <a:r>
              <a:rPr lang="fr-FR" dirty="0"/>
              <a:t>	</a:t>
            </a:r>
          </a:p>
          <a:p>
            <a:pPr marL="68580" indent="0">
              <a:buNone/>
            </a:pPr>
            <a:r>
              <a:rPr lang="fr-FR" dirty="0"/>
              <a:t>	</a:t>
            </a:r>
            <a:r>
              <a:rPr lang="fr-FR" dirty="0" err="1"/>
              <a:t>batch.begin</a:t>
            </a:r>
            <a:r>
              <a:rPr lang="fr-FR" dirty="0"/>
              <a:t>();</a:t>
            </a:r>
          </a:p>
          <a:p>
            <a:pPr marL="68580" indent="0">
              <a:buNone/>
            </a:pPr>
            <a:r>
              <a:rPr lang="fr-FR" dirty="0"/>
              <a:t>	</a:t>
            </a:r>
            <a:r>
              <a:rPr lang="fr-FR" dirty="0" err="1"/>
              <a:t>batch.draw</a:t>
            </a:r>
            <a:r>
              <a:rPr lang="fr-FR" dirty="0"/>
              <a:t>(</a:t>
            </a:r>
            <a:r>
              <a:rPr lang="fr-FR" dirty="0" err="1"/>
              <a:t>img</a:t>
            </a:r>
            <a:r>
              <a:rPr lang="fr-FR" dirty="0"/>
              <a:t>, 0, 0);</a:t>
            </a:r>
          </a:p>
          <a:p>
            <a:pPr marL="68580" indent="0">
              <a:buNone/>
            </a:pPr>
            <a:r>
              <a:rPr lang="fr-FR" dirty="0"/>
              <a:t>	</a:t>
            </a:r>
          </a:p>
          <a:p>
            <a:pPr marL="68580" indent="0">
              <a:buNone/>
            </a:pPr>
            <a:r>
              <a:rPr lang="fr-FR" dirty="0"/>
              <a:t>	for (</a:t>
            </a:r>
            <a:r>
              <a:rPr lang="fr-FR" dirty="0" err="1"/>
              <a:t>int</a:t>
            </a:r>
            <a:r>
              <a:rPr lang="fr-FR" dirty="0"/>
              <a:t> i = 0; i &lt; </a:t>
            </a:r>
            <a:r>
              <a:rPr lang="fr-FR" dirty="0" err="1"/>
              <a:t>regions.length</a:t>
            </a:r>
            <a:r>
              <a:rPr lang="fr-FR" dirty="0"/>
              <a:t>; i++) {</a:t>
            </a:r>
          </a:p>
          <a:p>
            <a:pPr marL="68580" indent="0">
              <a:buNone/>
            </a:pPr>
            <a:r>
              <a:rPr lang="fr-FR" dirty="0"/>
              <a:t>		</a:t>
            </a:r>
            <a:r>
              <a:rPr lang="fr-FR" dirty="0" err="1"/>
              <a:t>batch.draw</a:t>
            </a:r>
            <a:r>
              <a:rPr lang="fr-FR" dirty="0"/>
              <a:t>(</a:t>
            </a:r>
            <a:r>
              <a:rPr lang="fr-FR" dirty="0" err="1"/>
              <a:t>regions</a:t>
            </a:r>
            <a:r>
              <a:rPr lang="fr-FR" dirty="0"/>
              <a:t>[i], 75 * (i + 1), 100);</a:t>
            </a:r>
          </a:p>
          <a:p>
            <a:pPr marL="68580" indent="0">
              <a:buNone/>
            </a:pPr>
            <a:r>
              <a:rPr lang="fr-FR" dirty="0"/>
              <a:t>	}</a:t>
            </a:r>
          </a:p>
          <a:p>
            <a:pPr marL="68580" indent="0">
              <a:buNone/>
            </a:pPr>
            <a:r>
              <a:rPr lang="fr-FR" dirty="0"/>
              <a:t>	</a:t>
            </a:r>
            <a:r>
              <a:rPr lang="fr-FR" dirty="0" err="1"/>
              <a:t>batch.end</a:t>
            </a:r>
            <a:r>
              <a:rPr lang="fr-FR" dirty="0"/>
              <a:t>();</a:t>
            </a:r>
          </a:p>
          <a:p>
            <a:pPr marL="68580" indent="0">
              <a:buNone/>
            </a:pPr>
            <a:r>
              <a:rPr lang="fr-FR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167725492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 descr="Screen Shot 2014-09-26 at 10.13.17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8300" y="0"/>
            <a:ext cx="839437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42014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err="1"/>
              <a:t>Libgdx</a:t>
            </a:r>
            <a:r>
              <a:rPr lang="fr-CA" dirty="0"/>
              <a:t> : Description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/>
              <a:t>Plusieurs APIs qui aident au développement de jeux</a:t>
            </a:r>
          </a:p>
          <a:p>
            <a:pPr lvl="1"/>
            <a:r>
              <a:rPr lang="fr-CA" dirty="0"/>
              <a:t>Rendu de </a:t>
            </a:r>
            <a:r>
              <a:rPr lang="fr-CA" dirty="0" err="1"/>
              <a:t>sprites</a:t>
            </a:r>
            <a:r>
              <a:rPr lang="fr-CA" dirty="0"/>
              <a:t> ou textes</a:t>
            </a:r>
          </a:p>
          <a:p>
            <a:pPr lvl="1"/>
            <a:r>
              <a:rPr lang="fr-CA" dirty="0"/>
              <a:t>Interface utilisateur</a:t>
            </a:r>
          </a:p>
          <a:p>
            <a:pPr lvl="1"/>
            <a:r>
              <a:rPr lang="fr-CA" dirty="0"/>
              <a:t>Effets audio</a:t>
            </a:r>
          </a:p>
          <a:p>
            <a:pPr lvl="1"/>
            <a:r>
              <a:rPr lang="fr-CA" dirty="0"/>
              <a:t>Algèbre linéaire et trigonométrie</a:t>
            </a:r>
          </a:p>
          <a:p>
            <a:pPr lvl="1"/>
            <a:r>
              <a:rPr lang="fr-CA" dirty="0"/>
              <a:t>JSON et XML</a:t>
            </a:r>
          </a:p>
          <a:p>
            <a:pPr lvl="1"/>
            <a:r>
              <a:rPr lang="fr-CA" dirty="0"/>
              <a:t>Etc.</a:t>
            </a:r>
          </a:p>
        </p:txBody>
      </p:sp>
    </p:spTree>
    <p:extLst>
      <p:ext uri="{BB962C8B-B14F-4D97-AF65-F5344CB8AC3E}">
        <p14:creationId xmlns:p14="http://schemas.microsoft.com/office/powerpoint/2010/main" val="485885292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err="1"/>
              <a:t>TextureRegion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/>
              <a:t>Si la feuille a des textures de dimension identique, il est possible de diviser automatique la feuille en utilisant la méthode « split »</a:t>
            </a:r>
          </a:p>
          <a:p>
            <a:r>
              <a:rPr lang="fr-CA" dirty="0"/>
              <a:t>Syntaxe</a:t>
            </a:r>
          </a:p>
          <a:p>
            <a:pPr marL="365760" lvl="1" indent="0">
              <a:buNone/>
            </a:pPr>
            <a:r>
              <a:rPr lang="fr-CA" sz="1600" dirty="0" err="1"/>
              <a:t>TextureRegion</a:t>
            </a:r>
            <a:r>
              <a:rPr lang="fr-CA" sz="1600" dirty="0"/>
              <a:t> [][] </a:t>
            </a:r>
            <a:r>
              <a:rPr lang="fr-CA" sz="1600" dirty="0" err="1"/>
              <a:t>regions</a:t>
            </a:r>
            <a:r>
              <a:rPr lang="fr-CA" sz="1600" dirty="0"/>
              <a:t> = </a:t>
            </a:r>
            <a:r>
              <a:rPr lang="fr-CA" sz="1600" dirty="0" err="1"/>
              <a:t>TextureRegion.split</a:t>
            </a:r>
            <a:r>
              <a:rPr lang="fr-CA" sz="1600" dirty="0"/>
              <a:t> (texture, 64, 64);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3542544799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Sprite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/>
              <a:t>La classe </a:t>
            </a:r>
            <a:r>
              <a:rPr lang="fr-CA" b="1" dirty="0"/>
              <a:t>Sprite</a:t>
            </a:r>
            <a:r>
              <a:rPr lang="fr-CA" dirty="0"/>
              <a:t> décrit simultanément une région de texture et la géométrie indiquant l’endroit où dessiner la texture</a:t>
            </a:r>
          </a:p>
          <a:p>
            <a:r>
              <a:rPr lang="fr-CA" dirty="0">
                <a:hlinkClick r:id="rId2"/>
              </a:rPr>
              <a:t>Informations supplémentaires sur les </a:t>
            </a:r>
            <a:r>
              <a:rPr lang="fr-CA" dirty="0" err="1">
                <a:hlinkClick r:id="rId2"/>
              </a:rPr>
              <a:t>SpriteBatch</a:t>
            </a:r>
            <a:r>
              <a:rPr lang="fr-CA" dirty="0">
                <a:hlinkClick r:id="rId2"/>
              </a:rPr>
              <a:t>, </a:t>
            </a:r>
            <a:r>
              <a:rPr lang="fr-CA" dirty="0" err="1">
                <a:hlinkClick r:id="rId2"/>
              </a:rPr>
              <a:t>TextureRegions</a:t>
            </a:r>
            <a:r>
              <a:rPr lang="fr-CA" dirty="0">
                <a:hlinkClick r:id="rId2"/>
              </a:rPr>
              <a:t> et Sprites</a:t>
            </a:r>
            <a:endParaRPr lang="fr-CA" sz="1600" dirty="0"/>
          </a:p>
          <a:p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1842887162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Animation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/>
              <a:t>Une animation n’est qu’une succession d’images fixes qui donne l’illusion d’une animation</a:t>
            </a:r>
          </a:p>
          <a:p>
            <a:endParaRPr lang="fr-CA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3648" y="3573016"/>
            <a:ext cx="2854851" cy="2854851"/>
          </a:xfrm>
          <a:prstGeom prst="rect">
            <a:avLst/>
          </a:prstGeom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2040" y="3573016"/>
            <a:ext cx="2854851" cy="28548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1396827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Animation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fr-CA" dirty="0"/>
              <a:t>30 </a:t>
            </a:r>
            <a:r>
              <a:rPr lang="fr-CA" dirty="0" err="1"/>
              <a:t>ips</a:t>
            </a:r>
            <a:r>
              <a:rPr lang="fr-CA" dirty="0"/>
              <a:t> </a:t>
            </a:r>
            <a:r>
              <a:rPr lang="fr-CA" dirty="0">
                <a:sym typeface="Wingdings" panose="05000000000000000000" pitchFamily="2" charset="2"/>
              </a:rPr>
              <a:t> 0,033 ms/image</a:t>
            </a:r>
          </a:p>
          <a:p>
            <a:r>
              <a:rPr lang="fr-CA" dirty="0">
                <a:sym typeface="Wingdings" panose="05000000000000000000" pitchFamily="2" charset="2"/>
              </a:rPr>
              <a:t>Principe est qu’à chaque fois que l’intervalle est terminée, il faut afficher l’image suivante</a:t>
            </a:r>
            <a:endParaRPr lang="fr-CA" dirty="0"/>
          </a:p>
        </p:txBody>
      </p:sp>
      <p:pic>
        <p:nvPicPr>
          <p:cNvPr id="6" name="Espace réservé du contenu 5"/>
          <p:cNvPicPr>
            <a:picLocks noGrp="1" noChangeAspect="1"/>
          </p:cNvPicPr>
          <p:nvPr>
            <p:ph sz="quarter" idx="1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29365" y="2434634"/>
            <a:ext cx="3250794" cy="3250794"/>
          </a:xfrm>
        </p:spPr>
      </p:pic>
    </p:spTree>
    <p:extLst>
      <p:ext uri="{BB962C8B-B14F-4D97-AF65-F5344CB8AC3E}">
        <p14:creationId xmlns:p14="http://schemas.microsoft.com/office/powerpoint/2010/main" val="3753730083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Animation</a:t>
            </a:r>
          </a:p>
        </p:txBody>
      </p:sp>
      <p:pic>
        <p:nvPicPr>
          <p:cNvPr id="10" name="Espace réservé du contenu 9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9992" y="764704"/>
            <a:ext cx="3096344" cy="5637438"/>
          </a:xfrm>
        </p:spPr>
      </p:pic>
    </p:spTree>
    <p:extLst>
      <p:ext uri="{BB962C8B-B14F-4D97-AF65-F5344CB8AC3E}">
        <p14:creationId xmlns:p14="http://schemas.microsoft.com/office/powerpoint/2010/main" val="3150828864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Entrées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 err="1"/>
              <a:t>Gdx.input</a:t>
            </a:r>
            <a:r>
              <a:rPr lang="fr-CA" dirty="0"/>
              <a:t> permet d’aller récupérer des informations tels que les touches de clavier ou encore la position XY du touché</a:t>
            </a:r>
          </a:p>
        </p:txBody>
      </p:sp>
      <p:graphicFrame>
        <p:nvGraphicFramePr>
          <p:cNvPr id="7" name="Espace réservé du contenu 6"/>
          <p:cNvGraphicFramePr>
            <a:graphicFrameLocks noGrp="1"/>
          </p:cNvGraphicFramePr>
          <p:nvPr>
            <p:ph sz="quarter" idx="4294967295"/>
            <p:extLst>
              <p:ext uri="{D42A27DB-BD31-4B8C-83A1-F6EECF244321}">
                <p14:modId xmlns:p14="http://schemas.microsoft.com/office/powerpoint/2010/main" val="1621348649"/>
              </p:ext>
            </p:extLst>
          </p:nvPr>
        </p:nvGraphicFramePr>
        <p:xfrm>
          <a:off x="2555776" y="4107076"/>
          <a:ext cx="4142176" cy="175183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969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4525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071">
                <a:tc>
                  <a:txBody>
                    <a:bodyPr/>
                    <a:lstStyle/>
                    <a:p>
                      <a:r>
                        <a:rPr lang="fr-CA" dirty="0"/>
                        <a:t>Méthode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dirty="0"/>
                        <a:t>Description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CA" dirty="0" err="1"/>
                        <a:t>getX</a:t>
                      </a:r>
                      <a:r>
                        <a:rPr lang="fr-CA" dirty="0"/>
                        <a:t>, </a:t>
                      </a:r>
                      <a:r>
                        <a:rPr lang="fr-CA" dirty="0" err="1"/>
                        <a:t>getY</a:t>
                      </a:r>
                      <a:endParaRPr lang="fr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dirty="0"/>
                        <a:t>Position du touché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CA" dirty="0" err="1"/>
                        <a:t>isKeyPressed</a:t>
                      </a:r>
                      <a:endParaRPr lang="fr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dirty="0"/>
                        <a:t>Retourne la</a:t>
                      </a:r>
                      <a:r>
                        <a:rPr lang="fr-CA" baseline="0" dirty="0"/>
                        <a:t> touche</a:t>
                      </a:r>
                      <a:endParaRPr lang="fr-C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r>
                        <a:rPr lang="fr-CA" dirty="0"/>
                        <a:t>Plusieurs autres méthodes</a:t>
                      </a:r>
                      <a:r>
                        <a:rPr lang="fr-CA" baseline="0" dirty="0"/>
                        <a:t> disponibles. </a:t>
                      </a:r>
                      <a:r>
                        <a:rPr lang="fr-CA" baseline="0" dirty="0">
                          <a:hlinkClick r:id="rId2"/>
                        </a:rPr>
                        <a:t>À vous d’explorer</a:t>
                      </a:r>
                      <a:r>
                        <a:rPr lang="fr-CA" baseline="0" dirty="0"/>
                        <a:t>!</a:t>
                      </a:r>
                      <a:endParaRPr lang="fr-CA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C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23894066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Exercice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/>
              <a:t>À l’aide des flèches du clavier, faites déplacer un bonhomme animé dans l’écran</a:t>
            </a:r>
          </a:p>
        </p:txBody>
      </p:sp>
    </p:spTree>
    <p:extLst>
      <p:ext uri="{BB962C8B-B14F-4D97-AF65-F5344CB8AC3E}">
        <p14:creationId xmlns:p14="http://schemas.microsoft.com/office/powerpoint/2010/main" val="3925825981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Référence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/>
              <a:t>Toutes les références de cette présentation ont été prise sur le site officiel de </a:t>
            </a:r>
            <a:r>
              <a:rPr lang="fr-CA" dirty="0" err="1">
                <a:hlinkClick r:id="rId2"/>
              </a:rPr>
              <a:t>LibGdx</a:t>
            </a:r>
            <a:endParaRPr lang="fr-CA" dirty="0"/>
          </a:p>
          <a:p>
            <a:r>
              <a:rPr lang="fr-CA" dirty="0">
                <a:hlinkClick r:id="rId3"/>
              </a:rPr>
              <a:t>Projet GitHub</a:t>
            </a:r>
            <a:r>
              <a:rPr lang="fr-CA" dirty="0"/>
              <a:t> avec l’animation simple</a:t>
            </a:r>
          </a:p>
          <a:p>
            <a:r>
              <a:rPr lang="fr-CA" dirty="0">
                <a:hlinkClick r:id="rId4"/>
              </a:rPr>
              <a:t>Tutoriels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18132845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CA" dirty="0" err="1"/>
              <a:t>libGdx</a:t>
            </a:r>
            <a:r>
              <a:rPr lang="fr-CA" dirty="0"/>
              <a:t> : Communauté et support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/>
              <a:t>Forum</a:t>
            </a:r>
          </a:p>
          <a:p>
            <a:pPr lvl="1"/>
            <a:r>
              <a:rPr lang="fr-CA" dirty="0">
                <a:hlinkClick r:id="rId2"/>
              </a:rPr>
              <a:t>http://badlogicgames.com/forum</a:t>
            </a:r>
            <a:endParaRPr lang="fr-CA" dirty="0"/>
          </a:p>
          <a:p>
            <a:r>
              <a:rPr lang="fr-CA" dirty="0"/>
              <a:t>IRC</a:t>
            </a:r>
          </a:p>
          <a:p>
            <a:pPr lvl="1"/>
            <a:r>
              <a:rPr lang="fr-CA" dirty="0"/>
              <a:t>irc://irc.freenode.net/libgdx</a:t>
            </a:r>
          </a:p>
          <a:p>
            <a:r>
              <a:rPr lang="fr-CA" dirty="0"/>
              <a:t>Liste de jeux développer avec LibGdx</a:t>
            </a:r>
          </a:p>
          <a:p>
            <a:pPr lvl="1"/>
            <a:r>
              <a:rPr lang="fr-CA" dirty="0">
                <a:hlinkClick r:id="rId3"/>
              </a:rPr>
              <a:t>Galerie</a:t>
            </a:r>
            <a:endParaRPr lang="fr-CA" dirty="0"/>
          </a:p>
          <a:p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15669114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CA" dirty="0"/>
              <a:t>LibGdx : prérequis pour le cours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>
                <a:hlinkClick r:id="rId2"/>
              </a:rPr>
              <a:t>Java </a:t>
            </a:r>
            <a:r>
              <a:rPr lang="fr-CA" dirty="0" err="1">
                <a:hlinkClick r:id="rId2"/>
              </a:rPr>
              <a:t>Development</a:t>
            </a:r>
            <a:r>
              <a:rPr lang="fr-CA" dirty="0">
                <a:hlinkClick r:id="rId2"/>
              </a:rPr>
              <a:t> Kit</a:t>
            </a:r>
            <a:r>
              <a:rPr lang="fr-CA" dirty="0"/>
              <a:t> (JDK)</a:t>
            </a:r>
          </a:p>
          <a:p>
            <a:r>
              <a:rPr lang="fr-CA" dirty="0" err="1">
                <a:hlinkClick r:id="rId3"/>
              </a:rPr>
              <a:t>IntelliJ</a:t>
            </a:r>
            <a:r>
              <a:rPr lang="fr-CA" dirty="0">
                <a:hlinkClick r:id="rId3"/>
              </a:rPr>
              <a:t> IDEA</a:t>
            </a:r>
            <a:endParaRPr lang="fr-CA" dirty="0"/>
          </a:p>
          <a:p>
            <a:r>
              <a:rPr lang="fr-CA" dirty="0"/>
              <a:t>Pour démarrer un projet : </a:t>
            </a:r>
            <a:r>
              <a:rPr lang="fr-CA" dirty="0">
                <a:hlinkClick r:id="rId4"/>
              </a:rPr>
              <a:t>gdx-setup.jar</a:t>
            </a:r>
            <a:endParaRPr lang="fr-CA" dirty="0"/>
          </a:p>
          <a:p>
            <a:r>
              <a:rPr lang="fr-CA" dirty="0">
                <a:hlinkClick r:id="rId5"/>
              </a:rPr>
              <a:t>Vidéo</a:t>
            </a:r>
            <a:r>
              <a:rPr lang="fr-CA" dirty="0"/>
              <a:t> pour charger </a:t>
            </a:r>
            <a:r>
              <a:rPr lang="fr-CA" dirty="0" err="1"/>
              <a:t>LibGdx</a:t>
            </a:r>
            <a:r>
              <a:rPr lang="fr-CA" dirty="0"/>
              <a:t> dans </a:t>
            </a:r>
            <a:r>
              <a:rPr lang="fr-CA" dirty="0" err="1"/>
              <a:t>IntelliJ</a:t>
            </a:r>
            <a:r>
              <a:rPr lang="fr-CA" dirty="0"/>
              <a:t> IDEA et compiler une version Desktop</a:t>
            </a:r>
          </a:p>
        </p:txBody>
      </p:sp>
    </p:spTree>
    <p:extLst>
      <p:ext uri="{BB962C8B-B14F-4D97-AF65-F5344CB8AC3E}">
        <p14:creationId xmlns:p14="http://schemas.microsoft.com/office/powerpoint/2010/main" val="15807606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GDX-SETUP.JAR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83654" y="2396638"/>
            <a:ext cx="3744416" cy="4224149"/>
          </a:xfrm>
        </p:spPr>
      </p:pic>
    </p:spTree>
    <p:extLst>
      <p:ext uri="{BB962C8B-B14F-4D97-AF65-F5344CB8AC3E}">
        <p14:creationId xmlns:p14="http://schemas.microsoft.com/office/powerpoint/2010/main" val="9475795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CA" dirty="0"/>
              <a:t>LibGdx : Configuration du projet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fr-CA" dirty="0"/>
              <a:t>Exécutez l’outil </a:t>
            </a:r>
            <a:r>
              <a:rPr lang="fr-CA" dirty="0" err="1"/>
              <a:t>gdx-setup.jar</a:t>
            </a:r>
            <a:endParaRPr lang="fr-CA" dirty="0"/>
          </a:p>
          <a:p>
            <a:r>
              <a:rPr lang="fr-CA" dirty="0"/>
              <a:t>Donnez un nom pour votre projet</a:t>
            </a:r>
          </a:p>
          <a:p>
            <a:r>
              <a:rPr lang="fr-CA" dirty="0"/>
              <a:t>Package </a:t>
            </a:r>
            <a:r>
              <a:rPr lang="fr-CA" dirty="0" err="1"/>
              <a:t>name</a:t>
            </a:r>
            <a:endParaRPr lang="fr-CA" dirty="0"/>
          </a:p>
          <a:p>
            <a:pPr lvl="1"/>
            <a:r>
              <a:rPr lang="fr-CA" dirty="0"/>
              <a:t>Nom du package, il doit être unique sans espace ou lettre majuscule</a:t>
            </a:r>
          </a:p>
          <a:p>
            <a:pPr lvl="1"/>
            <a:r>
              <a:rPr lang="fr-CA" dirty="0"/>
              <a:t>Style URL inversé</a:t>
            </a:r>
          </a:p>
          <a:p>
            <a:pPr lvl="1"/>
            <a:r>
              <a:rPr lang="fr-CA" dirty="0"/>
              <a:t>Suggestion : </a:t>
            </a:r>
            <a:r>
              <a:rPr lang="fr-CA" dirty="0" err="1"/>
              <a:t>com.prenomnom.categorie</a:t>
            </a:r>
            <a:endParaRPr lang="fr-CA" dirty="0"/>
          </a:p>
          <a:p>
            <a:r>
              <a:rPr lang="fr-CA" dirty="0"/>
              <a:t>Game class : nom de votre classe principale sans espace avec majuscule au début</a:t>
            </a:r>
          </a:p>
          <a:p>
            <a:r>
              <a:rPr lang="fr-CA" dirty="0"/>
              <a:t>Destination : L’endroit où </a:t>
            </a:r>
            <a:r>
              <a:rPr lang="fr-CA" b="1" dirty="0"/>
              <a:t>les</a:t>
            </a:r>
            <a:r>
              <a:rPr lang="fr-CA" dirty="0"/>
              <a:t> </a:t>
            </a:r>
            <a:r>
              <a:rPr lang="fr-CA" b="1" dirty="0"/>
              <a:t>projets</a:t>
            </a:r>
            <a:r>
              <a:rPr lang="fr-CA" dirty="0"/>
              <a:t> seront enregistrés et générés</a:t>
            </a:r>
          </a:p>
          <a:p>
            <a:pPr lvl="1"/>
            <a:r>
              <a:rPr lang="fr-CA" dirty="0"/>
              <a:t>Faites un dossier pour enregistrer tous les projets</a:t>
            </a:r>
          </a:p>
          <a:p>
            <a:pPr lvl="1"/>
            <a:r>
              <a:rPr lang="fr-CA" dirty="0"/>
              <a:t>Ex : c:\travaux\</a:t>
            </a:r>
            <a:r>
              <a:rPr lang="fr-CA" dirty="0" err="1"/>
              <a:t>libgdx</a:t>
            </a:r>
            <a:r>
              <a:rPr lang="fr-CA" dirty="0"/>
              <a:t>\</a:t>
            </a:r>
            <a:r>
              <a:rPr lang="fr-CA" dirty="0" err="1"/>
              <a:t>jeuMemoire</a:t>
            </a:r>
            <a:endParaRPr lang="fr-CA" dirty="0"/>
          </a:p>
          <a:p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413011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CA" dirty="0"/>
              <a:t>LibGdx : Configuration du projet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CA" dirty="0"/>
              <a:t>Sélectionnez les types de projet à générer</a:t>
            </a:r>
          </a:p>
          <a:p>
            <a:pPr lvl="1"/>
            <a:r>
              <a:rPr lang="fr-CA" dirty="0"/>
              <a:t>Pas de iOS</a:t>
            </a:r>
          </a:p>
          <a:p>
            <a:pPr lvl="1"/>
            <a:r>
              <a:rPr lang="fr-CA" dirty="0"/>
              <a:t>Dans notre cas, seulement </a:t>
            </a:r>
            <a:r>
              <a:rPr lang="fr-CA" b="1" dirty="0"/>
              <a:t>Desktop</a:t>
            </a:r>
            <a:endParaRPr lang="fr-CA" dirty="0"/>
          </a:p>
          <a:p>
            <a:r>
              <a:rPr lang="fr-CA" dirty="0"/>
              <a:t>Cliquez sur </a:t>
            </a:r>
            <a:r>
              <a:rPr lang="fr-CA" b="1" dirty="0" err="1"/>
              <a:t>Generate</a:t>
            </a:r>
            <a:endParaRPr lang="fr-CA" dirty="0"/>
          </a:p>
          <a:p>
            <a:r>
              <a:rPr lang="fr-CA" dirty="0"/>
              <a:t>Cela va prendre quelques minutes la première fois le temps de télécharger toutes les librairies</a:t>
            </a:r>
          </a:p>
        </p:txBody>
      </p:sp>
    </p:spTree>
    <p:extLst>
      <p:ext uri="{BB962C8B-B14F-4D97-AF65-F5344CB8AC3E}">
        <p14:creationId xmlns:p14="http://schemas.microsoft.com/office/powerpoint/2010/main" val="221689495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9487</TotalTime>
  <Words>1621</Words>
  <Application>Microsoft Office PowerPoint</Application>
  <PresentationFormat>Affichage à l'écran (4:3)</PresentationFormat>
  <Paragraphs>274</Paragraphs>
  <Slides>47</Slides>
  <Notes>4</Notes>
  <HiddenSlides>0</HiddenSlides>
  <MMClips>0</MMClips>
  <ScaleCrop>false</ScaleCrop>
  <HeadingPairs>
    <vt:vector size="8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Serveurs OLE incorporés</vt:lpstr>
      </vt:variant>
      <vt:variant>
        <vt:i4>1</vt:i4>
      </vt:variant>
      <vt:variant>
        <vt:lpstr>Titres des diapositives</vt:lpstr>
      </vt:variant>
      <vt:variant>
        <vt:i4>47</vt:i4>
      </vt:variant>
    </vt:vector>
  </HeadingPairs>
  <TitlesOfParts>
    <vt:vector size="53" baseType="lpstr">
      <vt:lpstr>Arial</vt:lpstr>
      <vt:lpstr>Calibri</vt:lpstr>
      <vt:lpstr>Century Gothic</vt:lpstr>
      <vt:lpstr>Wingdings 2</vt:lpstr>
      <vt:lpstr>Austin</vt:lpstr>
      <vt:lpstr>Visio</vt:lpstr>
      <vt:lpstr>Création projet LibGdx</vt:lpstr>
      <vt:lpstr>Plan de leçon</vt:lpstr>
      <vt:lpstr>Libgdx : Description</vt:lpstr>
      <vt:lpstr>Libgdx : Description</vt:lpstr>
      <vt:lpstr>libGdx : Communauté et support</vt:lpstr>
      <vt:lpstr>LibGdx : prérequis pour le cours</vt:lpstr>
      <vt:lpstr>GDX-SETUP.JAR</vt:lpstr>
      <vt:lpstr>LibGdx : Configuration du projet</vt:lpstr>
      <vt:lpstr>LibGdx : Configuration du projet</vt:lpstr>
      <vt:lpstr>LibGDX : IntelliJ IDEA</vt:lpstr>
      <vt:lpstr>LibGdx : Les projets</vt:lpstr>
      <vt:lpstr>libGdx : Structure d’un projet</vt:lpstr>
      <vt:lpstr>LibGdx : Classe de démarrage</vt:lpstr>
      <vt:lpstr>LibGDX : Exécution</vt:lpstr>
      <vt:lpstr>LibGdx : Backend</vt:lpstr>
      <vt:lpstr>LibGdx : modules</vt:lpstr>
      <vt:lpstr>LibGdx : Logigramme simplifié</vt:lpstr>
      <vt:lpstr>LibGdx : Lifecycle</vt:lpstr>
      <vt:lpstr>LibGdx : Ressource</vt:lpstr>
      <vt:lpstr>LibGdx : Configuration pour chaque projet</vt:lpstr>
      <vt:lpstr>LibGdx : Débogage</vt:lpstr>
      <vt:lpstr>LibGdx : Exercice</vt:lpstr>
      <vt:lpstr>LibGdx : Le code</vt:lpstr>
      <vt:lpstr>LibGdx : Le code</vt:lpstr>
      <vt:lpstr>LibGdx : Type de projection</vt:lpstr>
      <vt:lpstr>Type de projection</vt:lpstr>
      <vt:lpstr>libGdx : Type de projection</vt:lpstr>
      <vt:lpstr>LibGdx : update()</vt:lpstr>
      <vt:lpstr>LibGdx : draw()</vt:lpstr>
      <vt:lpstr>LibGdx : Effacer l’écran</vt:lpstr>
      <vt:lpstr>Les classes d’images</vt:lpstr>
      <vt:lpstr>Dessiner les images</vt:lpstr>
      <vt:lpstr>Les sprites sheet et textures</vt:lpstr>
      <vt:lpstr>Les sprites sheet</vt:lpstr>
      <vt:lpstr>SpriteBatch</vt:lpstr>
      <vt:lpstr>TextureRegion</vt:lpstr>
      <vt:lpstr>TextureRegion : Code</vt:lpstr>
      <vt:lpstr>TextureRegion : Code</vt:lpstr>
      <vt:lpstr>Présentation PowerPoint</vt:lpstr>
      <vt:lpstr>TextureRegion</vt:lpstr>
      <vt:lpstr>Sprite</vt:lpstr>
      <vt:lpstr>Animation</vt:lpstr>
      <vt:lpstr>Animation</vt:lpstr>
      <vt:lpstr>Animation</vt:lpstr>
      <vt:lpstr>Entrées</vt:lpstr>
      <vt:lpstr>Exercice</vt:lpstr>
      <vt:lpstr>Référence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Création projet Android</dc:title>
  <dc:creator>Nicolas Bourré</dc:creator>
  <cp:lastModifiedBy>Nick B</cp:lastModifiedBy>
  <cp:revision>138</cp:revision>
  <dcterms:created xsi:type="dcterms:W3CDTF">2012-09-05T14:32:55Z</dcterms:created>
  <dcterms:modified xsi:type="dcterms:W3CDTF">2019-09-24T19:42:25Z</dcterms:modified>
</cp:coreProperties>
</file>