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heme/themeOverride1.xml" ContentType="application/vnd.openxmlformats-officedocument.themeOverr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46"/>
  </p:notesMasterIdLst>
  <p:sldIdLst>
    <p:sldId id="256" r:id="rId2"/>
    <p:sldId id="257" r:id="rId3"/>
    <p:sldId id="301" r:id="rId4"/>
    <p:sldId id="27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93" r:id="rId14"/>
    <p:sldId id="266" r:id="rId15"/>
    <p:sldId id="267" r:id="rId16"/>
    <p:sldId id="268" r:id="rId17"/>
    <p:sldId id="269" r:id="rId18"/>
    <p:sldId id="270" r:id="rId19"/>
    <p:sldId id="271" r:id="rId20"/>
    <p:sldId id="286" r:id="rId21"/>
    <p:sldId id="272" r:id="rId22"/>
    <p:sldId id="300" r:id="rId23"/>
    <p:sldId id="289" r:id="rId24"/>
    <p:sldId id="273" r:id="rId25"/>
    <p:sldId id="274" r:id="rId26"/>
    <p:sldId id="299" r:id="rId27"/>
    <p:sldId id="275" r:id="rId28"/>
    <p:sldId id="276" r:id="rId29"/>
    <p:sldId id="287" r:id="rId30"/>
    <p:sldId id="278" r:id="rId31"/>
    <p:sldId id="280" r:id="rId32"/>
    <p:sldId id="281" r:id="rId33"/>
    <p:sldId id="291" r:id="rId34"/>
    <p:sldId id="295" r:id="rId35"/>
    <p:sldId id="292" r:id="rId36"/>
    <p:sldId id="294" r:id="rId37"/>
    <p:sldId id="298" r:id="rId38"/>
    <p:sldId id="282" r:id="rId39"/>
    <p:sldId id="283" r:id="rId40"/>
    <p:sldId id="284" r:id="rId41"/>
    <p:sldId id="285" r:id="rId42"/>
    <p:sldId id="296" r:id="rId43"/>
    <p:sldId id="297" r:id="rId44"/>
    <p:sldId id="290" r:id="rId45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813214D-9133-457C-83F8-EF3739F0E2CC}">
          <p14:sldIdLst>
            <p14:sldId id="256"/>
            <p14:sldId id="257"/>
            <p14:sldId id="301"/>
            <p14:sldId id="279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93"/>
            <p14:sldId id="266"/>
            <p14:sldId id="267"/>
            <p14:sldId id="268"/>
            <p14:sldId id="269"/>
            <p14:sldId id="270"/>
            <p14:sldId id="271"/>
            <p14:sldId id="286"/>
            <p14:sldId id="272"/>
            <p14:sldId id="300"/>
            <p14:sldId id="289"/>
            <p14:sldId id="273"/>
            <p14:sldId id="274"/>
            <p14:sldId id="299"/>
            <p14:sldId id="275"/>
            <p14:sldId id="276"/>
            <p14:sldId id="287"/>
            <p14:sldId id="278"/>
            <p14:sldId id="280"/>
            <p14:sldId id="281"/>
            <p14:sldId id="291"/>
            <p14:sldId id="295"/>
            <p14:sldId id="292"/>
            <p14:sldId id="294"/>
            <p14:sldId id="298"/>
            <p14:sldId id="282"/>
            <p14:sldId id="283"/>
            <p14:sldId id="284"/>
            <p14:sldId id="285"/>
            <p14:sldId id="296"/>
            <p14:sldId id="297"/>
            <p14:sldId id="2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1"/>
    <p:restoredTop sz="84136" autoAdjust="0"/>
  </p:normalViewPr>
  <p:slideViewPr>
    <p:cSldViewPr>
      <p:cViewPr varScale="1">
        <p:scale>
          <a:sx n="96" d="100"/>
          <a:sy n="96" d="100"/>
        </p:scale>
        <p:origin x="22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8C6FF-B7B2-7D4C-8432-3251E6A25DBB}" type="datetimeFigureOut">
              <a:rPr lang="fr-CA" smtClean="0"/>
              <a:t>2019-09-23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FB04C-899A-F347-8608-EBD52306890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6732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1200" dirty="0"/>
              <a:t>Message automne</a:t>
            </a:r>
            <a:r>
              <a:rPr lang="fr-CA" sz="1200" baseline="0" dirty="0"/>
              <a:t> 2014 : </a:t>
            </a:r>
            <a:r>
              <a:rPr lang="fr-CA" sz="1200" dirty="0"/>
              <a:t>Les exercices ne sont pas assez long! Le cours fini 1 heures trop de bonne heure!</a:t>
            </a:r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FB04C-899A-F347-8608-EBD52306890F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130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FB04C-899A-F347-8608-EBD52306890F}" type="slidenum">
              <a:rPr lang="fr-CA" smtClean="0"/>
              <a:t>39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4404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A2E9-443D-4A75-9560-FBE12B1854FE}" type="slidenum">
              <a:rPr lang="fr-CA" smtClean="0"/>
              <a:pPr/>
              <a:t>‹N°›</a:t>
            </a:fld>
            <a:endParaRPr lang="fr-C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151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F36F-0A86-4225-B014-0F81A248CBBD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1364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1807-5B13-4242-A0BE-017E0D27632D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07961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F30E957-FC6A-4D4B-BCD1-334994011343}" type="slidenum">
              <a:rPr lang="fr-CA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7578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DA01-8BDE-4121-AD41-153DE0D2369C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84674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3C8A6-69C8-4636-8CCD-A899B24FF546}" type="slidenum">
              <a:rPr lang="fr-CA" smtClean="0"/>
              <a:pPr/>
              <a:t>‹N°›</a:t>
            </a:fld>
            <a:endParaRPr lang="fr-C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158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DD429-3662-494D-985D-7E6900754C6F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1648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E7E9-F326-45BC-8DAF-F33EE5626088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54810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3EE2-1064-465C-8715-D41762D65547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5297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F093-BA6F-4196-8CB1-B361D403CF8A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2133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F9E650-9641-43BB-9A3A-9A0C1FF09901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4271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ECB0-0435-401D-9216-8E4AA78E239E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5619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A477911-BBB4-4341-B2AF-ED501938A205}" type="slidenum">
              <a:rPr lang="fr-CA" smtClean="0"/>
              <a:pPr/>
              <a:t>‹N°›</a:t>
            </a:fld>
            <a:endParaRPr lang="fr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864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image" Target="../media/image6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" Type="http://schemas.openxmlformats.org/officeDocument/2006/relationships/tags" Target="../tags/tag5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tags" Target="../tags/tag5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9.xml"/><Relationship Id="rId1" Type="http://schemas.openxmlformats.org/officeDocument/2006/relationships/tags" Target="../tags/tag5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5" Type="http://schemas.openxmlformats.org/officeDocument/2006/relationships/image" Target="../media/image8.jpg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cel-pratique.com/fr/index_des_fonctions/texte.php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cel-pratique.com/fr/index_des_fonctions/date_et_heure.php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Iq_ryDSLUHygepyrKRgmc_TinKTDUnab7xt4YO40T08/edit?usp=sharing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hemeOverride" Target="../theme/themeOverride1.xml"/><Relationship Id="rId4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image" Target="../media/image2.jpg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slideLayout" Target="../slideLayouts/slideLayout1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Environnement informatique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dirty="0"/>
              <a:t>Excel – Partie 02</a:t>
            </a:r>
          </a:p>
          <a:p>
            <a:r>
              <a:rPr lang="fr-CA" dirty="0"/>
              <a:t>Semaine 05</a:t>
            </a:r>
          </a:p>
          <a:p>
            <a:r>
              <a:rPr lang="fr-CA" dirty="0"/>
              <a:t>Révision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Modifier la taille de la police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dirty="0"/>
              <a:t>Sélectionnez la cellule </a:t>
            </a:r>
            <a:r>
              <a:rPr lang="fr-CA" b="1" dirty="0"/>
              <a:t>A1</a:t>
            </a:r>
            <a:endParaRPr lang="fr-CA" dirty="0"/>
          </a:p>
          <a:p>
            <a:pPr marL="609600" indent="-609600">
              <a:buFontTx/>
              <a:buAutoNum type="arabicPeriod"/>
            </a:pPr>
            <a:r>
              <a:rPr lang="fr-CA" dirty="0"/>
              <a:t>Changez la police pour Times New Roman de taille 24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Sélectionnez la plage A3:J3 et changez la police pour Times New Roman de taille 14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sz="4000"/>
              <a:t>Modifier les attributs et l'alignement des étiquettes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dirty="0"/>
              <a:t>Sélectionnez la cellule A1 et mettez la en gras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Sélectionnez la plage A3:J3, soulignez, mettez en gras et centrez le texte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Sélectionnez la plage A1:J1 et fusionnez les cellules en cliquant sur le bouton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Enregistrez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0800" y="335280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Ajuster la largeur des colonnes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Placez le pointeur sur la ligne séparant les en-tête de colonnes de A et B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Faites glisser le pointeur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Faites de même pour les colonnes B et C, mais au lieu de glisser, double-cliquez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Répétez pour les colonnes C, D, E et J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Sélectionnez la plage F5:I5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Ouvrez le menu Format du groupe Cellules </a:t>
            </a:r>
            <a:r>
              <a:rPr lang="fr-CA" sz="2800" dirty="0">
                <a:sym typeface="Wingdings" pitchFamily="2" charset="2"/>
              </a:rPr>
              <a:t> Largeur de colonne  tapez 11</a:t>
            </a:r>
            <a:r>
              <a:rPr lang="fr-CA" sz="2800" dirty="0"/>
              <a:t> et cliquez sur Ok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Enregistrez</a:t>
            </a:r>
          </a:p>
        </p:txBody>
      </p:sp>
      <p:pic>
        <p:nvPicPr>
          <p:cNvPr id="15364" name="Picture 4" descr="sshot-1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0"/>
            <a:ext cx="838200" cy="735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Ajuster plusieurs colonnes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Au lieu d’ajuster une colonne à la fois, il est possible d’ajuster plusieurs colonnes en simultané.</a:t>
            </a:r>
          </a:p>
          <a:p>
            <a:r>
              <a:rPr lang="fr-CA" dirty="0"/>
              <a:t>Il suffit de sélectionner les colonnes qui doivent être redimensionnées et ensuite double-cliquer sur la bordure de séparation d’une des colonnes sélectionnées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52617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sz="4000" dirty="0"/>
              <a:t>Insérer et supprimer des lignes et des colonnes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Pour insérer des lignes ou des colonnes de façon rapide :</a:t>
            </a:r>
          </a:p>
          <a:p>
            <a:pPr lvl="1"/>
            <a:r>
              <a:rPr lang="fr-CA" dirty="0"/>
              <a:t>Sélectionner l'endroit où l'on désire insérer l'élément</a:t>
            </a:r>
          </a:p>
          <a:p>
            <a:pPr lvl="1"/>
            <a:r>
              <a:rPr lang="fr-CA" dirty="0"/>
              <a:t>Cliquer avec le bouton droit</a:t>
            </a:r>
          </a:p>
          <a:p>
            <a:pPr lvl="1"/>
            <a:r>
              <a:rPr lang="fr-CA" dirty="0"/>
              <a:t>Sélectionner "Insérer…"</a:t>
            </a:r>
          </a:p>
          <a:p>
            <a:pPr lvl="1"/>
            <a:r>
              <a:rPr lang="fr-CA" dirty="0"/>
              <a:t>Sélectionner l'élément</a:t>
            </a:r>
          </a:p>
          <a:p>
            <a:pPr lvl="1"/>
            <a:r>
              <a:rPr lang="fr-CA" dirty="0"/>
              <a:t>Cliquer Ok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sz="4000" dirty="0"/>
              <a:t>Insérer et supprimer des lignes et des colonnes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dirty="0"/>
              <a:t>Cliquez avec le bouton droit sur la cellule </a:t>
            </a:r>
            <a:r>
              <a:rPr lang="fr-CA" b="1" dirty="0"/>
              <a:t>A32</a:t>
            </a:r>
            <a:r>
              <a:rPr lang="fr-CA" dirty="0"/>
              <a:t> et cliquez sur « Insérer »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Insérez une </a:t>
            </a:r>
            <a:r>
              <a:rPr lang="fr-CA" b="1" dirty="0"/>
              <a:t>ligne entière</a:t>
            </a:r>
            <a:endParaRPr lang="fr-CA" dirty="0"/>
          </a:p>
          <a:p>
            <a:pPr marL="609600" indent="-609600">
              <a:buFontTx/>
              <a:buAutoNum type="arabicPeriod"/>
            </a:pPr>
            <a:r>
              <a:rPr lang="fr-CA" dirty="0"/>
              <a:t>Cliquez avec le bouton de droit sur l'</a:t>
            </a:r>
            <a:r>
              <a:rPr lang="fr-CA" b="1" dirty="0"/>
              <a:t>en-tête de la ligne 27</a:t>
            </a:r>
            <a:r>
              <a:rPr lang="fr-CA" dirty="0"/>
              <a:t> et </a:t>
            </a:r>
            <a:r>
              <a:rPr lang="fr-CA" b="1" dirty="0"/>
              <a:t>Supprimer</a:t>
            </a:r>
            <a:endParaRPr lang="fr-CA" dirty="0"/>
          </a:p>
          <a:p>
            <a:pPr marL="609600" indent="-609600">
              <a:buFontTx/>
              <a:buAutoNum type="arabicPeriod"/>
            </a:pPr>
            <a:r>
              <a:rPr lang="fr-CA" dirty="0"/>
              <a:t>Cliquez avec le bouton de droite sur l'en-tête de la </a:t>
            </a:r>
            <a:r>
              <a:rPr lang="fr-CA" b="1" dirty="0"/>
              <a:t>colonne J</a:t>
            </a:r>
            <a:r>
              <a:rPr lang="fr-CA" dirty="0"/>
              <a:t> et </a:t>
            </a:r>
            <a:r>
              <a:rPr lang="fr-CA" b="1" dirty="0"/>
              <a:t>Supprimer</a:t>
            </a:r>
            <a:endParaRPr lang="fr-CA" dirty="0"/>
          </a:p>
          <a:p>
            <a:pPr marL="609600" indent="-609600">
              <a:buFontTx/>
              <a:buAutoNum type="arabicPeriod"/>
            </a:pPr>
            <a:r>
              <a:rPr lang="fr-CA" dirty="0"/>
              <a:t>Enregistrez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sz="4000"/>
              <a:t>Utiliser la couleur, les motifs et les bordures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Pour changer la couleur d'une plage, il suffit de:</a:t>
            </a:r>
          </a:p>
          <a:p>
            <a:pPr lvl="1"/>
            <a:r>
              <a:rPr lang="fr-CA" dirty="0"/>
              <a:t>Sélectionner la plage</a:t>
            </a:r>
          </a:p>
          <a:p>
            <a:pPr lvl="1"/>
            <a:r>
              <a:rPr lang="fr-CA" dirty="0"/>
              <a:t>Cliquer avec le bouton droit</a:t>
            </a:r>
          </a:p>
          <a:p>
            <a:pPr lvl="1"/>
            <a:r>
              <a:rPr lang="fr-CA" dirty="0"/>
              <a:t>Sélectionner « Format de cellule »</a:t>
            </a:r>
          </a:p>
          <a:p>
            <a:pPr lvl="1"/>
            <a:r>
              <a:rPr lang="fr-CA" dirty="0"/>
              <a:t>Sélectionner l'onglet « Bordure » ou « Remplissage »</a:t>
            </a:r>
          </a:p>
          <a:p>
            <a:pPr lvl="1"/>
            <a:r>
              <a:rPr lang="fr-CA" dirty="0"/>
              <a:t>Sélectionner l'aspect désiré</a:t>
            </a:r>
          </a:p>
          <a:p>
            <a:pPr lvl="1"/>
            <a:r>
              <a:rPr lang="fr-CA" dirty="0"/>
              <a:t>Cliquer sur Ok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sz="4000"/>
              <a:t>Utiliser la couleur, les motifs et les bordures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dirty="0"/>
              <a:t>Changez l'aspect de la cellule A1 pour que celle-ci soit </a:t>
            </a:r>
            <a:r>
              <a:rPr lang="fr-CA" b="1" dirty="0"/>
              <a:t>turquoise</a:t>
            </a:r>
            <a:r>
              <a:rPr lang="fr-CA" dirty="0"/>
              <a:t> avec un motif </a:t>
            </a:r>
            <a:r>
              <a:rPr lang="fr-CA" b="1" dirty="0"/>
              <a:t>Hachure croisée Diagonale fine</a:t>
            </a:r>
            <a:endParaRPr lang="fr-CA" dirty="0"/>
          </a:p>
          <a:p>
            <a:pPr marL="609600" indent="-609600">
              <a:buFontTx/>
              <a:buAutoNum type="arabicPeriod"/>
            </a:pPr>
            <a:r>
              <a:rPr lang="fr-CA" dirty="0"/>
              <a:t>Appliquez une bordure épaisse dans le bas de la cellule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Changez l'aspect de la plage A3:I3 pour que les caractères soient </a:t>
            </a:r>
            <a:r>
              <a:rPr lang="fr-CA" b="1" dirty="0"/>
              <a:t>Bleus</a:t>
            </a:r>
            <a:endParaRPr lang="fr-CA" dirty="0"/>
          </a:p>
          <a:p>
            <a:pPr marL="609600" indent="-609600">
              <a:buFontTx/>
              <a:buAutoNum type="arabicPeriod"/>
            </a:pPr>
            <a:r>
              <a:rPr lang="fr-CA" dirty="0"/>
              <a:t>Enregistrez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sz="4000"/>
              <a:t>Utiliser la mise en forme conditionnelle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La mise en forme conditionnelle permet de mettre en valeur automatiquement des cellules qui contiennent des valeurs spécifiées selon une ou des conditions</a:t>
            </a:r>
          </a:p>
          <a:p>
            <a:r>
              <a:rPr lang="fr-CA" dirty="0"/>
              <a:t>Se retrouve dans le groupe « Style »</a:t>
            </a:r>
            <a:r>
              <a:rPr lang="fr-CA" dirty="0">
                <a:sym typeface="Wingdings" pitchFamily="2" charset="2"/>
              </a:rPr>
              <a:t> Mise en forme conditionnelle…</a:t>
            </a:r>
          </a:p>
          <a:p>
            <a:pPr>
              <a:buFontTx/>
              <a:buNone/>
            </a:pPr>
            <a:endParaRPr lang="fr-C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sz="4000" dirty="0"/>
              <a:t>Utiliser la mise en forme conditionnelle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Cliquez dans la cellule G4.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Style </a:t>
            </a:r>
            <a:r>
              <a:rPr lang="fr-CA" dirty="0">
                <a:sym typeface="Wingdings" pitchFamily="2" charset="2"/>
              </a:rPr>
              <a:t> « Mise en forme conditionnelle »  Nouvelle règle…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Dans « Type de règle »,sélectionnez « Appliquer une mise en forme seulement aux cellules qui contiennent »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Pour modifier la condition, déroulez la liste de l'opérateur, puis cliquez sur </a:t>
            </a:r>
            <a:r>
              <a:rPr lang="fr-CA" b="1" dirty="0">
                <a:sym typeface="Wingdings" pitchFamily="2" charset="2"/>
              </a:rPr>
              <a:t>supérieure ou égale à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Plan de leçon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Suite de la présentation de la semaine dernière</a:t>
            </a:r>
          </a:p>
          <a:p>
            <a:pPr lvl="1"/>
            <a:r>
              <a:rPr lang="fr-CA" dirty="0"/>
              <a:t>Si non terminé</a:t>
            </a:r>
          </a:p>
          <a:p>
            <a:pPr lvl="1"/>
            <a:r>
              <a:rPr lang="fr-CA" dirty="0"/>
              <a:t>Si terminé petit exercice de rappel</a:t>
            </a:r>
          </a:p>
          <a:p>
            <a:r>
              <a:rPr lang="fr-CA" dirty="0"/>
              <a:t>Éléments visuels</a:t>
            </a:r>
          </a:p>
          <a:p>
            <a:pPr lvl="1"/>
            <a:r>
              <a:rPr lang="fr-CA" dirty="0"/>
              <a:t>Mettre en forme des valeurs</a:t>
            </a:r>
          </a:p>
          <a:p>
            <a:pPr lvl="1"/>
            <a:r>
              <a:rPr lang="fr-CA" dirty="0"/>
              <a:t>Ajuster la largeur des colonnes</a:t>
            </a:r>
          </a:p>
          <a:p>
            <a:pPr lvl="1"/>
            <a:r>
              <a:rPr lang="fr-CA" dirty="0"/>
              <a:t>Insérer et supprimer des lignes et des colonnes</a:t>
            </a:r>
          </a:p>
          <a:p>
            <a:pPr lvl="1"/>
            <a:r>
              <a:rPr lang="fr-CA" dirty="0"/>
              <a:t>Utiliser la couleur, les motifs et les bordures</a:t>
            </a:r>
          </a:p>
          <a:p>
            <a:pPr lvl="1"/>
            <a:r>
              <a:rPr lang="fr-CA" dirty="0"/>
              <a:t>Utiliser la mise en forme conditionnelle</a:t>
            </a:r>
          </a:p>
          <a:p>
            <a:r>
              <a:rPr lang="fr-CA" dirty="0"/>
              <a:t>Insertion d’un lien URL</a:t>
            </a:r>
          </a:p>
          <a:p>
            <a:r>
              <a:rPr lang="fr-CA" dirty="0"/>
              <a:t>Retour</a:t>
            </a:r>
          </a:p>
          <a:p>
            <a:pPr lvl="1"/>
            <a:r>
              <a:rPr lang="fr-CA" dirty="0"/>
              <a:t>Fonctions</a:t>
            </a:r>
          </a:p>
          <a:p>
            <a:pPr lvl="1"/>
            <a:r>
              <a:rPr lang="fr-CA" dirty="0"/>
              <a:t>Références relatives et absolues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CA" dirty="0"/>
              <a:t>Utiliser la mise en forme conditionnelle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+mj-lt"/>
              <a:buAutoNum type="arabicPeriod" startAt="5"/>
            </a:pPr>
            <a:r>
              <a:rPr lang="fr-CA" dirty="0">
                <a:sym typeface="Wingdings" pitchFamily="2" charset="2"/>
              </a:rPr>
              <a:t>Tapez 175 dans la zone de valeur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5"/>
            </a:pPr>
            <a:r>
              <a:rPr lang="fr-CA" dirty="0">
                <a:sym typeface="Wingdings" pitchFamily="2" charset="2"/>
              </a:rPr>
              <a:t>Changez le format de la police pour la couleur rouge en gras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5"/>
            </a:pPr>
            <a:r>
              <a:rPr lang="fr-CA" dirty="0"/>
              <a:t>Cliquez sur Ok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48640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sz="4000"/>
              <a:t>Utiliser la mise en forme conditionnelle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>
              <a:buFont typeface="+mj-lt"/>
              <a:buAutoNum type="arabicPeriod" startAt="8"/>
            </a:pPr>
            <a:r>
              <a:rPr lang="fr-CA" dirty="0"/>
              <a:t>Cliquez sur le bouton Reproduire la mise en forme</a:t>
            </a:r>
          </a:p>
          <a:p>
            <a:pPr marL="609600" indent="-609600">
              <a:buFontTx/>
              <a:buAutoNum type="arabicPeriod" startAt="8"/>
            </a:pPr>
            <a:r>
              <a:rPr lang="fr-CA" dirty="0"/>
              <a:t>Faites glisser le pointeur         pour sélectionner la plage G5:G30</a:t>
            </a:r>
          </a:p>
          <a:p>
            <a:pPr marL="609600" indent="-609600">
              <a:buFontTx/>
              <a:buAutoNum type="arabicPeriod" startAt="8"/>
            </a:pPr>
            <a:r>
              <a:rPr lang="fr-CA" dirty="0"/>
              <a:t>Cliquez dans la cellule G4</a:t>
            </a:r>
          </a:p>
          <a:p>
            <a:pPr marL="609600" indent="-609600">
              <a:buFontTx/>
              <a:buAutoNum type="arabicPeriod" startAt="8"/>
            </a:pPr>
            <a:r>
              <a:rPr lang="fr-CA" dirty="0"/>
              <a:t>Enregistrez</a:t>
            </a:r>
          </a:p>
        </p:txBody>
      </p:sp>
      <p:pic>
        <p:nvPicPr>
          <p:cNvPr id="23556" name="Picture 4" descr="sshot-20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685" y="2634853"/>
            <a:ext cx="838200" cy="679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sshot-2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09800"/>
            <a:ext cx="457200" cy="5054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F2AEB32-3BFD-4B96-A294-A2E2D9FDC72F}"/>
              </a:ext>
            </a:extLst>
          </p:cNvPr>
          <p:cNvSpPr txBox="1"/>
          <p:nvPr/>
        </p:nvSpPr>
        <p:spPr>
          <a:xfrm>
            <a:off x="3505200" y="5562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BF1047-97CD-4B06-98D3-BDE12C11D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CA"/>
              <a:t>Modifier une règle existante</a:t>
            </a:r>
            <a:endParaRPr lang="fr-CA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CCA57C9-CCA3-40CA-8403-77C6AC830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fr-CA"/>
              <a:t>Parfois, il arrive que l’on voudrait modifier une règle de mise en forme conditionnelle ou encore corriger une erreur</a:t>
            </a:r>
          </a:p>
          <a:p>
            <a:r>
              <a:rPr lang="fr-CA"/>
              <a:t>Pour se faire, il suffit de cliquer sur le </a:t>
            </a:r>
            <a:r>
              <a:rPr lang="fr-CA" b="1"/>
              <a:t>bouton Mise en forme conditionnelle</a:t>
            </a:r>
            <a:r>
              <a:rPr lang="fr-CA"/>
              <a:t> et sélectionner </a:t>
            </a:r>
            <a:r>
              <a:rPr lang="fr-CA" b="1"/>
              <a:t>Gérer les règles…</a:t>
            </a:r>
            <a:endParaRPr lang="fr-CA"/>
          </a:p>
          <a:p>
            <a:r>
              <a:rPr lang="fr-CA"/>
              <a:t>Ensuite, on sélectionne la règle à modifier et on cliquer sur </a:t>
            </a:r>
            <a:r>
              <a:rPr lang="fr-CA" b="1"/>
              <a:t>Modifier la règle…</a:t>
            </a:r>
            <a:endParaRPr lang="fr-CA"/>
          </a:p>
          <a:p>
            <a:r>
              <a:rPr lang="fr-CA"/>
              <a:t>La fenêtre de la règle sélectionnée apparaîtra en mode modification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95909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Insertion d’un lien URL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Il est possible d’insérer un lien URL dans un fichier Excel ou autres outils Office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/>
              <a:t>Inscrire le mot que l’on désire mettre en lien.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/>
              <a:t>Sélectionner le mot (Word) ou la cellule (Excel)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/>
              <a:t>Suivre une des méthodes suivantes</a:t>
            </a:r>
          </a:p>
          <a:p>
            <a:pPr marL="749808" lvl="1" indent="-457200"/>
            <a:r>
              <a:rPr lang="fr-CA" dirty="0"/>
              <a:t>Raccourci clavier : [CTRL] + [K]</a:t>
            </a:r>
          </a:p>
          <a:p>
            <a:pPr marL="749808" lvl="1" indent="-457200"/>
            <a:r>
              <a:rPr lang="fr-CA" dirty="0"/>
              <a:t>Insertion </a:t>
            </a:r>
            <a:r>
              <a:rPr lang="fr-CA" dirty="0">
                <a:sym typeface="Wingdings" panose="05000000000000000000" pitchFamily="2" charset="2"/>
              </a:rPr>
              <a:t> Lien hypertexte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>
                <a:sym typeface="Wingdings" panose="05000000000000000000" pitchFamily="2" charset="2"/>
              </a:rPr>
              <a:t>Insérer l’adresse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>
                <a:sym typeface="Wingdings" panose="05000000000000000000" pitchFamily="2" charset="2"/>
              </a:rPr>
              <a:t>Le texte deviendra bleu</a:t>
            </a:r>
            <a:endParaRPr lang="fr-CA" dirty="0"/>
          </a:p>
          <a:p>
            <a:endParaRPr lang="fr-CA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114800"/>
            <a:ext cx="4335756" cy="207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575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CA" sz="4000" dirty="0"/>
              <a:t>Références relatives et absolues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fr-CA" dirty="0"/>
              <a:t>Il est fréquent de vouloir réutiliser une formule à un autre endroit</a:t>
            </a:r>
          </a:p>
          <a:p>
            <a:r>
              <a:rPr lang="fr-CA" dirty="0"/>
              <a:t>Lorsqu'une formule est copiée, il est important de s'assurer qu'elle fait référence aux bonnes cellules</a:t>
            </a:r>
          </a:p>
          <a:p>
            <a:r>
              <a:rPr lang="fr-CA" dirty="0"/>
              <a:t>Pour valider cela, il est important de connaître ce qu'est une référence relative ou absolue</a:t>
            </a:r>
          </a:p>
        </p:txBody>
      </p:sp>
    </p:spTree>
    <p:extLst>
      <p:ext uri="{BB962C8B-B14F-4D97-AF65-F5344CB8AC3E}">
        <p14:creationId xmlns:p14="http://schemas.microsoft.com/office/powerpoint/2010/main" val="19902839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Référence relative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fr-CA" sz="2800" dirty="0"/>
              <a:t>Lors de la création d'une formule qui se réfère à d'autres cellules, Excel "n'enregistre" pas les références exactes de la cellules</a:t>
            </a:r>
          </a:p>
          <a:p>
            <a:r>
              <a:rPr lang="fr-CA" sz="2800" dirty="0"/>
              <a:t>Excel garde la position des cellules référencées par rapport à la cellule où la formule est inscrite</a:t>
            </a:r>
          </a:p>
        </p:txBody>
      </p:sp>
    </p:spTree>
    <p:extLst>
      <p:ext uri="{BB962C8B-B14F-4D97-AF65-F5344CB8AC3E}">
        <p14:creationId xmlns:p14="http://schemas.microsoft.com/office/powerpoint/2010/main" val="1504166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17F4DB-53A4-40EA-8573-5134C56B9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 relative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235449-FF79-48F0-83AA-5552BA6B8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Par exemple de la mécanique Excel</a:t>
            </a:r>
          </a:p>
          <a:p>
            <a:pPr lvl="1"/>
            <a:r>
              <a:rPr lang="fr-CA" dirty="0"/>
              <a:t>C2 </a:t>
            </a:r>
            <a:r>
              <a:rPr lang="fr-CA" dirty="0">
                <a:sym typeface="Wingdings" panose="05000000000000000000" pitchFamily="2" charset="2"/>
              </a:rPr>
              <a:t>= A2 + B2, Excel voit C2  L0C-2 + L0C-1</a:t>
            </a:r>
          </a:p>
          <a:p>
            <a:pPr lvl="2"/>
            <a:r>
              <a:rPr lang="fr-CA" dirty="0">
                <a:sym typeface="Wingdings" panose="05000000000000000000" pitchFamily="2" charset="2"/>
              </a:rPr>
              <a:t>Résultat de la cellule qui est à zéro ligne et -2 colonnes plus la cellule qui est à zéro ligne et -1 colonne</a:t>
            </a:r>
            <a:endParaRPr lang="fr-CA" dirty="0"/>
          </a:p>
          <a:p>
            <a:pPr lvl="1"/>
            <a:r>
              <a:rPr lang="fr-CA" dirty="0"/>
              <a:t>A5 = Somme(A1:A4), Excel voit A5 </a:t>
            </a:r>
            <a:r>
              <a:rPr lang="fr-CA" dirty="0">
                <a:sym typeface="Wingdings" panose="05000000000000000000" pitchFamily="2" charset="2"/>
              </a:rPr>
              <a:t> Somme (L-4C0:L-1C0)</a:t>
            </a:r>
          </a:p>
          <a:p>
            <a:pPr lvl="2"/>
            <a:r>
              <a:rPr lang="fr-CA" dirty="0"/>
              <a:t>Somme de la plage qui débute à -4 lignes et 0 colonne et termine à -1 ligne et 0 colonne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63357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Référence absolue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CA" sz="2400" dirty="0"/>
              <a:t>Celle-ci est indépendante de la place où la formule est située</a:t>
            </a:r>
          </a:p>
          <a:p>
            <a:pPr>
              <a:lnSpc>
                <a:spcPct val="90000"/>
              </a:lnSpc>
            </a:pPr>
            <a:r>
              <a:rPr lang="fr-CA" sz="2400" dirty="0"/>
              <a:t>C'est une référence qui ne change pas, même si la formule est copiée</a:t>
            </a:r>
          </a:p>
          <a:p>
            <a:pPr>
              <a:lnSpc>
                <a:spcPct val="90000"/>
              </a:lnSpc>
            </a:pPr>
            <a:r>
              <a:rPr lang="fr-CA" sz="2400" dirty="0"/>
              <a:t>C’est comme une ancre, la référence ne bouge plus</a:t>
            </a:r>
          </a:p>
          <a:p>
            <a:pPr>
              <a:lnSpc>
                <a:spcPct val="90000"/>
              </a:lnSpc>
            </a:pPr>
            <a:r>
              <a:rPr lang="fr-CA" sz="2400" dirty="0"/>
              <a:t>Pour créer une référence absolue, on met le signe $ devant la lettre de la colonne et/ou le numéro de la ligne que l’on veut rendre absolu</a:t>
            </a:r>
          </a:p>
          <a:p>
            <a:pPr lvl="1">
              <a:lnSpc>
                <a:spcPct val="90000"/>
              </a:lnSpc>
            </a:pPr>
            <a:r>
              <a:rPr lang="fr-CA" sz="2000" dirty="0"/>
              <a:t>Exemple : $B$5, $A2, G$5</a:t>
            </a:r>
          </a:p>
        </p:txBody>
      </p:sp>
    </p:spTree>
    <p:extLst>
      <p:ext uri="{BB962C8B-B14F-4D97-AF65-F5344CB8AC3E}">
        <p14:creationId xmlns:p14="http://schemas.microsoft.com/office/powerpoint/2010/main" val="36420151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Référence absolue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CA" dirty="0"/>
              <a:t>Notez que l'on peut aussi indiquer une colonne de référence (Ex: $B5), cela aura pour effet de relativiser la ligne, mais pas la colonne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Le contraire est aussi vrai (Ex: B$5).</a:t>
            </a:r>
          </a:p>
          <a:p>
            <a:pPr>
              <a:lnSpc>
                <a:spcPct val="90000"/>
              </a:lnSpc>
            </a:pPr>
            <a:r>
              <a:rPr lang="fr-CA" dirty="0"/>
              <a:t>Exemple d'application : Les taxes qui sont dans les cellules A1 et B1.  Ainsi on réutilise les mêmes cellules partout en utilisant les références absolues $A$1 et $B$1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531886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r>
              <a:rPr lang="fr-CA" dirty="0"/>
              <a:t>Dites si les références suivantes sont relatives ou absolues et de quelle façon</a:t>
            </a:r>
          </a:p>
          <a:p>
            <a:endParaRPr lang="fr-CA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197678"/>
              </p:ext>
            </p:extLst>
          </p:nvPr>
        </p:nvGraphicFramePr>
        <p:xfrm>
          <a:off x="1524000" y="3276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A1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$K8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Z22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$A$1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B$52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T$9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SS21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/>
                        <a:t>$YZ$650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$U32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ZZ600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819635"/>
              </p:ext>
            </p:extLst>
          </p:nvPr>
        </p:nvGraphicFramePr>
        <p:xfrm>
          <a:off x="1524000" y="3276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A1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Relative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$K8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Abs,</a:t>
                      </a:r>
                      <a:r>
                        <a:rPr lang="fr-CA" baseline="0" dirty="0"/>
                        <a:t> colonne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Z22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Relative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$A$1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Absolue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B$52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Abs,</a:t>
                      </a:r>
                      <a:r>
                        <a:rPr lang="fr-CA" baseline="0" dirty="0"/>
                        <a:t> ligne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T$9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Abs, ligne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SS21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Relative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dirty="0"/>
                        <a:t>$YZ$650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Absolue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$U32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Abs, colonne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ZZ600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Relative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58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C7CBCD-B23A-411A-ABE6-C6F45A40B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 de rappel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DCF6B9-3340-426D-8AD9-DB1CF0896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Si la matière de la semaine est terminée avant le début de ce cours, faites l’exercice de rappel suivant (15 min)</a:t>
            </a:r>
          </a:p>
          <a:p>
            <a:r>
              <a:rPr lang="fr-CA" dirty="0"/>
              <a:t>Dans un classeur vierge, ajoutez les entêtes de colonne suivante</a:t>
            </a:r>
          </a:p>
          <a:p>
            <a:pPr lvl="1"/>
            <a:r>
              <a:rPr lang="fr-CA" dirty="0"/>
              <a:t>Items, prix unitaire, quantité, sous-total, Montant TPS, Montant TVQ et Total</a:t>
            </a:r>
          </a:p>
          <a:p>
            <a:r>
              <a:rPr lang="fr-CA" dirty="0"/>
              <a:t>Sous la colonne </a:t>
            </a:r>
            <a:r>
              <a:rPr lang="fr-CA" b="1" dirty="0"/>
              <a:t>Items</a:t>
            </a:r>
            <a:r>
              <a:rPr lang="fr-CA" dirty="0"/>
              <a:t>, ajoutez 5 noms de produit de votre choix</a:t>
            </a:r>
          </a:p>
          <a:p>
            <a:r>
              <a:rPr lang="fr-CA" dirty="0"/>
              <a:t>Sous la colonne </a:t>
            </a:r>
            <a:r>
              <a:rPr lang="fr-CA" b="1" dirty="0"/>
              <a:t>Prix unitaire</a:t>
            </a:r>
            <a:r>
              <a:rPr lang="fr-CA" dirty="0"/>
              <a:t>, ajoutez des prix pour chaque produit</a:t>
            </a:r>
          </a:p>
          <a:p>
            <a:r>
              <a:rPr lang="fr-CA" dirty="0"/>
              <a:t>Sous la colonne </a:t>
            </a:r>
            <a:r>
              <a:rPr lang="fr-CA" b="1" dirty="0"/>
              <a:t>Quantité</a:t>
            </a:r>
            <a:r>
              <a:rPr lang="fr-CA" dirty="0"/>
              <a:t>, ajoutez des quantités pour chaque produit</a:t>
            </a:r>
          </a:p>
          <a:p>
            <a:r>
              <a:rPr lang="fr-CA" dirty="0"/>
              <a:t>Dans la colonne </a:t>
            </a:r>
            <a:r>
              <a:rPr lang="fr-CA" b="1" dirty="0"/>
              <a:t>Sous-total</a:t>
            </a:r>
            <a:r>
              <a:rPr lang="fr-CA" dirty="0"/>
              <a:t>, ajoutez la formule pour calculer le sous-total pour chaque produit</a:t>
            </a:r>
          </a:p>
          <a:p>
            <a:r>
              <a:rPr lang="fr-CA" dirty="0"/>
              <a:t>Ajoutez les formules pour calculer chaque montant les colonnes </a:t>
            </a:r>
            <a:r>
              <a:rPr lang="fr-CA" b="1" dirty="0"/>
              <a:t>Montant TPS</a:t>
            </a:r>
            <a:r>
              <a:rPr lang="fr-CA" dirty="0"/>
              <a:t>, </a:t>
            </a:r>
            <a:r>
              <a:rPr lang="fr-CA" b="1" dirty="0"/>
              <a:t>Montant TVQ </a:t>
            </a:r>
            <a:r>
              <a:rPr lang="fr-CA" dirty="0"/>
              <a:t>et </a:t>
            </a:r>
            <a:r>
              <a:rPr lang="fr-CA" b="1" dirty="0"/>
              <a:t>Total</a:t>
            </a:r>
          </a:p>
          <a:p>
            <a:r>
              <a:rPr lang="fr-CA" dirty="0"/>
              <a:t>Sauvegardez votre fichier avec le nom « Excel Exo </a:t>
            </a:r>
            <a:r>
              <a:rPr lang="fr-CA"/>
              <a:t>Semaine 05</a:t>
            </a:r>
            <a:r>
              <a:rPr lang="fr-CA" dirty="0"/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3004519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Les fonctions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Chapitre E du livre d’Excel</a:t>
            </a:r>
          </a:p>
        </p:txBody>
      </p:sp>
    </p:spTree>
    <p:extLst>
      <p:ext uri="{BB962C8B-B14F-4D97-AF65-F5344CB8AC3E}">
        <p14:creationId xmlns:p14="http://schemas.microsoft.com/office/powerpoint/2010/main" val="30326275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Les fonctions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Une des puissances d’Excel est la panoplie de fonctions disponibles</a:t>
            </a:r>
          </a:p>
          <a:p>
            <a:r>
              <a:rPr lang="fr-CA" dirty="0"/>
              <a:t>Pour visualiser la liste des fonctions, il suffit de se rendre dans le groupe « Édition » de l’onglet « Accueil » et de dérouler le bouton « Somme »</a:t>
            </a:r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859" y="3683993"/>
            <a:ext cx="2286000" cy="34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956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Insérer une fonction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Insérer une fonction à l’aide de la boîte de dialogue « Insérer une fonction »</a:t>
            </a:r>
          </a:p>
          <a:p>
            <a:pPr lvl="1"/>
            <a:r>
              <a:rPr lang="fr-CA" dirty="0"/>
              <a:t>Sélectionner la fonction</a:t>
            </a:r>
          </a:p>
          <a:p>
            <a:pPr lvl="1"/>
            <a:r>
              <a:rPr lang="fr-CA" dirty="0"/>
              <a:t>Entrer les références ou les valeurs dans les arguments de la fonction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384" y="3504940"/>
            <a:ext cx="1066949" cy="7049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92611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Fonctions de mathématiques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1130981"/>
              </p:ext>
            </p:extLst>
          </p:nvPr>
        </p:nvGraphicFramePr>
        <p:xfrm>
          <a:off x="822325" y="1846263"/>
          <a:ext cx="7543800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1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0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Nom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Syntaxe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Exemple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ALEA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Retourne</a:t>
                      </a:r>
                      <a:r>
                        <a:rPr lang="fr-CA" baseline="0" dirty="0"/>
                        <a:t> un nombre aléatoire entre 0 et 1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ALEA()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=alea()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ARRONDI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Arrondi la valeur</a:t>
                      </a:r>
                      <a:r>
                        <a:rPr lang="fr-CA" baseline="0" dirty="0"/>
                        <a:t> en paramètre avec le nombre de chiffre après la virgule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ARRONDI (nombre; </a:t>
                      </a:r>
                      <a:r>
                        <a:rPr lang="fr-CA" dirty="0" err="1"/>
                        <a:t>no_chiffre</a:t>
                      </a:r>
                      <a:r>
                        <a:rPr lang="fr-CA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=arrondi(5.234;</a:t>
                      </a:r>
                      <a:r>
                        <a:rPr lang="fr-CA" baseline="0" dirty="0"/>
                        <a:t> 1)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ALEA.ENTRE.BORNES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Retourne</a:t>
                      </a:r>
                      <a:r>
                        <a:rPr lang="fr-CA" baseline="0" dirty="0"/>
                        <a:t> un nombre aléatoire entre la première et la dernière borne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ALEA.ENTRE.BORNES</a:t>
                      </a:r>
                      <a:r>
                        <a:rPr lang="fr-CA" baseline="0" dirty="0"/>
                        <a:t> (DEBUT; FIN)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</a:t>
                      </a:r>
                      <a:r>
                        <a:rPr lang="fr-CA" dirty="0" err="1"/>
                        <a:t>alea.entre.bornes</a:t>
                      </a:r>
                      <a:r>
                        <a:rPr lang="fr-CA" dirty="0"/>
                        <a:t>(5;</a:t>
                      </a:r>
                      <a:r>
                        <a:rPr lang="fr-CA" baseline="0" dirty="0"/>
                        <a:t> 10)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02903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Fonctions de </a:t>
            </a:r>
            <a:r>
              <a:rPr lang="fr-CA"/>
              <a:t>texte utiles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664471"/>
              </p:ext>
            </p:extLst>
          </p:nvPr>
        </p:nvGraphicFramePr>
        <p:xfrm>
          <a:off x="822325" y="1846263"/>
          <a:ext cx="75438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1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0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Nom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Syntaxe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Exemple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STXT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Extrait une</a:t>
                      </a:r>
                      <a:r>
                        <a:rPr lang="fr-CA" baseline="0" dirty="0"/>
                        <a:t> partie de texte d’un texte plus grand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STXT</a:t>
                      </a:r>
                      <a:r>
                        <a:rPr lang="fr-CA" baseline="0" dirty="0"/>
                        <a:t> (texte; </a:t>
                      </a:r>
                      <a:r>
                        <a:rPr lang="fr-CA" baseline="0" dirty="0" err="1"/>
                        <a:t>car_départ</a:t>
                      </a:r>
                      <a:r>
                        <a:rPr lang="fr-CA" baseline="0" dirty="0"/>
                        <a:t>; </a:t>
                      </a:r>
                      <a:r>
                        <a:rPr lang="fr-CA" baseline="0" dirty="0" err="1"/>
                        <a:t>nb_car</a:t>
                      </a:r>
                      <a:r>
                        <a:rPr lang="fr-CA" baseline="0" dirty="0"/>
                        <a:t>)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=STXT</a:t>
                      </a:r>
                      <a:r>
                        <a:rPr lang="fr-CA" baseline="0" dirty="0"/>
                        <a:t> ("Poisson"; 2; 4)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NBCAR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Compte</a:t>
                      </a:r>
                      <a:r>
                        <a:rPr lang="fr-CA" baseline="0" dirty="0"/>
                        <a:t> le nombre de caractères dans une cellule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NBCAR</a:t>
                      </a:r>
                      <a:r>
                        <a:rPr lang="fr-CA" baseline="0" dirty="0"/>
                        <a:t> (texte)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</a:t>
                      </a:r>
                      <a:r>
                        <a:rPr lang="fr-CA" dirty="0" err="1"/>
                        <a:t>nbcar</a:t>
                      </a:r>
                      <a:r>
                        <a:rPr lang="fr-CA" dirty="0"/>
                        <a:t>(</a:t>
                      </a:r>
                      <a:r>
                        <a:rPr lang="fr-CA" baseline="0" dirty="0"/>
                        <a:t>"Poisson")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GAUCHE</a:t>
                      </a:r>
                      <a:r>
                        <a:rPr lang="fr-CA" baseline="0" dirty="0"/>
                        <a:t> / DROITE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Extrait la partie gauche</a:t>
                      </a:r>
                      <a:r>
                        <a:rPr lang="fr-CA" baseline="0" dirty="0"/>
                        <a:t> (ou droite) d’un texte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GAUCHE</a:t>
                      </a:r>
                      <a:r>
                        <a:rPr lang="fr-CA" baseline="0" dirty="0"/>
                        <a:t> (texte; </a:t>
                      </a:r>
                      <a:r>
                        <a:rPr lang="fr-CA" baseline="0" dirty="0" err="1"/>
                        <a:t>nb_car</a:t>
                      </a:r>
                      <a:r>
                        <a:rPr lang="fr-CA" baseline="0" dirty="0"/>
                        <a:t>)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=gauche(</a:t>
                      </a:r>
                      <a:r>
                        <a:rPr lang="fr-CA" baseline="0" dirty="0"/>
                        <a:t>"Poisson"; 4)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SUBSTITUE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Remplace</a:t>
                      </a:r>
                      <a:r>
                        <a:rPr lang="fr-CA" baseline="0" dirty="0"/>
                        <a:t> un texte par un autre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SUBSTITUE (</a:t>
                      </a:r>
                      <a:r>
                        <a:rPr lang="fr-CA" dirty="0" err="1"/>
                        <a:t>texte_original</a:t>
                      </a:r>
                      <a:r>
                        <a:rPr lang="fr-CA" dirty="0"/>
                        <a:t>; </a:t>
                      </a:r>
                      <a:r>
                        <a:rPr lang="fr-CA" dirty="0" err="1"/>
                        <a:t>ancien_texte</a:t>
                      </a:r>
                      <a:r>
                        <a:rPr lang="fr-CA" dirty="0"/>
                        <a:t>;</a:t>
                      </a:r>
                      <a:r>
                        <a:rPr lang="fr-CA" baseline="0" dirty="0"/>
                        <a:t> </a:t>
                      </a:r>
                      <a:r>
                        <a:rPr lang="fr-CA" baseline="0" dirty="0" err="1"/>
                        <a:t>nouveau_texte</a:t>
                      </a:r>
                      <a:r>
                        <a:rPr lang="fr-CA" baseline="0" dirty="0"/>
                        <a:t>; position)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=substitue</a:t>
                      </a:r>
                      <a:r>
                        <a:rPr lang="fr-CA" baseline="0" dirty="0"/>
                        <a:t> ("Poisson"; "</a:t>
                      </a:r>
                      <a:r>
                        <a:rPr lang="fr-CA" baseline="0" dirty="0" err="1"/>
                        <a:t>ss</a:t>
                      </a:r>
                      <a:r>
                        <a:rPr lang="fr-CA" baseline="0" dirty="0"/>
                        <a:t>"; "s"; 1)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41970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Fonctions de </a:t>
            </a:r>
            <a:r>
              <a:rPr lang="fr-CA"/>
              <a:t>texte utiles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378633"/>
              </p:ext>
            </p:extLst>
          </p:nvPr>
        </p:nvGraphicFramePr>
        <p:xfrm>
          <a:off x="822325" y="1846263"/>
          <a:ext cx="75438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Nom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Syntaxe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Exemple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TROUVE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Trouve un caractère</a:t>
                      </a:r>
                      <a:r>
                        <a:rPr lang="fr-CA" baseline="0" dirty="0"/>
                        <a:t> ou une chaîne de caractères dans un texte et retourne la position du caractère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TROUVE</a:t>
                      </a:r>
                      <a:r>
                        <a:rPr lang="fr-CA" baseline="0" dirty="0"/>
                        <a:t> (</a:t>
                      </a:r>
                      <a:r>
                        <a:rPr lang="fr-CA" baseline="0" dirty="0" err="1"/>
                        <a:t>texte_à_trouver</a:t>
                      </a:r>
                      <a:r>
                        <a:rPr lang="fr-CA" baseline="0" dirty="0"/>
                        <a:t>, </a:t>
                      </a:r>
                      <a:r>
                        <a:rPr lang="fr-CA" baseline="0" dirty="0" err="1"/>
                        <a:t>texte_originial</a:t>
                      </a:r>
                      <a:r>
                        <a:rPr lang="fr-CA" baseline="0" dirty="0"/>
                        <a:t>)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=TROUVE</a:t>
                      </a:r>
                      <a:r>
                        <a:rPr lang="fr-CA" baseline="0" dirty="0"/>
                        <a:t> (","; "Bourré, Nicolas")</a:t>
                      </a:r>
                    </a:p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4343400"/>
            <a:ext cx="6220101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Voici un </a:t>
            </a:r>
            <a:r>
              <a:rPr lang="fr-CA" dirty="0">
                <a:hlinkClick r:id="rId2"/>
              </a:rPr>
              <a:t>lien </a:t>
            </a:r>
            <a:r>
              <a:rPr lang="fr-CA" dirty="0"/>
              <a:t>vers une liste avec la plupart des fonctions de texte.</a:t>
            </a:r>
          </a:p>
        </p:txBody>
      </p:sp>
    </p:spTree>
    <p:extLst>
      <p:ext uri="{BB962C8B-B14F-4D97-AF65-F5344CB8AC3E}">
        <p14:creationId xmlns:p14="http://schemas.microsoft.com/office/powerpoint/2010/main" val="17824989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Fonctions de date utiles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109502"/>
              </p:ext>
            </p:extLst>
          </p:nvPr>
        </p:nvGraphicFramePr>
        <p:xfrm>
          <a:off x="822325" y="1846263"/>
          <a:ext cx="75438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1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0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Nom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Syntaxe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Exemple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Génère une</a:t>
                      </a:r>
                      <a:r>
                        <a:rPr lang="fr-CA" baseline="0" dirty="0"/>
                        <a:t> date à partir des valeurs entrées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DATE (Année; Mois; Jour)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=DATE (2001, 9,</a:t>
                      </a:r>
                      <a:r>
                        <a:rPr lang="fr-CA" baseline="0" dirty="0"/>
                        <a:t> 11)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JOUR, MOIS</a:t>
                      </a:r>
                      <a:r>
                        <a:rPr lang="fr-CA" baseline="0" dirty="0"/>
                        <a:t> et ANNEE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Retourne le jour (mois ou </a:t>
                      </a:r>
                      <a:r>
                        <a:rPr lang="fr-CA" dirty="0" err="1"/>
                        <a:t>annee</a:t>
                      </a:r>
                      <a:r>
                        <a:rPr lang="fr-CA" dirty="0"/>
                        <a:t>) de</a:t>
                      </a:r>
                      <a:r>
                        <a:rPr lang="fr-CA" baseline="0" dirty="0"/>
                        <a:t> la date en paramètre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Jour (date)</a:t>
                      </a:r>
                      <a:br>
                        <a:rPr lang="fr-CA" dirty="0"/>
                      </a:br>
                      <a:r>
                        <a:rPr lang="fr-CA" dirty="0"/>
                        <a:t>Mois (date)</a:t>
                      </a:r>
                    </a:p>
                    <a:p>
                      <a:r>
                        <a:rPr lang="fr-CA" dirty="0" err="1"/>
                        <a:t>Annee</a:t>
                      </a:r>
                      <a:r>
                        <a:rPr lang="fr-CA" dirty="0"/>
                        <a:t> (date)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=jour (date)</a:t>
                      </a:r>
                    </a:p>
                    <a:p>
                      <a:r>
                        <a:rPr lang="fr-CA" dirty="0"/>
                        <a:t>=</a:t>
                      </a:r>
                      <a:r>
                        <a:rPr lang="fr-CA" baseline="0" dirty="0"/>
                        <a:t>mois (date)</a:t>
                      </a:r>
                    </a:p>
                    <a:p>
                      <a:r>
                        <a:rPr lang="fr-CA" baseline="0" dirty="0"/>
                        <a:t>=</a:t>
                      </a:r>
                      <a:r>
                        <a:rPr lang="fr-CA" baseline="0" dirty="0" err="1"/>
                        <a:t>annee</a:t>
                      </a:r>
                      <a:r>
                        <a:rPr lang="fr-CA" baseline="0" dirty="0"/>
                        <a:t> (date)</a:t>
                      </a:r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AUJOURDHUI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Retourne</a:t>
                      </a:r>
                      <a:r>
                        <a:rPr lang="fr-CA" baseline="0" dirty="0"/>
                        <a:t> la date de la journée courante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err="1"/>
                        <a:t>Aujourdhui</a:t>
                      </a:r>
                      <a:r>
                        <a:rPr lang="fr-CA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</a:t>
                      </a:r>
                      <a:r>
                        <a:rPr lang="fr-CA" dirty="0" err="1"/>
                        <a:t>aujourdhui</a:t>
                      </a:r>
                      <a:r>
                        <a:rPr lang="fr-CA" dirty="0"/>
                        <a:t>()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JOURSEM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Retourne le numéro de la journée de la semaine entre 1 et 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err="1"/>
                        <a:t>Joursem</a:t>
                      </a:r>
                      <a:r>
                        <a:rPr lang="fr-CA" dirty="0"/>
                        <a:t>(date,</a:t>
                      </a:r>
                      <a:r>
                        <a:rPr lang="fr-CA" baseline="0" dirty="0"/>
                        <a:t> [type])</a:t>
                      </a:r>
                    </a:p>
                    <a:p>
                      <a:r>
                        <a:rPr lang="fr-CA" baseline="0" dirty="0"/>
                        <a:t>Si type est 2, lundi =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=</a:t>
                      </a:r>
                      <a:r>
                        <a:rPr lang="fr-CA" dirty="0" err="1"/>
                        <a:t>joursem</a:t>
                      </a:r>
                      <a:r>
                        <a:rPr lang="fr-CA" dirty="0"/>
                        <a:t>(</a:t>
                      </a:r>
                      <a:r>
                        <a:rPr lang="fr-CA" dirty="0" err="1"/>
                        <a:t>aujourdhui</a:t>
                      </a:r>
                      <a:r>
                        <a:rPr lang="fr-CA" dirty="0"/>
                        <a:t>())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43000" y="5987595"/>
            <a:ext cx="6660926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dirty="0"/>
              <a:t>Les caractères [ ] indique que les paramètres sont optionnels.</a:t>
            </a:r>
          </a:p>
          <a:p>
            <a:r>
              <a:rPr lang="fr-CA" dirty="0"/>
              <a:t>Voici un </a:t>
            </a:r>
            <a:r>
              <a:rPr lang="fr-CA" dirty="0">
                <a:hlinkClick r:id="rId2"/>
              </a:rPr>
              <a:t>lien </a:t>
            </a:r>
            <a:r>
              <a:rPr lang="fr-CA" dirty="0"/>
              <a:t>vers une liste avec la plupart des fonctions de date.</a:t>
            </a:r>
          </a:p>
        </p:txBody>
      </p:sp>
    </p:spTree>
    <p:extLst>
      <p:ext uri="{BB962C8B-B14F-4D97-AF65-F5344CB8AC3E}">
        <p14:creationId xmlns:p14="http://schemas.microsoft.com/office/powerpoint/2010/main" val="13842390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Fonctions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Voici un lien vers une </a:t>
            </a:r>
            <a:r>
              <a:rPr lang="fr-CA" dirty="0">
                <a:hlinkClick r:id="rId2"/>
              </a:rPr>
              <a:t>annexe</a:t>
            </a:r>
            <a:r>
              <a:rPr lang="fr-CA" dirty="0"/>
              <a:t> de fonctions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97958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Insérer une fonction : Exercice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fr-CA" dirty="0"/>
              <a:t>À l’aide du fichier « Cours 02 - fonctions.xlsx »</a:t>
            </a:r>
          </a:p>
          <a:p>
            <a:pPr lvl="1"/>
            <a:r>
              <a:rPr lang="fr-CA" dirty="0"/>
              <a:t>Insérer une ligne avant la ligne 1</a:t>
            </a:r>
          </a:p>
          <a:p>
            <a:pPr lvl="1"/>
            <a:r>
              <a:rPr lang="fr-CA" dirty="0"/>
              <a:t>Ajouter les entêtes de colonne suivante Nom, Prénom, Don et Date du don</a:t>
            </a:r>
          </a:p>
          <a:p>
            <a:pPr lvl="1"/>
            <a:r>
              <a:rPr lang="fr-CA" dirty="0"/>
              <a:t>Mettre les lignes 1, 22, 23 et 24 en caractère gras</a:t>
            </a:r>
          </a:p>
          <a:p>
            <a:pPr lvl="1"/>
            <a:r>
              <a:rPr lang="fr-CA" dirty="0"/>
              <a:t>Inscrire</a:t>
            </a:r>
          </a:p>
          <a:p>
            <a:pPr lvl="2"/>
            <a:r>
              <a:rPr lang="fr-CA" dirty="0"/>
              <a:t>Cellule a22 </a:t>
            </a:r>
            <a:r>
              <a:rPr lang="fr-CA" dirty="0">
                <a:sym typeface="Wingdings" pitchFamily="2" charset="2"/>
              </a:rPr>
              <a:t> « Somme »</a:t>
            </a:r>
          </a:p>
          <a:p>
            <a:pPr lvl="2"/>
            <a:r>
              <a:rPr lang="fr-CA" dirty="0">
                <a:sym typeface="Wingdings" pitchFamily="2" charset="2"/>
              </a:rPr>
              <a:t>Cellule a23  « Moyenne »</a:t>
            </a:r>
          </a:p>
          <a:p>
            <a:pPr lvl="2"/>
            <a:r>
              <a:rPr lang="fr-CA" dirty="0">
                <a:sym typeface="Wingdings" pitchFamily="2" charset="2"/>
              </a:rPr>
              <a:t>Cellule a24  « Écart-type »</a:t>
            </a:r>
          </a:p>
          <a:p>
            <a:pPr lvl="1"/>
            <a:r>
              <a:rPr lang="fr-CA" dirty="0">
                <a:sym typeface="Wingdings" pitchFamily="2" charset="2"/>
              </a:rPr>
              <a:t>Ajouter la formule pour calculer la somme dans la cellule c22</a:t>
            </a:r>
          </a:p>
          <a:p>
            <a:pPr lvl="1"/>
            <a:r>
              <a:rPr lang="fr-CA" dirty="0">
                <a:sym typeface="Wingdings" pitchFamily="2" charset="2"/>
              </a:rPr>
              <a:t>Ajouter la formule pour calculer la moyenne dans la cellule c23</a:t>
            </a:r>
          </a:p>
          <a:p>
            <a:pPr lvl="1"/>
            <a:r>
              <a:rPr lang="fr-CA" dirty="0">
                <a:sym typeface="Wingdings" pitchFamily="2" charset="2"/>
              </a:rPr>
              <a:t>Ajouter la formule pour calculer l’écart-type dans la cellule c24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997410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fr-CA" dirty="0"/>
              <a:t>À l’aide du fichier EX B-2.xlsx</a:t>
            </a:r>
          </a:p>
          <a:p>
            <a:pPr lvl="1"/>
            <a:r>
              <a:rPr lang="fr-CA" dirty="0"/>
              <a:t>Enregistrer sous « Inventaire fabrique de sucreries »</a:t>
            </a:r>
          </a:p>
          <a:p>
            <a:pPr lvl="1"/>
            <a:r>
              <a:rPr lang="fr-CA" dirty="0"/>
              <a:t>Cellule B11 : Créer une formule complexe qui réduit de 30% le nombre total de barres « </a:t>
            </a:r>
            <a:r>
              <a:rPr lang="fr-CA" dirty="0" err="1"/>
              <a:t>Snickers</a:t>
            </a:r>
            <a:r>
              <a:rPr lang="fr-CA" dirty="0"/>
              <a:t> »</a:t>
            </a:r>
          </a:p>
          <a:p>
            <a:pPr lvl="1"/>
            <a:r>
              <a:rPr lang="fr-CA" dirty="0"/>
              <a:t>Copier la formule de B11 vers les cellules C11:E11</a:t>
            </a:r>
          </a:p>
        </p:txBody>
      </p:sp>
    </p:spTree>
    <p:extLst>
      <p:ext uri="{BB962C8B-B14F-4D97-AF65-F5344CB8AC3E}">
        <p14:creationId xmlns:p14="http://schemas.microsoft.com/office/powerpoint/2010/main" val="650046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Les éléments visuels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Livre Module C</a:t>
            </a:r>
          </a:p>
        </p:txBody>
      </p:sp>
    </p:spTree>
    <p:extLst>
      <p:ext uri="{BB962C8B-B14F-4D97-AF65-F5344CB8AC3E}">
        <p14:creationId xmlns:p14="http://schemas.microsoft.com/office/powerpoint/2010/main" val="25955678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marL="342900" lvl="1" indent="-342900">
              <a:buFontTx/>
              <a:buChar char="•"/>
            </a:pPr>
            <a:r>
              <a:rPr lang="fr-CA" dirty="0"/>
              <a:t>Suite</a:t>
            </a:r>
          </a:p>
          <a:p>
            <a:pPr marL="742950" lvl="2" indent="-342900"/>
            <a:r>
              <a:rPr lang="fr-CA" dirty="0"/>
              <a:t>Pour chacune des cellules de B13 à B15, ajouter les fonctions pour obtenir la moyenne, le nombre maximum et le nombre minimum de la plage B4:B8</a:t>
            </a:r>
          </a:p>
          <a:p>
            <a:pPr marL="742950" lvl="2" indent="-342900"/>
            <a:r>
              <a:rPr lang="fr-CA" dirty="0"/>
              <a:t>Recopier les formules pour chacune des colonnes</a:t>
            </a:r>
          </a:p>
          <a:p>
            <a:pPr marL="742950" lvl="2" indent="-342900"/>
            <a:r>
              <a:rPr lang="fr-CA" sz="2400" dirty="0"/>
              <a:t>Déplacer la plage H1:I1 vers G1</a:t>
            </a:r>
          </a:p>
          <a:p>
            <a:pPr marL="742950" lvl="2" indent="-342900"/>
            <a:r>
              <a:rPr lang="fr-CA" dirty="0"/>
              <a:t>Calculer la somme dans la cellule F4</a:t>
            </a:r>
          </a:p>
          <a:p>
            <a:pPr marL="742950" lvl="2" indent="-342900"/>
            <a:r>
              <a:rPr lang="fr-CA" sz="2400" dirty="0"/>
              <a:t>À l’aide de la poignée de recopie, recopier la formule</a:t>
            </a:r>
          </a:p>
          <a:p>
            <a:pPr marL="1200150" lvl="3" indent="-342900"/>
            <a:r>
              <a:rPr lang="fr-CA" sz="2000" dirty="0"/>
              <a:t>De la cellule F4 vers les cellules F5:F9</a:t>
            </a:r>
          </a:p>
          <a:p>
            <a:pPr marL="1200150" lvl="3" indent="-342900"/>
            <a:r>
              <a:rPr lang="fr-CA" dirty="0"/>
              <a:t>De la cellule E11 vers la cellule F11</a:t>
            </a:r>
            <a:endParaRPr lang="fr-CA" sz="2000" dirty="0"/>
          </a:p>
          <a:p>
            <a:pPr marL="742950" lvl="2" indent="-342900"/>
            <a:endParaRPr lang="fr-CA" sz="2400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52508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fr-CA" dirty="0"/>
              <a:t>Suite</a:t>
            </a:r>
          </a:p>
          <a:p>
            <a:pPr lvl="1"/>
            <a:r>
              <a:rPr lang="fr-CA" dirty="0"/>
              <a:t>Cellule H1 </a:t>
            </a:r>
            <a:r>
              <a:rPr lang="fr-CA" dirty="0">
                <a:sym typeface="Wingdings" pitchFamily="2" charset="2"/>
              </a:rPr>
              <a:t> 1,575</a:t>
            </a:r>
          </a:p>
          <a:p>
            <a:pPr lvl="1"/>
            <a:r>
              <a:rPr lang="fr-CA" dirty="0"/>
              <a:t>Cellule H4 : Créer une formule qui multiplie F4 et  H1 en utilisant une référence </a:t>
            </a:r>
            <a:r>
              <a:rPr lang="fr-CA"/>
              <a:t>absolue pour H1</a:t>
            </a:r>
            <a:endParaRPr lang="fr-CA" dirty="0"/>
          </a:p>
          <a:p>
            <a:pPr lvl="1"/>
            <a:r>
              <a:rPr lang="fr-CA" dirty="0"/>
              <a:t>À l’aide de la poignée de recopie, copier la formule de H4 vers H5:H8</a:t>
            </a:r>
          </a:p>
          <a:p>
            <a:pPr lvl="1"/>
            <a:r>
              <a:rPr lang="fr-CA" dirty="0"/>
              <a:t>Cellule H1 </a:t>
            </a:r>
            <a:r>
              <a:rPr lang="fr-CA" dirty="0">
                <a:sym typeface="Wingdings" pitchFamily="2" charset="2"/>
              </a:rPr>
              <a:t> </a:t>
            </a:r>
            <a:r>
              <a:rPr lang="fr-CA" dirty="0"/>
              <a:t>2,3</a:t>
            </a:r>
          </a:p>
          <a:p>
            <a:pPr lvl="1"/>
            <a:r>
              <a:rPr lang="fr-CA" dirty="0"/>
              <a:t>Cellule H4 </a:t>
            </a:r>
            <a:r>
              <a:rPr lang="fr-CA" dirty="0">
                <a:sym typeface="Wingdings" pitchFamily="2" charset="2"/>
              </a:rPr>
              <a:t>: Modifier la mise en forme numérique pour arrondir la valeur à 1 chiffre après la virgule</a:t>
            </a:r>
          </a:p>
          <a:p>
            <a:pPr lvl="1"/>
            <a:r>
              <a:rPr lang="fr-CA" dirty="0">
                <a:sym typeface="Wingdings" pitchFamily="2" charset="2"/>
              </a:rPr>
              <a:t>Recopier la cellule H4 vers H5:H8</a:t>
            </a:r>
          </a:p>
          <a:p>
            <a:pPr lvl="1"/>
            <a:r>
              <a:rPr lang="fr-CA" dirty="0">
                <a:sym typeface="Wingdings" pitchFamily="2" charset="2"/>
              </a:rPr>
              <a:t>Cellule A25 : Votre nom et prénom</a:t>
            </a:r>
          </a:p>
          <a:p>
            <a:pPr lvl="1"/>
            <a:r>
              <a:rPr lang="fr-CA" dirty="0">
                <a:sym typeface="Wingdings" pitchFamily="2" charset="2"/>
              </a:rPr>
              <a:t>Enregistrer le tout</a:t>
            </a:r>
            <a:endParaRPr lang="fr-CA" dirty="0"/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7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Somme vs Addition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L’utilisation de la fonction somme peut porter à confusion lors de ses premières utilisations.</a:t>
            </a:r>
          </a:p>
          <a:p>
            <a:r>
              <a:rPr lang="fr-CA" dirty="0"/>
              <a:t>En effet, pourquoi utiliser la fonction « somme » lorsque nous avons des additions « + »?</a:t>
            </a:r>
          </a:p>
          <a:p>
            <a:pPr lvl="1"/>
            <a:r>
              <a:rPr lang="fr-CA" dirty="0"/>
              <a:t>Exemple : =somme(b2:b5) vs =b2+b3+b4+b5</a:t>
            </a:r>
          </a:p>
          <a:p>
            <a:r>
              <a:rPr lang="fr-CA" dirty="0"/>
              <a:t>Nous favorisons l’utilisation de la fonction « somme » lorsqu’il s’agit d’additionner des cellules qui suivent une séquence logique ou encore une série de cellules qui ont la même signification</a:t>
            </a:r>
          </a:p>
          <a:p>
            <a:pPr lvl="1"/>
            <a:r>
              <a:rPr lang="fr-CA" dirty="0"/>
              <a:t>Par exemple, la somme des ventes du mois, le sous-total des ventes sur une facture, le temps de travail d’un employé pour la semaine (feuille de temps), etc.</a:t>
            </a:r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580110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Somme vs Addition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Nous favorisons l’utilisation l’opération « Additionner (+) » lorsqu’il n’y a pas de suite logique</a:t>
            </a:r>
          </a:p>
          <a:p>
            <a:pPr lvl="1"/>
            <a:r>
              <a:rPr lang="fr-CA" dirty="0"/>
              <a:t>Par exemple, additionner les taxes au sous-total d’une facture, additionner les différents postes budgétaires</a:t>
            </a:r>
          </a:p>
          <a:p>
            <a:r>
              <a:rPr lang="fr-CA" dirty="0"/>
              <a:t>L’utilisation de l’addition à l’intérieur d’une somme est proscrite</a:t>
            </a:r>
          </a:p>
          <a:p>
            <a:r>
              <a:rPr lang="fr-CA" dirty="0"/>
              <a:t>Même si la formule « =somme(b2+b3+b4+b5) » semble donner un résultat valable à prime abord, celle-ci </a:t>
            </a:r>
            <a:r>
              <a:rPr lang="fr-CA" b="1" dirty="0"/>
              <a:t>n’est pas </a:t>
            </a:r>
            <a:r>
              <a:rPr lang="fr-CA" dirty="0"/>
              <a:t>une utilisation qui sera privilégiée par son manque de flexibilité, car si on insère une ligne entre b3 et b4 la fonction ne sera plus valide</a:t>
            </a:r>
          </a:p>
          <a:p>
            <a:pPr lvl="1"/>
            <a:r>
              <a:rPr lang="fr-CA" dirty="0"/>
              <a:t>La bonne méthode sera « =somme(b2:b5) »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325526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À l’aide du fichier déjà débuté en cours « Cours 02 – Fonctions »</a:t>
            </a:r>
          </a:p>
          <a:p>
            <a:pPr lvl="1"/>
            <a:r>
              <a:rPr lang="fr-CA" dirty="0"/>
              <a:t>Mettre en forme la colonne des dons pour que ce soit en format monétaire</a:t>
            </a:r>
          </a:p>
          <a:p>
            <a:pPr lvl="1"/>
            <a:r>
              <a:rPr lang="fr-CA" dirty="0"/>
              <a:t>Ajouter une mise en forme conditionnelle qui affiche en vert forêt et texte blanc les dons qui sont supérieurs à 50$</a:t>
            </a:r>
          </a:p>
          <a:p>
            <a:r>
              <a:rPr lang="fr-CA" dirty="0"/>
              <a:t>Défis</a:t>
            </a:r>
          </a:p>
          <a:p>
            <a:pPr lvl="1"/>
            <a:r>
              <a:rPr lang="fr-CA" dirty="0"/>
              <a:t>À la fin de la colonne des dons, ajouter une formule qui compte le nombre de dons qui sont supérieurs à 50$</a:t>
            </a:r>
          </a:p>
          <a:p>
            <a:pPr lvl="2"/>
            <a:r>
              <a:rPr lang="fr-CA" dirty="0"/>
              <a:t>Ne pas oublier l’étiquette</a:t>
            </a:r>
          </a:p>
          <a:p>
            <a:pPr lvl="1"/>
            <a:r>
              <a:rPr lang="fr-CA" dirty="0"/>
              <a:t>Il y a des erreurs dans le format des dates, elles sont prises comme si c’était des étiquettes</a:t>
            </a:r>
          </a:p>
          <a:p>
            <a:pPr lvl="2"/>
            <a:r>
              <a:rPr lang="fr-CA" dirty="0"/>
              <a:t>Dans trois colonnes distinctes et à l’aide des fonctions GAUCHE, DROITE ET STXT, extraire les informations de mois, jour et année</a:t>
            </a:r>
          </a:p>
          <a:p>
            <a:pPr lvl="2"/>
            <a:r>
              <a:rPr lang="fr-CA" dirty="0"/>
              <a:t>Dans une autre colonne, reconstruire la date avec la fonction DATE</a:t>
            </a:r>
          </a:p>
          <a:p>
            <a:pPr lvl="2"/>
            <a:r>
              <a:rPr lang="fr-CA" dirty="0"/>
              <a:t>Décrire à quoi servent chacune de ces fonctions</a:t>
            </a:r>
          </a:p>
          <a:p>
            <a:pPr marL="384048" lvl="2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93100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Mise en forme des valeurs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Il est possible de mettre en forme les valeurs des cellules</a:t>
            </a:r>
          </a:p>
          <a:p>
            <a:r>
              <a:rPr lang="fr-CA" dirty="0"/>
              <a:t>Voici des exemples de styles :</a:t>
            </a:r>
          </a:p>
          <a:p>
            <a:pPr lvl="1">
              <a:buFontTx/>
              <a:buNone/>
            </a:pPr>
            <a:r>
              <a:rPr lang="fr-CA" dirty="0"/>
              <a:t>	9,25 $ 	</a:t>
            </a:r>
            <a:r>
              <a:rPr lang="fr-CA" dirty="0">
                <a:sym typeface="Wingdings" pitchFamily="2" charset="2"/>
              </a:rPr>
              <a:t> Monétaire</a:t>
            </a:r>
          </a:p>
          <a:p>
            <a:pPr lvl="1">
              <a:buFontTx/>
              <a:buNone/>
            </a:pPr>
            <a:r>
              <a:rPr lang="fr-CA" dirty="0">
                <a:sym typeface="Wingdings" pitchFamily="2" charset="2"/>
              </a:rPr>
              <a:t>	2,3 E10	 Scientifique</a:t>
            </a:r>
          </a:p>
          <a:p>
            <a:pPr lvl="1">
              <a:buFontTx/>
              <a:buNone/>
            </a:pPr>
            <a:r>
              <a:rPr lang="fr-CA" dirty="0">
                <a:sym typeface="Wingdings" pitchFamily="2" charset="2"/>
              </a:rPr>
              <a:t>	2 2/3		 Fraction</a:t>
            </a:r>
          </a:p>
          <a:p>
            <a:pPr lvl="1">
              <a:buFontTx/>
              <a:buNone/>
            </a:pPr>
            <a:r>
              <a:rPr lang="fr-CA" dirty="0">
                <a:sym typeface="Wingdings" pitchFamily="2" charset="2"/>
              </a:rPr>
              <a:t>	2007/10/25	 Date</a:t>
            </a:r>
          </a:p>
          <a:p>
            <a:pPr lvl="1">
              <a:buFontTx/>
              <a:buNone/>
            </a:pPr>
            <a:r>
              <a:rPr lang="fr-CA" dirty="0">
                <a:sym typeface="Wingdings" pitchFamily="2" charset="2"/>
              </a:rPr>
              <a:t>	25 oct. 07	 Date</a:t>
            </a:r>
            <a:endParaRPr lang="fr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Mise en forme des valeurs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fr-CA" dirty="0"/>
              <a:t>Voici la méthode la plus simple (C-2) :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fr-CA" dirty="0"/>
              <a:t>Sélectionner le ou les éléments à mettre en forme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fr-CA" dirty="0"/>
              <a:t>Cliquer sur la sélection avec le bouton de droite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fr-CA" dirty="0"/>
              <a:t>Cliquer sur "Format de cellule"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fr-CA" dirty="0"/>
              <a:t>Dans l'onglet "Nombre", sélectionner dans la liste la catégorie de format désirée et préciser avec les options du côté droit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fr-CA" dirty="0"/>
              <a:t>Cliquer sur Ok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Mise en forme des valeurs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457200" y="1828800"/>
            <a:ext cx="4038600" cy="4297363"/>
          </a:xfrm>
        </p:spPr>
        <p:txBody>
          <a:bodyPr/>
          <a:lstStyle/>
          <a:p>
            <a:r>
              <a:rPr lang="fr-CA" sz="2800" dirty="0"/>
              <a:t>Il y a aussi les boutons rapides tels que le style monétaire, les séparateurs de milliers et le nombre de décimal</a:t>
            </a:r>
          </a:p>
          <a:p>
            <a:r>
              <a:rPr lang="fr-CA" sz="2800" dirty="0"/>
              <a:t>« Accueil » </a:t>
            </a:r>
            <a:r>
              <a:rPr lang="fr-CA" sz="2800" dirty="0">
                <a:sym typeface="Wingdings" pitchFamily="2" charset="2"/>
              </a:rPr>
              <a:t> Groupe « Nombre »</a:t>
            </a:r>
            <a:endParaRPr lang="fr-CA" sz="2800" dirty="0"/>
          </a:p>
          <a:p>
            <a:endParaRPr lang="fr-CA" sz="2800" dirty="0"/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sz="half" idx="2"/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808" y="2752216"/>
            <a:ext cx="1333500" cy="742950"/>
          </a:xfrm>
        </p:spPr>
      </p:pic>
      <p:sp>
        <p:nvSpPr>
          <p:cNvPr id="6151" name="Line 7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5338557" y="3163887"/>
            <a:ext cx="517525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6152" name="Text Box 8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84483" y="4495800"/>
            <a:ext cx="177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/>
              <a:t>Style monétaire</a:t>
            </a:r>
          </a:p>
        </p:txBody>
      </p:sp>
      <p:sp>
        <p:nvSpPr>
          <p:cNvPr id="6153" name="Line 9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871958" y="2554287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6154" name="Text Box 10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22683" y="2057400"/>
            <a:ext cx="1479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 dirty="0"/>
              <a:t>Pourcentage</a:t>
            </a:r>
          </a:p>
        </p:txBody>
      </p:sp>
      <p:sp>
        <p:nvSpPr>
          <p:cNvPr id="6156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V="1">
            <a:off x="6481558" y="3316287"/>
            <a:ext cx="381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6157" name="Text Box 13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856083" y="4114800"/>
            <a:ext cx="2292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/>
              <a:t>Séparateur de millier</a:t>
            </a:r>
          </a:p>
        </p:txBody>
      </p:sp>
      <p:sp>
        <p:nvSpPr>
          <p:cNvPr id="6158" name="Line 1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>
            <a:off x="7002258" y="2630487"/>
            <a:ext cx="2413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6159" name="Text Box 1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938758" y="1944687"/>
            <a:ext cx="137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/>
              <a:t>Nombre de </a:t>
            </a:r>
            <a:br>
              <a:rPr lang="fr-CA"/>
            </a:br>
            <a:r>
              <a:rPr lang="fr-CA"/>
              <a:t>décimales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Mise en forme des valeurs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Ouvrez le classeur </a:t>
            </a:r>
            <a:r>
              <a:rPr lang="fr-CA" sz="2800" b="1" dirty="0"/>
              <a:t>EX C-1</a:t>
            </a:r>
            <a:r>
              <a:rPr lang="fr-CA" sz="2800" dirty="0"/>
              <a:t> et enregistrez le sous </a:t>
            </a:r>
            <a:r>
              <a:rPr lang="fr-CA" sz="2800" b="1" dirty="0"/>
              <a:t>Dépenses de publicité</a:t>
            </a:r>
            <a:endParaRPr lang="fr-CA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Sélectionnez la plage E4:E32 et cliquez sur </a:t>
            </a:r>
            <a:r>
              <a:rPr lang="fr-CA" sz="2800" b="1" dirty="0"/>
              <a:t>Style monétaire</a:t>
            </a:r>
            <a:endParaRPr lang="fr-CA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Sélectionnez la plage G4:I32 et cliquez sur </a:t>
            </a:r>
            <a:r>
              <a:rPr lang="fr-CA" sz="2800" b="1" dirty="0"/>
              <a:t>Séparateur de milliers</a:t>
            </a:r>
            <a:endParaRPr lang="fr-CA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Sélectionnez la plage J4:J32, cliquez sur </a:t>
            </a:r>
            <a:r>
              <a:rPr lang="fr-CA" sz="2800" b="1" dirty="0"/>
              <a:t>Style de pourcentage</a:t>
            </a:r>
            <a:r>
              <a:rPr lang="fr-CA" sz="2800" dirty="0"/>
              <a:t> et puis sur </a:t>
            </a:r>
            <a:r>
              <a:rPr lang="fr-CA" sz="2800" b="1" dirty="0"/>
              <a:t>Ajouter une décimale</a:t>
            </a:r>
            <a:endParaRPr lang="fr-CA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sz="2800" dirty="0"/>
              <a:t>Cliquez sur </a:t>
            </a:r>
            <a:r>
              <a:rPr lang="fr-CA" sz="2800" b="1" dirty="0"/>
              <a:t>Réduire les décimales</a:t>
            </a:r>
            <a:endParaRPr lang="fr-CA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fr-CA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Mise en forme des valeurs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sz="2800" dirty="0"/>
              <a:t>Sélectionnez la plage </a:t>
            </a:r>
            <a:r>
              <a:rPr lang="fr-CA" sz="2800" b="1" dirty="0"/>
              <a:t>B4:B31</a:t>
            </a:r>
            <a:r>
              <a:rPr lang="fr-CA" sz="2800" dirty="0"/>
              <a:t> et faites afficher la boîte de dialogue de mise en forme des cellules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sz="2800" dirty="0"/>
              <a:t>Sélectionnez le format similaire à </a:t>
            </a:r>
            <a:r>
              <a:rPr lang="fr-CA" sz="2800" b="1" dirty="0"/>
              <a:t>14 mars 2011 </a:t>
            </a:r>
            <a:r>
              <a:rPr lang="fr-CA" sz="2800" dirty="0"/>
              <a:t>et cliquez sur </a:t>
            </a:r>
            <a:r>
              <a:rPr lang="fr-CA" sz="2800" b="1" dirty="0"/>
              <a:t>Ok</a:t>
            </a:r>
            <a:endParaRPr lang="fr-CA" sz="2800" dirty="0"/>
          </a:p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sz="2800" dirty="0"/>
              <a:t>Sélectionnez la plage C4:C31, ouvrez la mise en forme des cellules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sz="2800" dirty="0"/>
              <a:t>Sélectionnez </a:t>
            </a:r>
            <a:r>
              <a:rPr lang="fr-CA" sz="2800" b="1" dirty="0"/>
              <a:t>Personnalisée</a:t>
            </a:r>
            <a:r>
              <a:rPr lang="fr-CA" sz="2800" dirty="0"/>
              <a:t> et trouvez </a:t>
            </a:r>
            <a:r>
              <a:rPr lang="fr-CA" sz="2800" dirty="0" err="1"/>
              <a:t>jj</a:t>
            </a:r>
            <a:r>
              <a:rPr lang="fr-CA" sz="2800" dirty="0"/>
              <a:t>-mmm dans la liste « Type », cliquez </a:t>
            </a:r>
            <a:r>
              <a:rPr lang="fr-CA" sz="2800" b="1" dirty="0"/>
              <a:t>Ok</a:t>
            </a:r>
            <a:endParaRPr lang="fr-CA" sz="2800" dirty="0"/>
          </a:p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fr-CA" sz="2800" dirty="0"/>
              <a:t>Enregistrez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Rétrospective">
  <a:themeElements>
    <a:clrScheme name="Rétrospectiv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v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étrospective">
    <a:dk1>
      <a:srgbClr val="000000"/>
    </a:dk1>
    <a:lt1>
      <a:sysClr val="window" lastClr="FFFFFF"/>
    </a:lt1>
    <a:dk2>
      <a:srgbClr val="637052"/>
    </a:dk2>
    <a:lt2>
      <a:srgbClr val="CCDDEA"/>
    </a:lt2>
    <a:accent1>
      <a:srgbClr val="E48312"/>
    </a:accent1>
    <a:accent2>
      <a:srgbClr val="BD582C"/>
    </a:accent2>
    <a:accent3>
      <a:srgbClr val="865640"/>
    </a:accent3>
    <a:accent4>
      <a:srgbClr val="9B8357"/>
    </a:accent4>
    <a:accent5>
      <a:srgbClr val="C2BC80"/>
    </a:accent5>
    <a:accent6>
      <a:srgbClr val="94A088"/>
    </a:accent6>
    <a:hlink>
      <a:srgbClr val="2998E3"/>
    </a:hlink>
    <a:folHlink>
      <a:srgbClr val="8C8C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3487</TotalTime>
  <Words>2184</Words>
  <Application>Microsoft Office PowerPoint</Application>
  <PresentationFormat>Affichage à l'écran (4:3)</PresentationFormat>
  <Paragraphs>344</Paragraphs>
  <Slides>44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48" baseType="lpstr">
      <vt:lpstr>Arial</vt:lpstr>
      <vt:lpstr>Calibri</vt:lpstr>
      <vt:lpstr>Calibri Light</vt:lpstr>
      <vt:lpstr>Rétrospective</vt:lpstr>
      <vt:lpstr>Environnement informatique</vt:lpstr>
      <vt:lpstr>Plan de leçon</vt:lpstr>
      <vt:lpstr>Exercice de rappel</vt:lpstr>
      <vt:lpstr>Les éléments visuels</vt:lpstr>
      <vt:lpstr>Mise en forme des valeurs</vt:lpstr>
      <vt:lpstr>Mise en forme des valeurs</vt:lpstr>
      <vt:lpstr>Mise en forme des valeurs</vt:lpstr>
      <vt:lpstr>Mise en forme des valeurs</vt:lpstr>
      <vt:lpstr>Mise en forme des valeurs</vt:lpstr>
      <vt:lpstr>Modifier la taille de la police</vt:lpstr>
      <vt:lpstr>Modifier les attributs et l'alignement des étiquettes</vt:lpstr>
      <vt:lpstr>Ajuster la largeur des colonnes</vt:lpstr>
      <vt:lpstr>Ajuster plusieurs colonnes</vt:lpstr>
      <vt:lpstr>Insérer et supprimer des lignes et des colonnes</vt:lpstr>
      <vt:lpstr>Insérer et supprimer des lignes et des colonnes</vt:lpstr>
      <vt:lpstr>Utiliser la couleur, les motifs et les bordures</vt:lpstr>
      <vt:lpstr>Utiliser la couleur, les motifs et les bordures</vt:lpstr>
      <vt:lpstr>Utiliser la mise en forme conditionnelle</vt:lpstr>
      <vt:lpstr>Utiliser la mise en forme conditionnelle</vt:lpstr>
      <vt:lpstr>Utiliser la mise en forme conditionnelle</vt:lpstr>
      <vt:lpstr>Utiliser la mise en forme conditionnelle</vt:lpstr>
      <vt:lpstr>Modifier une règle existante</vt:lpstr>
      <vt:lpstr>Insertion d’un lien URL</vt:lpstr>
      <vt:lpstr>Références relatives et absolues</vt:lpstr>
      <vt:lpstr>Référence relative</vt:lpstr>
      <vt:lpstr>Référence relative</vt:lpstr>
      <vt:lpstr>Référence absolue</vt:lpstr>
      <vt:lpstr>Référence absolue</vt:lpstr>
      <vt:lpstr>Exercices</vt:lpstr>
      <vt:lpstr>Les fonctions</vt:lpstr>
      <vt:lpstr>Les fonctions</vt:lpstr>
      <vt:lpstr>Insérer une fonction</vt:lpstr>
      <vt:lpstr>Fonctions de mathématiques</vt:lpstr>
      <vt:lpstr>Fonctions de texte utiles</vt:lpstr>
      <vt:lpstr>Fonctions de texte utiles</vt:lpstr>
      <vt:lpstr>Fonctions de date utiles</vt:lpstr>
      <vt:lpstr>Fonctions</vt:lpstr>
      <vt:lpstr>Insérer une fonction : Exercice</vt:lpstr>
      <vt:lpstr>Exercices</vt:lpstr>
      <vt:lpstr>Exercices</vt:lpstr>
      <vt:lpstr>Exercices</vt:lpstr>
      <vt:lpstr>Somme vs Addition</vt:lpstr>
      <vt:lpstr>Somme vs Addition</vt:lpstr>
      <vt:lpstr>Exercices</vt:lpstr>
    </vt:vector>
  </TitlesOfParts>
  <Company>College Shawinigan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Environnement informatique</dc:title>
  <dc:creator>INFO_PROFNB</dc:creator>
  <cp:lastModifiedBy>Nick B</cp:lastModifiedBy>
  <cp:revision>117</cp:revision>
  <dcterms:created xsi:type="dcterms:W3CDTF">2007-10-23T17:45:53Z</dcterms:created>
  <dcterms:modified xsi:type="dcterms:W3CDTF">2019-09-23T14:45:08Z</dcterms:modified>
</cp:coreProperties>
</file>