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53"/>
  </p:notesMasterIdLst>
  <p:sldIdLst>
    <p:sldId id="256" r:id="rId2"/>
    <p:sldId id="301" r:id="rId3"/>
    <p:sldId id="257" r:id="rId4"/>
    <p:sldId id="258" r:id="rId5"/>
    <p:sldId id="309" r:id="rId6"/>
    <p:sldId id="312" r:id="rId7"/>
    <p:sldId id="261" r:id="rId8"/>
    <p:sldId id="260" r:id="rId9"/>
    <p:sldId id="262" r:id="rId10"/>
    <p:sldId id="263" r:id="rId11"/>
    <p:sldId id="313" r:id="rId12"/>
    <p:sldId id="265" r:id="rId13"/>
    <p:sldId id="267" r:id="rId14"/>
    <p:sldId id="275" r:id="rId15"/>
    <p:sldId id="266" r:id="rId16"/>
    <p:sldId id="269" r:id="rId17"/>
    <p:sldId id="270" r:id="rId18"/>
    <p:sldId id="271" r:id="rId19"/>
    <p:sldId id="272" r:id="rId20"/>
    <p:sldId id="310" r:id="rId21"/>
    <p:sldId id="311" r:id="rId22"/>
    <p:sldId id="297" r:id="rId23"/>
    <p:sldId id="268" r:id="rId24"/>
    <p:sldId id="276" r:id="rId25"/>
    <p:sldId id="293" r:id="rId26"/>
    <p:sldId id="314" r:id="rId27"/>
    <p:sldId id="316" r:id="rId28"/>
    <p:sldId id="317" r:id="rId29"/>
    <p:sldId id="318" r:id="rId30"/>
    <p:sldId id="277" r:id="rId31"/>
    <p:sldId id="278" r:id="rId32"/>
    <p:sldId id="294" r:id="rId33"/>
    <p:sldId id="295" r:id="rId34"/>
    <p:sldId id="280" r:id="rId35"/>
    <p:sldId id="281" r:id="rId36"/>
    <p:sldId id="307" r:id="rId37"/>
    <p:sldId id="283" r:id="rId38"/>
    <p:sldId id="282" r:id="rId39"/>
    <p:sldId id="298" r:id="rId40"/>
    <p:sldId id="285" r:id="rId41"/>
    <p:sldId id="299" r:id="rId42"/>
    <p:sldId id="287" r:id="rId43"/>
    <p:sldId id="308" r:id="rId44"/>
    <p:sldId id="288" r:id="rId45"/>
    <p:sldId id="289" r:id="rId46"/>
    <p:sldId id="290" r:id="rId47"/>
    <p:sldId id="300" r:id="rId48"/>
    <p:sldId id="319" r:id="rId49"/>
    <p:sldId id="320" r:id="rId50"/>
    <p:sldId id="291" r:id="rId51"/>
    <p:sldId id="292" r:id="rId52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bourre" initials="nb" lastIdx="1" clrIdx="0">
    <p:extLst>
      <p:ext uri="{19B8F6BF-5375-455C-9EA6-DF929625EA0E}">
        <p15:presenceInfo xmlns:p15="http://schemas.microsoft.com/office/powerpoint/2012/main" userId="nbour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43" autoAdjust="0"/>
    <p:restoredTop sz="80494" autoAdjust="0"/>
  </p:normalViewPr>
  <p:slideViewPr>
    <p:cSldViewPr>
      <p:cViewPr varScale="1">
        <p:scale>
          <a:sx n="92" d="100"/>
          <a:sy n="92" d="100"/>
        </p:scale>
        <p:origin x="207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A0217-68AF-4720-B100-C01279A85B2F}" type="datetimeFigureOut">
              <a:rPr lang="en-CA" smtClean="0"/>
              <a:t>2019-09-16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69295-621B-4C63-8FF9-D9F9F41D0A9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468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148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5252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9426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9259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0246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0569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Truc</a:t>
            </a:r>
            <a:r>
              <a:rPr lang="en-CA" dirty="0"/>
              <a:t> : </a:t>
            </a:r>
            <a:r>
              <a:rPr lang="en-CA" dirty="0" err="1"/>
              <a:t>Regardez</a:t>
            </a:r>
            <a:r>
              <a:rPr lang="en-CA" dirty="0"/>
              <a:t> les </a:t>
            </a:r>
            <a:r>
              <a:rPr lang="en-CA" dirty="0" err="1"/>
              <a:t>valeurs</a:t>
            </a:r>
            <a:r>
              <a:rPr lang="en-CA" dirty="0"/>
              <a:t>, comment on </a:t>
            </a:r>
            <a:r>
              <a:rPr lang="en-CA" dirty="0" err="1"/>
              <a:t>pourrait</a:t>
            </a:r>
            <a:r>
              <a:rPr lang="en-CA" dirty="0"/>
              <a:t> </a:t>
            </a:r>
            <a:r>
              <a:rPr lang="en-CA" dirty="0" err="1"/>
              <a:t>aller</a:t>
            </a:r>
            <a:r>
              <a:rPr lang="en-CA" dirty="0"/>
              <a:t> plus </a:t>
            </a:r>
            <a:r>
              <a:rPr lang="en-CA" dirty="0" err="1"/>
              <a:t>rapidement</a:t>
            </a:r>
            <a:r>
              <a:rPr lang="en-CA" dirty="0"/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5601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1725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9520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2463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153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5587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945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8653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1097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11200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Pemdas</a:t>
            </a:r>
            <a:r>
              <a:rPr lang="en-CA" dirty="0"/>
              <a:t> : </a:t>
            </a:r>
            <a:r>
              <a:rPr lang="en-CA" dirty="0" err="1"/>
              <a:t>Parenthèse</a:t>
            </a:r>
            <a:r>
              <a:rPr lang="en-CA" dirty="0"/>
              <a:t>, </a:t>
            </a:r>
            <a:r>
              <a:rPr lang="en-CA" dirty="0" err="1"/>
              <a:t>exposant</a:t>
            </a:r>
            <a:r>
              <a:rPr lang="en-CA" dirty="0"/>
              <a:t>, multiplication,</a:t>
            </a:r>
            <a:r>
              <a:rPr lang="en-CA" baseline="0" dirty="0"/>
              <a:t> division, addition et </a:t>
            </a:r>
            <a:r>
              <a:rPr lang="en-CA" baseline="0" dirty="0" err="1"/>
              <a:t>soustraction</a:t>
            </a:r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3393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92444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27018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77595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39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10214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802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1042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8096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48410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41120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43811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11899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47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25851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50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641512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51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2684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007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2648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5248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8806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9803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69295-621B-4C63-8FF9-D9F9F41D0A99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897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FAF349-0B25-4C96-B238-1DF217FE5A5E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2680-136A-46F2-935C-E1F33AC136FB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00D06-E6CC-408E-8B7C-376CF064B5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03DCAA-E07E-48CD-B678-6577797D2E58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256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61D5CC-8D01-4AED-B134-4F41D0F18B0C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4884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663F-AD01-4C14-87D4-DC27C252C5A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167FA-078F-400D-B250-BA414025CF5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1D0B5-210F-417C-8B20-4459E0EBD85B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B252-FDE6-4E74-B533-3194E17C902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E8FD-D94E-4DBE-97A1-176084902668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0E3A-10EF-46F6-AAB1-32B771B5757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1BF36-8C58-4E96-BD54-D057337336D9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FFE1C-BB5D-4606-B619-C520D18A9795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5D85256-F274-43DF-B653-98DD8A9AF40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Environnement informatique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Excel – Semaine 04</a:t>
            </a:r>
          </a:p>
          <a:p>
            <a:r>
              <a:rPr lang="fr-CA" dirty="0"/>
              <a:t>v.A19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Les éléments visuels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Les onglets de feuilles permettent de naviguer entre les différentes feuilles d'un classeur</a:t>
            </a:r>
          </a:p>
          <a:p>
            <a:pPr>
              <a:lnSpc>
                <a:spcPct val="90000"/>
              </a:lnSpc>
            </a:pPr>
            <a:r>
              <a:rPr lang="fr-CA" dirty="0"/>
              <a:t>Pour renommer une feuille, il suffit de cliquer avec le bouton de droit sur la feuille à renommer et de sélectionner "Renommer"</a:t>
            </a:r>
          </a:p>
          <a:p>
            <a:pPr>
              <a:lnSpc>
                <a:spcPct val="90000"/>
              </a:lnSpc>
            </a:pPr>
            <a:r>
              <a:rPr lang="fr-CA" dirty="0"/>
              <a:t>Pour déplacer une feuille, il suffit de faire glisser l'onglet à la position désirée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E58D3F-8FD7-4E48-B0D5-12F9D6D7F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par découverte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21D324-FF16-4FE0-B42B-1DFAE0A1B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Intuitivement, essayez de réaliser les tâches suivantes</a:t>
            </a:r>
          </a:p>
          <a:p>
            <a:r>
              <a:rPr lang="fr-CA" dirty="0"/>
              <a:t>Créez un nouvel onglet</a:t>
            </a:r>
          </a:p>
          <a:p>
            <a:r>
              <a:rPr lang="fr-CA" dirty="0"/>
              <a:t>Renommez-la « test2 »</a:t>
            </a:r>
          </a:p>
          <a:p>
            <a:r>
              <a:rPr lang="fr-CA" dirty="0"/>
              <a:t>Déplacez-la devant la première feuille</a:t>
            </a:r>
          </a:p>
        </p:txBody>
      </p:sp>
    </p:spTree>
    <p:extLst>
      <p:ext uri="{BB962C8B-B14F-4D97-AF65-F5344CB8AC3E}">
        <p14:creationId xmlns:p14="http://schemas.microsoft.com/office/powerpoint/2010/main" val="2192466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/>
              <a:t>Saisie de données dans une cellule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La cellule doit être active pour saisir une donnée</a:t>
            </a:r>
          </a:p>
          <a:p>
            <a:r>
              <a:rPr lang="fr-CA" dirty="0"/>
              <a:t>Une cellule peut contenir </a:t>
            </a:r>
            <a:r>
              <a:rPr lang="fr-CA" b="1" dirty="0"/>
              <a:t>deux types </a:t>
            </a:r>
            <a:r>
              <a:rPr lang="fr-CA" dirty="0"/>
              <a:t>de données : une </a:t>
            </a:r>
            <a:r>
              <a:rPr lang="fr-CA" b="1" dirty="0"/>
              <a:t>valeur</a:t>
            </a:r>
            <a:r>
              <a:rPr lang="fr-CA" dirty="0"/>
              <a:t> ou une </a:t>
            </a:r>
            <a:r>
              <a:rPr lang="fr-CA" b="1" dirty="0"/>
              <a:t>étiquette</a:t>
            </a:r>
          </a:p>
          <a:p>
            <a:r>
              <a:rPr lang="fr-CA" dirty="0"/>
              <a:t>Une valeur peut être un nombre, une formule, une date, une heure ou une fonction</a:t>
            </a:r>
          </a:p>
          <a:p>
            <a:r>
              <a:rPr lang="fr-CA" b="1" dirty="0"/>
              <a:t>Une valeur est toujours alignée à droite</a:t>
            </a:r>
            <a:r>
              <a:rPr lang="fr-CA" dirty="0"/>
              <a:t> par défaut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1720F0F-FA51-45FD-BAB5-99B7A280D315}"/>
              </a:ext>
            </a:extLst>
          </p:cNvPr>
          <p:cNvSpPr txBox="1"/>
          <p:nvPr/>
        </p:nvSpPr>
        <p:spPr>
          <a:xfrm>
            <a:off x="4724400" y="5830336"/>
            <a:ext cx="337154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A" dirty="0"/>
              <a:t>Volume Excel A-6 et A-8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/>
              <a:t>Saisie de données dans une cellule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Une étiquette est un texte ou autre valeur non numérique</a:t>
            </a:r>
          </a:p>
          <a:p>
            <a:r>
              <a:rPr lang="fr-CA" b="1" dirty="0"/>
              <a:t>Une étiquette est toujours alignée à gauche</a:t>
            </a:r>
          </a:p>
          <a:p>
            <a:r>
              <a:rPr lang="fr-CA" dirty="0"/>
              <a:t>Lorsqu'une cellule est active, l'adresse de celle-ci est affiché dans la zone de nom.</a:t>
            </a:r>
          </a:p>
          <a:p>
            <a:endParaRPr lang="fr-CA" dirty="0"/>
          </a:p>
        </p:txBody>
      </p:sp>
      <p:grpSp>
        <p:nvGrpSpPr>
          <p:cNvPr id="15368" name="Group 8"/>
          <p:cNvGrpSpPr>
            <a:grpSpLocks/>
          </p:cNvGrpSpPr>
          <p:nvPr/>
        </p:nvGrpSpPr>
        <p:grpSpPr bwMode="auto">
          <a:xfrm>
            <a:off x="6096000" y="5410200"/>
            <a:ext cx="2362200" cy="992188"/>
            <a:chOff x="3840" y="2615"/>
            <a:chExt cx="1488" cy="625"/>
          </a:xfrm>
        </p:grpSpPr>
        <p:pic>
          <p:nvPicPr>
            <p:cNvPr id="15364" name="Picture 4" descr="MWSnap0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2615"/>
              <a:ext cx="1488" cy="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 flipH="1" flipV="1">
              <a:off x="4368" y="2736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</p:grp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33400" y="5237455"/>
            <a:ext cx="5486400" cy="92333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A" dirty="0"/>
              <a:t>Astuce:</a:t>
            </a:r>
          </a:p>
          <a:p>
            <a:r>
              <a:rPr lang="fr-CA" dirty="0"/>
              <a:t>Pour afficher un nombre comme une étiquette,</a:t>
            </a:r>
            <a:br>
              <a:rPr lang="fr-CA" dirty="0"/>
            </a:br>
            <a:r>
              <a:rPr lang="fr-CA" dirty="0"/>
              <a:t>ajouter une apostrophe ( ' ) devant ce nombre.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dirty="0"/>
              <a:t>Saisie de données dans une cellule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fr-CA" sz="2400" dirty="0"/>
              <a:t>Si le texte dépasse la cellule, l'affichage se fera dans la cellule de droite </a:t>
            </a:r>
            <a:r>
              <a:rPr lang="fr-CA" sz="2400" b="1" dirty="0"/>
              <a:t>si elle est vide</a:t>
            </a:r>
            <a:r>
              <a:rPr lang="fr-CA" sz="2400" dirty="0"/>
              <a:t>.  Sinon elle sera tronquée.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Dans un nouveau classeur tapez les données suivantes: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A1 : 2				D1 :  1/2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A2 : ‘2				D2 :  0  1/2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B1 : 3.1				D4 :  4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B2 : 3,1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C1 : Bonjour tout le monde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E1 : Bonjour tout le monde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Questions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Quel est le signe décimal?</a:t>
            </a:r>
          </a:p>
          <a:p>
            <a:pPr lvl="2">
              <a:lnSpc>
                <a:spcPct val="90000"/>
              </a:lnSpc>
            </a:pPr>
            <a:r>
              <a:rPr lang="fr-CA" dirty="0"/>
              <a:t>Dans Excel, de quoi le signe décimal dépend?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Pourquoi la valeur en D1 est affichée de cette façon?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Ouvrir le fichier EX A-1.xlsx</a:t>
            </a:r>
          </a:p>
          <a:p>
            <a:r>
              <a:rPr lang="fr-CA" dirty="0"/>
              <a:t>Enregistrez le sous "Budget Café </a:t>
            </a:r>
            <a:r>
              <a:rPr lang="fr-CA" dirty="0" err="1"/>
              <a:t>Medialoft</a:t>
            </a:r>
            <a:r>
              <a:rPr lang="fr-CA" dirty="0"/>
              <a:t> Montréal"</a:t>
            </a:r>
          </a:p>
          <a:p>
            <a:r>
              <a:rPr lang="fr-CA" dirty="0"/>
              <a:t>Entrez le valeurs suivantes dans les cellules respectives</a:t>
            </a:r>
          </a:p>
          <a:p>
            <a:pPr lvl="1"/>
            <a:r>
              <a:rPr lang="fr-CA" dirty="0"/>
              <a:t>A8 : Salaire</a:t>
            </a:r>
          </a:p>
          <a:p>
            <a:pPr lvl="1"/>
            <a:r>
              <a:rPr lang="fr-CA" dirty="0"/>
              <a:t>A9 : Loyer</a:t>
            </a:r>
          </a:p>
          <a:p>
            <a:pPr lvl="1"/>
            <a:r>
              <a:rPr lang="fr-CA" dirty="0"/>
              <a:t>A10 : Publicité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419600" y="4419600"/>
            <a:ext cx="3886200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b="1" dirty="0"/>
              <a:t>Astuce</a:t>
            </a:r>
          </a:p>
          <a:p>
            <a:r>
              <a:rPr lang="fr-CA" dirty="0"/>
              <a:t>Pour accéder rapidement à une</a:t>
            </a:r>
            <a:br>
              <a:rPr lang="fr-CA" dirty="0"/>
            </a:br>
            <a:r>
              <a:rPr lang="fr-CA" dirty="0"/>
              <a:t>cellule, appuyer sur la touche F5, </a:t>
            </a:r>
            <a:br>
              <a:rPr lang="fr-CA" dirty="0"/>
            </a:br>
            <a:r>
              <a:rPr lang="fr-CA" dirty="0"/>
              <a:t>taper le nom de la cellule et</a:t>
            </a:r>
            <a:br>
              <a:rPr lang="fr-CA" dirty="0"/>
            </a:br>
            <a:r>
              <a:rPr lang="fr-CA" dirty="0"/>
              <a:t>appuyer sur « Entrée ».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Sélectionnez les cellules de D8 à E15 en utilisant le pointeur Normal</a:t>
            </a:r>
          </a:p>
          <a:p>
            <a:pPr lvl="1"/>
            <a:r>
              <a:rPr lang="fr-CA" dirty="0"/>
              <a:t>Vous avez sélectionné une plage, i.e. un ensemble de cellules</a:t>
            </a:r>
          </a:p>
          <a:p>
            <a:r>
              <a:rPr lang="fr-CA" dirty="0"/>
              <a:t>Tapez les valeurs suivantes:</a:t>
            </a:r>
          </a:p>
          <a:p>
            <a:pPr lvl="1"/>
            <a:r>
              <a:rPr lang="fr-CA" dirty="0"/>
              <a:t>D8 : 13000	D9 : 3500	D10 : 16000</a:t>
            </a:r>
          </a:p>
          <a:p>
            <a:pPr lvl="1"/>
            <a:r>
              <a:rPr lang="fr-CA" dirty="0"/>
              <a:t>D11 : 1500	D12 : 2500	D13 : 1000</a:t>
            </a:r>
          </a:p>
          <a:p>
            <a:pPr lvl="1"/>
            <a:r>
              <a:rPr lang="fr-CA" dirty="0"/>
              <a:t>D14 : 4250	D15 : 300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657600" y="838200"/>
            <a:ext cx="4876800" cy="120032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A" b="1" dirty="0"/>
              <a:t>Astuce :</a:t>
            </a:r>
            <a:r>
              <a:rPr lang="fr-CA" dirty="0"/>
              <a:t> Lorsque vous tapez des valeurs dans une plage sélectionnée et</a:t>
            </a:r>
            <a:br>
              <a:rPr lang="fr-CA" dirty="0"/>
            </a:br>
            <a:r>
              <a:rPr lang="fr-CA" dirty="0"/>
              <a:t>que vous appuyez sur [Entrée] à chaque fois la cellule en-dessous devient active.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fr-CA" sz="2800" dirty="0"/>
              <a:t>Tapez les valeurs suivantes: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E8 : 13000	E9 : 3500	E10 : 20000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E11 : 1500	E12 : 2500	E13 : 1000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E14 : 4250	E15 : 300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Remarquez que si une plage est sélectionnée, la somme s'affiche dans la barre d'état</a:t>
            </a:r>
          </a:p>
          <a:p>
            <a:pPr>
              <a:lnSpc>
                <a:spcPct val="90000"/>
              </a:lnSpc>
            </a:pPr>
            <a:r>
              <a:rPr lang="fr-CA" sz="2800" dirty="0"/>
              <a:t>Tapez dans la cellule D8 13750</a:t>
            </a:r>
          </a:p>
          <a:p>
            <a:pPr>
              <a:lnSpc>
                <a:spcPct val="90000"/>
              </a:lnSpc>
            </a:pPr>
            <a:r>
              <a:rPr lang="fr-CA" sz="2800" dirty="0"/>
              <a:t>Sélectionnez la plage D8:E15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Remarquez la somme a maintenant changé</a:t>
            </a:r>
          </a:p>
          <a:p>
            <a:pPr lvl="1">
              <a:lnSpc>
                <a:spcPct val="90000"/>
              </a:lnSpc>
            </a:pPr>
            <a:r>
              <a:rPr lang="fr-CA" sz="2400" dirty="0"/>
              <a:t>Le calcul automatique est une des puissances d’Excel</a:t>
            </a:r>
          </a:p>
          <a:p>
            <a:pPr>
              <a:lnSpc>
                <a:spcPct val="90000"/>
              </a:lnSpc>
            </a:pPr>
            <a:r>
              <a:rPr lang="fr-CA" sz="2800" dirty="0"/>
              <a:t>Enregistrez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Validation d'une donnée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Lorsque vous saisissez une valeur, vous avez trois méthodes pour valider cette valeur</a:t>
            </a:r>
          </a:p>
          <a:p>
            <a:pPr lvl="1"/>
            <a:r>
              <a:rPr lang="fr-CA" dirty="0"/>
              <a:t>[Entrée] </a:t>
            </a:r>
            <a:r>
              <a:rPr lang="fr-CA" dirty="0">
                <a:sym typeface="Wingdings" pitchFamily="2" charset="2"/>
              </a:rPr>
              <a:t> Se déplace dans la cellule dessous</a:t>
            </a:r>
          </a:p>
          <a:p>
            <a:pPr lvl="1"/>
            <a:r>
              <a:rPr lang="fr-CA" dirty="0">
                <a:sym typeface="Wingdings" pitchFamily="2" charset="2"/>
              </a:rPr>
              <a:t>[Tab]  Se déplace dans la cellule à droite</a:t>
            </a:r>
          </a:p>
          <a:p>
            <a:pPr lvl="1"/>
            <a:r>
              <a:rPr lang="fr-CA" dirty="0">
                <a:sym typeface="Wingdings" pitchFamily="2" charset="2"/>
              </a:rPr>
              <a:t>[Flèche]  Se déplace dans la direction de la flèche</a:t>
            </a:r>
            <a:endParaRPr lang="fr-CA" dirty="0"/>
          </a:p>
        </p:txBody>
      </p:sp>
      <p:sp>
        <p:nvSpPr>
          <p:cNvPr id="2" name="ZoneTexte 1"/>
          <p:cNvSpPr txBox="1"/>
          <p:nvPr/>
        </p:nvSpPr>
        <p:spPr>
          <a:xfrm>
            <a:off x="762000" y="5638800"/>
            <a:ext cx="77724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Astuce : Pour modifier rapidement une cellule sélectionnée, il suffit</a:t>
            </a:r>
            <a:br>
              <a:rPr lang="fr-CA" dirty="0"/>
            </a:br>
            <a:r>
              <a:rPr lang="fr-CA" dirty="0"/>
              <a:t>d’appuyer sur la touche F2.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Exemple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6934200" cy="1219200"/>
          </a:xfrm>
        </p:spPr>
        <p:txBody>
          <a:bodyPr>
            <a:normAutofit/>
          </a:bodyPr>
          <a:lstStyle/>
          <a:p>
            <a:r>
              <a:rPr lang="fr-CA" sz="2800" dirty="0"/>
              <a:t>Entrez les valeurs manquantes du tableau suivant dans la feuil2</a:t>
            </a:r>
          </a:p>
        </p:txBody>
      </p:sp>
      <p:pic>
        <p:nvPicPr>
          <p:cNvPr id="25604" name="Picture 4" descr="Excel_A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667000"/>
            <a:ext cx="5791200" cy="3365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Plan de </a:t>
            </a:r>
            <a:r>
              <a:rPr lang="fr-CA" dirty="0"/>
              <a:t>leçon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Excel</a:t>
            </a:r>
          </a:p>
          <a:p>
            <a:pPr lvl="1"/>
            <a:r>
              <a:rPr lang="fr-CA" dirty="0"/>
              <a:t>Description</a:t>
            </a:r>
          </a:p>
          <a:p>
            <a:r>
              <a:rPr lang="fr-CA" dirty="0"/>
              <a:t>Interface</a:t>
            </a:r>
          </a:p>
          <a:p>
            <a:r>
              <a:rPr lang="fr-CA" dirty="0"/>
              <a:t>Saisie de donnée</a:t>
            </a:r>
          </a:p>
          <a:p>
            <a:r>
              <a:rPr lang="fr-CA" dirty="0"/>
              <a:t>Feuilles</a:t>
            </a:r>
          </a:p>
          <a:p>
            <a:r>
              <a:rPr lang="fr-CA" dirty="0"/>
              <a:t>Données</a:t>
            </a:r>
          </a:p>
          <a:p>
            <a:r>
              <a:rPr lang="fr-CA" dirty="0"/>
              <a:t>Fonctions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105400" y="4191000"/>
            <a:ext cx="3124200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Note : L’ensemble du contenu se retrouve principalement dans les deux premiers chapitres du volume de la section Excel</a:t>
            </a:r>
          </a:p>
        </p:txBody>
      </p:sp>
    </p:spTree>
    <p:extLst>
      <p:ext uri="{BB962C8B-B14F-4D97-AF65-F5344CB8AC3E}">
        <p14:creationId xmlns:p14="http://schemas.microsoft.com/office/powerpoint/2010/main" val="2258270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54DA15-A7C0-4CDA-AED7-FC3C660F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Nommez et déplacez une feuille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947F5C-CAAB-443C-96A7-59EB1C15C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Renommez la feuil2 pour "Dépenses réelles".</a:t>
            </a:r>
          </a:p>
          <a:p>
            <a:r>
              <a:rPr lang="fr-CA" dirty="0"/>
              <a:t>Renommez la feuil1 pour "Projetées"</a:t>
            </a:r>
          </a:p>
          <a:p>
            <a:r>
              <a:rPr lang="fr-CA" dirty="0"/>
              <a:t>Changez la couleur de l'onglet "Dépenses réelles" pour la couleur Rouge</a:t>
            </a:r>
          </a:p>
          <a:p>
            <a:r>
              <a:rPr lang="fr-CA" dirty="0"/>
              <a:t>Déplacez l'onglet "Projetées" à droite de "Dépenses réelles"</a:t>
            </a:r>
          </a:p>
          <a:p>
            <a:r>
              <a:rPr lang="fr-CA" dirty="0"/>
              <a:t>Dans la cellule A20 de "Dépenses réelles", écrivez votre nom</a:t>
            </a:r>
          </a:p>
          <a:p>
            <a:r>
              <a:rPr lang="fr-CA" dirty="0"/>
              <a:t>Enregistrez le fichier</a:t>
            </a:r>
          </a:p>
        </p:txBody>
      </p:sp>
    </p:spTree>
    <p:extLst>
      <p:ext uri="{BB962C8B-B14F-4D97-AF65-F5344CB8AC3E}">
        <p14:creationId xmlns:p14="http://schemas.microsoft.com/office/powerpoint/2010/main" val="8074069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2A8E0F-FDA3-4A49-BA44-91C90F7B1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Sélectionner des cellules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C0378-02CA-4458-8C4D-D70657531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Cellules adjacentes:</a:t>
            </a:r>
          </a:p>
          <a:p>
            <a:pPr lvl="1"/>
            <a:r>
              <a:rPr lang="fr-CA" dirty="0"/>
              <a:t>Glisser la souris sur la plage désirée en sélectionnant les coins opposés.</a:t>
            </a:r>
          </a:p>
          <a:p>
            <a:pPr lvl="1"/>
            <a:r>
              <a:rPr lang="fr-CA" dirty="0"/>
              <a:t>Sélectionner une cellule, maintenir la touche [Maj] et déplacer à l'aide des flèches.</a:t>
            </a:r>
          </a:p>
          <a:p>
            <a:r>
              <a:rPr lang="fr-CA" dirty="0"/>
              <a:t>Cellules non adjacentes:</a:t>
            </a:r>
          </a:p>
          <a:p>
            <a:pPr lvl="1"/>
            <a:r>
              <a:rPr lang="fr-CA" dirty="0"/>
              <a:t>Maintenir la touche [Ctrl] et cliquer à l'aide de la souris.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08556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Sélectionner des cellules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Ligne entière</a:t>
            </a:r>
          </a:p>
          <a:p>
            <a:pPr lvl="1"/>
            <a:r>
              <a:rPr lang="fr-CA" dirty="0"/>
              <a:t>Cliquer sur l’entête de la ligne</a:t>
            </a:r>
          </a:p>
          <a:p>
            <a:r>
              <a:rPr lang="fr-CA" dirty="0"/>
              <a:t>Colonne entière</a:t>
            </a:r>
          </a:p>
          <a:p>
            <a:pPr lvl="1"/>
            <a:r>
              <a:rPr lang="fr-CA" dirty="0"/>
              <a:t>Cliquer sur l’entête de colonne</a:t>
            </a:r>
          </a:p>
        </p:txBody>
      </p:sp>
    </p:spTree>
    <p:extLst>
      <p:ext uri="{BB962C8B-B14F-4D97-AF65-F5344CB8AC3E}">
        <p14:creationId xmlns:p14="http://schemas.microsoft.com/office/powerpoint/2010/main" val="1839633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fr-CA" dirty="0"/>
              <a:t>Les types de pointeurs</a:t>
            </a:r>
          </a:p>
        </p:txBody>
      </p:sp>
      <p:pic>
        <p:nvPicPr>
          <p:cNvPr id="17412" name="Picture 4" descr="sshot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600200"/>
            <a:ext cx="649288" cy="6080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4" name="Picture 6" descr="sshot-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1400" y="2438400"/>
            <a:ext cx="703263" cy="744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6" name="Picture 8" descr="sshot-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4114800"/>
            <a:ext cx="581025" cy="593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8" name="Picture 10" descr="sshot-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5257800"/>
            <a:ext cx="446088" cy="554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1524000" y="1600200"/>
            <a:ext cx="399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Normal ou En croix:</a:t>
            </a:r>
          </a:p>
          <a:p>
            <a:r>
              <a:rPr lang="fr-CA"/>
              <a:t>Sélectionner une cellule ou une plage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4343400" y="2514600"/>
            <a:ext cx="38385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De déplacement:</a:t>
            </a:r>
          </a:p>
          <a:p>
            <a:r>
              <a:rPr lang="fr-CA"/>
              <a:t>Change l'emplacement d'une cellule</a:t>
            </a:r>
            <a:br>
              <a:rPr lang="fr-CA"/>
            </a:br>
            <a:r>
              <a:rPr lang="fr-CA"/>
              <a:t>ou d'une plage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600200" y="4114800"/>
            <a:ext cx="40576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Poignée de recopie:</a:t>
            </a:r>
          </a:p>
          <a:p>
            <a:r>
              <a:rPr lang="fr-CA"/>
              <a:t>Remplir automatiquement des cellules</a:t>
            </a:r>
            <a:br>
              <a:rPr lang="fr-CA"/>
            </a:br>
            <a:r>
              <a:rPr lang="fr-CA"/>
              <a:t>adjacentes en fonction de la saisie.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733800" y="5257800"/>
            <a:ext cx="4337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En I:</a:t>
            </a:r>
          </a:p>
          <a:p>
            <a:r>
              <a:rPr lang="fr-CA"/>
              <a:t>Modifie le contenu de la barre de formule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036423" y="1551543"/>
            <a:ext cx="21455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/>
              <a:t>Page : Excel A-11</a:t>
            </a:r>
            <a:endParaRPr lang="fr-C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/>
              <a:t>Copier, déplacer des cellules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Plusieurs méthodes:</a:t>
            </a:r>
          </a:p>
          <a:p>
            <a:pPr lvl="1"/>
            <a:r>
              <a:rPr lang="fr-CA" dirty="0"/>
              <a:t>Avec le menu:</a:t>
            </a:r>
          </a:p>
          <a:p>
            <a:pPr lvl="2"/>
            <a:r>
              <a:rPr lang="fr-CA" dirty="0"/>
              <a:t>Accueil </a:t>
            </a:r>
            <a:r>
              <a:rPr lang="fr-CA" dirty="0">
                <a:sym typeface="Wingdings" pitchFamily="2" charset="2"/>
              </a:rPr>
              <a:t> Copier ou Couper</a:t>
            </a:r>
          </a:p>
          <a:p>
            <a:pPr lvl="2"/>
            <a:r>
              <a:rPr lang="fr-CA" dirty="0"/>
              <a:t>Accueil</a:t>
            </a:r>
            <a:r>
              <a:rPr lang="fr-CA" dirty="0">
                <a:sym typeface="Wingdings" pitchFamily="2" charset="2"/>
              </a:rPr>
              <a:t>  Coller</a:t>
            </a:r>
          </a:p>
          <a:p>
            <a:pPr lvl="1"/>
            <a:r>
              <a:rPr lang="fr-CA" dirty="0"/>
              <a:t>Avec le clavier</a:t>
            </a:r>
          </a:p>
          <a:p>
            <a:pPr lvl="2"/>
            <a:r>
              <a:rPr lang="fr-CA" dirty="0"/>
              <a:t>[Ctrl] + [C] ou [Ctrl] + [X]</a:t>
            </a:r>
          </a:p>
          <a:p>
            <a:pPr lvl="2"/>
            <a:r>
              <a:rPr lang="fr-CA" dirty="0"/>
              <a:t>[Ctrl] + [V]</a:t>
            </a:r>
          </a:p>
          <a:p>
            <a:pPr lvl="1"/>
            <a:r>
              <a:rPr lang="fr-CA" dirty="0"/>
              <a:t>Avec la souris</a:t>
            </a:r>
          </a:p>
          <a:p>
            <a:pPr lvl="2"/>
            <a:r>
              <a:rPr lang="fr-CA" dirty="0"/>
              <a:t>Déplacer la sélection avec le curseur</a:t>
            </a:r>
          </a:p>
        </p:txBody>
      </p:sp>
      <p:pic>
        <p:nvPicPr>
          <p:cNvPr id="31748" name="Picture 4" descr="sshot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410200"/>
            <a:ext cx="6477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Copie incrémentée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La copie incrémentée permet de copier les valeurs des cellules sélectionnées en les </a:t>
            </a:r>
            <a:r>
              <a:rPr lang="fr-CA" dirty="0" err="1"/>
              <a:t>incrémentants</a:t>
            </a:r>
            <a:r>
              <a:rPr lang="fr-CA" dirty="0"/>
              <a:t>.</a:t>
            </a:r>
          </a:p>
          <a:p>
            <a:r>
              <a:rPr lang="fr-CA" dirty="0"/>
              <a:t>Pour ce faire, vous devez sélectionner la cellule ou la plage, puis faire glisser la sélection à l'aide du curseur </a:t>
            </a:r>
          </a:p>
        </p:txBody>
      </p:sp>
      <p:pic>
        <p:nvPicPr>
          <p:cNvPr id="50180" name="Picture 4" descr="sshot-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343400"/>
            <a:ext cx="8937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107D0-CB47-4398-B3D7-5CB0D50B7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5B969F-0780-4F64-B4AD-A55E72147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une feuille vierge, tapez « 1 » dans la cellule A1</a:t>
            </a:r>
          </a:p>
          <a:p>
            <a:r>
              <a:rPr lang="fr-CA" dirty="0"/>
              <a:t>Sélectionnez la cellule A1</a:t>
            </a:r>
          </a:p>
          <a:p>
            <a:r>
              <a:rPr lang="fr-CA" dirty="0"/>
              <a:t>Cliquez et glissez le petit carré dans le coin inférieur droit de la sélection jusqu’à la cellule A30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407861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107D0-CB47-4398-B3D7-5CB0D50B7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5B969F-0780-4F64-B4AD-A55E72147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la même feuille, tapez « 1 » dans la cellule B1 et « 2 » dans la cellule B2</a:t>
            </a:r>
          </a:p>
          <a:p>
            <a:r>
              <a:rPr lang="fr-CA" dirty="0"/>
              <a:t>Sélectionnez les cellules B1 et B2</a:t>
            </a:r>
          </a:p>
          <a:p>
            <a:r>
              <a:rPr lang="fr-CA" dirty="0"/>
              <a:t>Cliquez et glissez le petit carré dans le coin inférieur droit de la sélection jusqu’à la cellule B30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2785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107D0-CB47-4398-B3D7-5CB0D50B7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5B969F-0780-4F64-B4AD-A55E72147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Dans la même feuille, tapez la date d’aujourd’hui dans le format « AAAA-mm-jj » dans la cellule C1</a:t>
            </a:r>
          </a:p>
          <a:p>
            <a:pPr lvl="1"/>
            <a:r>
              <a:rPr lang="fr-CA" dirty="0"/>
              <a:t>Exemple 2019-09-16</a:t>
            </a:r>
          </a:p>
          <a:p>
            <a:r>
              <a:rPr lang="fr-CA" dirty="0"/>
              <a:t>Dans la cellule C2, tapez la date avec 7 jours de plus que la date dans C1</a:t>
            </a:r>
          </a:p>
          <a:p>
            <a:pPr lvl="1"/>
            <a:r>
              <a:rPr lang="fr-CA" dirty="0"/>
              <a:t>Exemple 2019-09-23</a:t>
            </a:r>
          </a:p>
          <a:p>
            <a:r>
              <a:rPr lang="fr-CA" dirty="0"/>
              <a:t>Sélectionnez les cellules C1 et C2</a:t>
            </a:r>
          </a:p>
          <a:p>
            <a:r>
              <a:rPr lang="fr-CA" dirty="0"/>
              <a:t>Cliquez et glissez le petit carré dans le coin inférieur droit de la sélection jusqu’à la cellule C30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6880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107D0-CB47-4398-B3D7-5CB0D50B7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5B969F-0780-4F64-B4AD-A55E72147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Dans la même feuille, tapez « Travail 01 » dans la cellule E1</a:t>
            </a:r>
          </a:p>
          <a:p>
            <a:r>
              <a:rPr lang="fr-CA" dirty="0"/>
              <a:t>Sélectionnez la cellule E1</a:t>
            </a:r>
          </a:p>
          <a:p>
            <a:r>
              <a:rPr lang="fr-CA" dirty="0"/>
              <a:t>Cliquez et glissez le petit carré dans le coin inférieur droit de la sélection jusqu’à la cellule J1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9040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Qu'est-ce que Excel?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 tableur électronique permettant la production de documents de qualité professionnelle en y insérant des calculs de manière précise et rapide</a:t>
            </a:r>
          </a:p>
          <a:p>
            <a:r>
              <a:rPr lang="fr-CA" dirty="0"/>
              <a:t>Le format par défaut d'un fichier Excel est XLSX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une feuille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Avant de débuter un projet, il est important de connaître approximativement sa disposition</a:t>
            </a:r>
          </a:p>
          <a:p>
            <a:pPr>
              <a:lnSpc>
                <a:spcPct val="90000"/>
              </a:lnSpc>
            </a:pPr>
            <a:r>
              <a:rPr lang="fr-CA" dirty="0"/>
              <a:t>Établir le rôle de la feuille et lui donner un titre significatif</a:t>
            </a:r>
          </a:p>
          <a:p>
            <a:pPr>
              <a:lnSpc>
                <a:spcPct val="90000"/>
              </a:lnSpc>
            </a:pPr>
            <a:r>
              <a:rPr lang="fr-CA" dirty="0"/>
              <a:t>Déterminer les résultats désirés de la feuilles</a:t>
            </a:r>
          </a:p>
          <a:p>
            <a:pPr>
              <a:lnSpc>
                <a:spcPct val="90000"/>
              </a:lnSpc>
            </a:pPr>
            <a:r>
              <a:rPr lang="fr-CA" dirty="0"/>
              <a:t>Déterminer les informations nécessaires pour obtenir les résultats escomptés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une feuille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Déterminer les calculs ou formules nécessaires</a:t>
            </a:r>
          </a:p>
          <a:p>
            <a:r>
              <a:rPr lang="fr-CA" dirty="0"/>
              <a:t>Esquisser sur papier la présentation de la feuille; identifier la position des étiquettes et des valeurs</a:t>
            </a:r>
          </a:p>
          <a:p>
            <a:r>
              <a:rPr lang="fr-CA" dirty="0"/>
              <a:t>Créer la feuille de calcul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Modifier le contenu d’une cellule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Ouvrez EX B-1 et sauvegardez-le sous « Prévisions des événements littéraires »</a:t>
            </a:r>
          </a:p>
          <a:p>
            <a:r>
              <a:rPr lang="fr-CA" dirty="0"/>
              <a:t>Allez dans la cellule D5</a:t>
            </a:r>
          </a:p>
          <a:p>
            <a:r>
              <a:rPr lang="fr-CA" dirty="0"/>
              <a:t>Dans la barre de formule, changez le 12 pour 11 et cliquez sur le crochet gris</a:t>
            </a:r>
          </a:p>
          <a:p>
            <a:pPr lvl="1"/>
            <a:r>
              <a:rPr lang="fr-CA" sz="2200" dirty="0"/>
              <a:t>En cliquant sur le crochet, la cellule reste sélectionnée.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705425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Modifier le contenu d'une cellule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Changez la valeur de A6 pour Trois-Rivières.</a:t>
            </a:r>
          </a:p>
          <a:p>
            <a:pPr>
              <a:lnSpc>
                <a:spcPct val="80000"/>
              </a:lnSpc>
            </a:pPr>
            <a:r>
              <a:rPr lang="fr-CA" dirty="0"/>
              <a:t>Modifiez la valeur de C6 pour 14.</a:t>
            </a:r>
          </a:p>
          <a:p>
            <a:pPr>
              <a:lnSpc>
                <a:spcPct val="80000"/>
              </a:lnSpc>
            </a:pPr>
            <a:r>
              <a:rPr lang="fr-CA" dirty="0"/>
              <a:t>Enregistrez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508848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Entrer des formules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sz="2800" dirty="0"/>
              <a:t>Les formules font la puissance d'Excel</a:t>
            </a:r>
          </a:p>
          <a:p>
            <a:r>
              <a:rPr lang="fr-CA" sz="2800" b="1" dirty="0"/>
              <a:t>Une formule commence par "="</a:t>
            </a:r>
          </a:p>
          <a:p>
            <a:r>
              <a:rPr lang="fr-CA" sz="2800" dirty="0"/>
              <a:t>Les formules arithmétiques utilisent une ou plusieurs cellules et opérateurs</a:t>
            </a:r>
          </a:p>
          <a:p>
            <a:r>
              <a:rPr lang="fr-CA" sz="2800" dirty="0"/>
              <a:t>Les opérateurs disponibles sont les suivants</a:t>
            </a:r>
          </a:p>
          <a:p>
            <a:pPr lvl="1"/>
            <a:r>
              <a:rPr lang="fr-CA" sz="2600" dirty="0"/>
              <a:t>Addition (+), Soustraction (-), Multiplication (*), Division (/) et l'exposant (^)</a:t>
            </a:r>
          </a:p>
          <a:p>
            <a:r>
              <a:rPr lang="fr-CA" sz="2800" dirty="0"/>
              <a:t>L'ordre de préséance des opérateurs est la suivante: (), ^, *, /, +, -</a:t>
            </a:r>
          </a:p>
          <a:p>
            <a:pPr lvl="1"/>
            <a:r>
              <a:rPr lang="fr-CA" sz="2600" dirty="0"/>
              <a:t>Le </a:t>
            </a:r>
            <a:r>
              <a:rPr lang="fr-CA" sz="2600" dirty="0" err="1"/>
              <a:t>pemdas</a:t>
            </a:r>
            <a:r>
              <a:rPr lang="fr-CA" sz="2600" dirty="0"/>
              <a:t>!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71" y="1371600"/>
            <a:ext cx="4184757" cy="4184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Exemple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A" sz="2800" dirty="0"/>
              <a:t>Dans un nouveau classeur</a:t>
            </a:r>
          </a:p>
          <a:p>
            <a:pPr>
              <a:lnSpc>
                <a:spcPct val="80000"/>
              </a:lnSpc>
            </a:pPr>
            <a:r>
              <a:rPr lang="fr-CA" sz="2800" dirty="0"/>
              <a:t>Tapez dans la cellule A1</a:t>
            </a:r>
          </a:p>
          <a:p>
            <a:pPr lvl="1">
              <a:lnSpc>
                <a:spcPct val="80000"/>
              </a:lnSpc>
            </a:pPr>
            <a:r>
              <a:rPr lang="fr-CA" sz="2400" dirty="0"/>
              <a:t>= 78 + 40 / 2 * 5</a:t>
            </a:r>
          </a:p>
          <a:p>
            <a:pPr>
              <a:lnSpc>
                <a:spcPct val="80000"/>
              </a:lnSpc>
            </a:pPr>
            <a:r>
              <a:rPr lang="fr-CA" sz="2800" dirty="0"/>
              <a:t>Tapez dans la cellule B1</a:t>
            </a:r>
          </a:p>
          <a:p>
            <a:pPr lvl="1">
              <a:lnSpc>
                <a:spcPct val="80000"/>
              </a:lnSpc>
            </a:pPr>
            <a:r>
              <a:rPr lang="fr-CA" sz="2400" dirty="0"/>
              <a:t>= (78 + 40) / 2 * 5</a:t>
            </a:r>
          </a:p>
          <a:p>
            <a:pPr>
              <a:lnSpc>
                <a:spcPct val="80000"/>
              </a:lnSpc>
            </a:pPr>
            <a:r>
              <a:rPr lang="fr-CA" sz="2800" dirty="0"/>
              <a:t>Tapez dans les cellules :</a:t>
            </a:r>
          </a:p>
          <a:p>
            <a:pPr lvl="1">
              <a:lnSpc>
                <a:spcPct val="80000"/>
              </a:lnSpc>
            </a:pPr>
            <a:r>
              <a:rPr lang="fr-CA" sz="2400" dirty="0"/>
              <a:t>A2 </a:t>
            </a:r>
            <a:r>
              <a:rPr lang="fr-CA" sz="2400" dirty="0">
                <a:sym typeface="Wingdings" pitchFamily="2" charset="2"/>
              </a:rPr>
              <a:t></a:t>
            </a:r>
            <a:r>
              <a:rPr lang="fr-CA" sz="2400" dirty="0"/>
              <a:t> 2 et B2 </a:t>
            </a:r>
            <a:r>
              <a:rPr lang="fr-CA" sz="2400" dirty="0">
                <a:sym typeface="Wingdings" pitchFamily="2" charset="2"/>
              </a:rPr>
              <a:t> 3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Exemple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CA" sz="2800" dirty="0"/>
              <a:t>Calculez A2 + B2</a:t>
            </a:r>
          </a:p>
          <a:p>
            <a:pPr lvl="1">
              <a:lnSpc>
                <a:spcPct val="80000"/>
              </a:lnSpc>
            </a:pPr>
            <a:r>
              <a:rPr lang="fr-CA" sz="2400" dirty="0"/>
              <a:t>Dans la cellule C2 tapez "=A2 + B2"</a:t>
            </a:r>
          </a:p>
          <a:p>
            <a:pPr lvl="1">
              <a:lnSpc>
                <a:spcPct val="80000"/>
              </a:lnSpc>
            </a:pPr>
            <a:r>
              <a:rPr lang="fr-CA" sz="2400" dirty="0"/>
              <a:t>Dans la cellule D2 tapez "=", puis cliquez sur la cellule A2, tapez "+", puis cliquez sur la cellule B2 et [Entrée].</a:t>
            </a:r>
          </a:p>
          <a:p>
            <a:pPr marL="365760" lvl="1" indent="0">
              <a:lnSpc>
                <a:spcPct val="80000"/>
              </a:lnSpc>
              <a:buNone/>
            </a:pPr>
            <a:endParaRPr lang="fr-CA" sz="2400" dirty="0"/>
          </a:p>
        </p:txBody>
      </p:sp>
      <p:sp>
        <p:nvSpPr>
          <p:cNvPr id="4" name="Explosion 1 3"/>
          <p:cNvSpPr/>
          <p:nvPr/>
        </p:nvSpPr>
        <p:spPr>
          <a:xfrm rot="20941040">
            <a:off x="4953000" y="3962400"/>
            <a:ext cx="3810000" cy="2514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Ne pas inscrire les guillemets!</a:t>
            </a:r>
          </a:p>
        </p:txBody>
      </p:sp>
    </p:spTree>
    <p:extLst>
      <p:ext uri="{BB962C8B-B14F-4D97-AF65-F5344CB8AC3E}">
        <p14:creationId xmlns:p14="http://schemas.microsoft.com/office/powerpoint/2010/main" val="30811362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Exemple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Avec votre fichier " Prévisions des événements littéraires"</a:t>
            </a:r>
          </a:p>
          <a:p>
            <a:r>
              <a:rPr lang="fr-CA" dirty="0"/>
              <a:t>Tapez dans la cellule:</a:t>
            </a:r>
          </a:p>
          <a:p>
            <a:pPr lvl="1"/>
            <a:r>
              <a:rPr lang="fr-CA" dirty="0"/>
              <a:t>B8 "= b3 + b4 + b5 + b6"</a:t>
            </a:r>
          </a:p>
          <a:p>
            <a:pPr lvl="1"/>
            <a:r>
              <a:rPr lang="fr-CA" dirty="0"/>
              <a:t>C8 "=" puis cliquez sur c3, puis tapez "+", ainsi de suite jusqu'à la cellule C6</a:t>
            </a:r>
          </a:p>
          <a:p>
            <a:pPr lvl="1"/>
            <a:r>
              <a:rPr lang="fr-CA" dirty="0"/>
              <a:t>D8 "= d3 + d4 + d5 + d6"</a:t>
            </a:r>
          </a:p>
          <a:p>
            <a:endParaRPr lang="fr-CA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Erreurs courantes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La formule n'est pas placée dans la bonne cellule</a:t>
            </a:r>
          </a:p>
          <a:p>
            <a:r>
              <a:rPr lang="fr-CA" dirty="0"/>
              <a:t>Le signe "=" n'est pas au début de la formule</a:t>
            </a:r>
          </a:p>
          <a:p>
            <a:r>
              <a:rPr lang="fr-CA" dirty="0"/>
              <a:t>La formule a été déplacée par inadvertance.  Lorsque l'on déplace une formule, les cellules sont mises à jour automatiquement.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Créer des formules complexes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92500"/>
          </a:bodyPr>
          <a:lstStyle/>
          <a:p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Les formules saisies à date sont relativement simple avec un seul opérateur.  Il est possible de créer des formules beaucoup plus complexes.</a:t>
            </a:r>
          </a:p>
          <a:p>
            <a:pPr rtl="0" eaLnBrk="1" latinLnBrk="0" hangingPunct="1"/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Dans la cellule</a:t>
            </a:r>
            <a:endParaRPr lang="fr-CA" sz="2400" dirty="0">
              <a:effectLst/>
            </a:endParaRPr>
          </a:p>
          <a:p>
            <a:pPr lvl="1" rtl="0" eaLnBrk="1" latinLnBrk="0" hangingPunct="1"/>
            <a:r>
              <a:rPr lang="fr-CA" sz="2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B10 </a:t>
            </a:r>
            <a:r>
              <a:rPr lang="fr-CA" sz="2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lang="fr-CA" sz="2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« =B8 », puis saisissez « * 0,2 + », cliquez sur B8, puis cliquez sur le crochet vert.</a:t>
            </a:r>
          </a:p>
          <a:p>
            <a:pPr lvl="1" rtl="0" eaLnBrk="1" latinLnBrk="0" hangingPunct="1"/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C10 </a:t>
            </a: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« =C8 * 0,2 + C8 »</a:t>
            </a:r>
          </a:p>
          <a:p>
            <a:pPr lvl="1" rtl="0" eaLnBrk="1" latinLnBrk="0" hangingPunct="1"/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D10 </a:t>
            </a: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« =D8 * 0,2 + D8 »</a:t>
            </a:r>
          </a:p>
          <a:p>
            <a:r>
              <a:rPr lang="fr-CA" dirty="0"/>
              <a:t>Enregistrez</a:t>
            </a:r>
            <a:endParaRPr lang="fr-CA" dirty="0">
              <a:effectLst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5582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Les avantages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Saisie précise et rapide de données</a:t>
            </a:r>
          </a:p>
          <a:p>
            <a:pPr lvl="1"/>
            <a:r>
              <a:rPr lang="fr-CA" dirty="0"/>
              <a:t>Exemple: Calcul de budget en calculant les actifs et les passifs</a:t>
            </a:r>
          </a:p>
          <a:p>
            <a:r>
              <a:rPr lang="fr-CA" dirty="0"/>
              <a:t>Recalcule automatique des données</a:t>
            </a:r>
          </a:p>
          <a:p>
            <a:pPr lvl="1"/>
            <a:r>
              <a:rPr lang="fr-CA" dirty="0"/>
              <a:t>Lorsqu'une formule dépendant d'une cellule et lorsque cette dernière est modifiée, la formule se recalcule automatiquement.</a:t>
            </a:r>
          </a:p>
          <a:p>
            <a:pPr lvl="1"/>
            <a:endParaRPr lang="fr-CA" dirty="0"/>
          </a:p>
          <a:p>
            <a:pPr lvl="1"/>
            <a:endParaRPr lang="fr-CA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 d'Excel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Les fonctions sont des formules prédéfinies permettant d'effectuer facilement des calculs complexes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Exemples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Cliquez dans la cellule E3</a:t>
            </a:r>
          </a:p>
          <a:p>
            <a:r>
              <a:rPr lang="fr-CA" dirty="0"/>
              <a:t>Cliquez</a:t>
            </a:r>
            <a:r>
              <a:rPr lang="fr-CA" baseline="0" dirty="0"/>
              <a:t> sur « (</a:t>
            </a:r>
            <a:r>
              <a:rPr lang="fr-CA" baseline="0" dirty="0">
                <a:latin typeface="Symbol" pitchFamily="18" charset="2"/>
              </a:rPr>
              <a:t>S</a:t>
            </a:r>
            <a:r>
              <a:rPr lang="fr-CA" baseline="0" dirty="0"/>
              <a:t>) </a:t>
            </a: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Somme automatique », puis appuyez sur « Entrée »</a:t>
            </a:r>
          </a:p>
          <a:p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Idem pour E4</a:t>
            </a:r>
          </a:p>
          <a:p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Pour E5, Cliquez</a:t>
            </a:r>
            <a:r>
              <a:rPr lang="fr-CA" sz="2400" kern="1200" baseline="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sur </a:t>
            </a:r>
            <a:r>
              <a:rPr lang="fr-CA" sz="2400" kern="1200" baseline="0" dirty="0">
                <a:solidFill>
                  <a:schemeClr val="tx2"/>
                </a:solidFill>
                <a:effectLst/>
                <a:latin typeface="Symbol" pitchFamily="18" charset="2"/>
              </a:rPr>
              <a:t>S</a:t>
            </a:r>
            <a:r>
              <a:rPr lang="fr-CA" dirty="0"/>
              <a:t>. Remarquez que la source n’est plus la même. Vous devrez sélectionner la page B5:D5</a:t>
            </a:r>
          </a:p>
          <a:p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Pour E6, tapez "=somme(" et sélectionnez la plage B6:D6</a:t>
            </a:r>
          </a:p>
          <a:p>
            <a:pPr marL="342900" marR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lang="fr-CA" sz="24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Cliquez dans les cellules E8 et E10, faites les sommes.</a:t>
            </a:r>
            <a:endParaRPr lang="fr-CA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7208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Exemples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2323652"/>
            <a:ext cx="6777317" cy="37723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fr-CA" sz="2400" dirty="0"/>
              <a:t>Pour les cellules de F3 à F6, F8 et F10 faites la moyenne en répétant la même chose que le diapositive précédent en </a:t>
            </a:r>
            <a:r>
              <a:rPr lang="fr-CA" sz="2400" b="1" dirty="0"/>
              <a:t>excluant</a:t>
            </a:r>
            <a:r>
              <a:rPr lang="fr-CA" sz="2400" dirty="0"/>
              <a:t> la colonne E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Enregistrez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Fonctions fréquentent:</a:t>
            </a:r>
          </a:p>
          <a:p>
            <a:pPr lvl="1">
              <a:lnSpc>
                <a:spcPct val="90000"/>
              </a:lnSpc>
            </a:pPr>
            <a:r>
              <a:rPr lang="fr-CA" sz="2000" b="1" dirty="0"/>
              <a:t>Somme</a:t>
            </a:r>
            <a:r>
              <a:rPr lang="fr-CA" sz="2000" dirty="0"/>
              <a:t> (paramètre) : Calcule la somme des paramètres</a:t>
            </a:r>
          </a:p>
          <a:p>
            <a:pPr lvl="1">
              <a:lnSpc>
                <a:spcPct val="90000"/>
              </a:lnSpc>
            </a:pPr>
            <a:r>
              <a:rPr lang="fr-CA" sz="2000" b="1" dirty="0"/>
              <a:t>Moyenne</a:t>
            </a:r>
            <a:r>
              <a:rPr lang="fr-CA" sz="2000" dirty="0"/>
              <a:t> (paramètre) : Calcule la moyenne des paramètres</a:t>
            </a:r>
          </a:p>
          <a:p>
            <a:pPr lvl="1">
              <a:lnSpc>
                <a:spcPct val="90000"/>
              </a:lnSpc>
            </a:pPr>
            <a:r>
              <a:rPr lang="fr-CA" sz="2000" b="1" dirty="0"/>
              <a:t>Max</a:t>
            </a:r>
            <a:r>
              <a:rPr lang="fr-CA" sz="2000" dirty="0"/>
              <a:t> (paramètre) : Affiche la plus grande valeur parmi les paramètres.</a:t>
            </a:r>
          </a:p>
          <a:p>
            <a:pPr lvl="1">
              <a:lnSpc>
                <a:spcPct val="90000"/>
              </a:lnSpc>
            </a:pPr>
            <a:r>
              <a:rPr lang="fr-CA" sz="2000" b="1" dirty="0"/>
              <a:t>Min</a:t>
            </a:r>
            <a:r>
              <a:rPr lang="fr-CA" sz="2000" dirty="0"/>
              <a:t> (paramètre) : Affiche la plus petite valeur parmi les paramètres.</a:t>
            </a:r>
          </a:p>
          <a:p>
            <a:pPr lvl="1">
              <a:lnSpc>
                <a:spcPct val="90000"/>
              </a:lnSpc>
            </a:pPr>
            <a:r>
              <a:rPr lang="fr-CA" sz="2000" b="1" dirty="0"/>
              <a:t>NB</a:t>
            </a:r>
            <a:r>
              <a:rPr lang="fr-CA" sz="2000" dirty="0"/>
              <a:t> (paramètre) : Compte le nombre de valeurs.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Depuis que l’on a vu les formules, nous utilisons les identifiants des cellules tels que A2, C12, etc.</a:t>
            </a:r>
          </a:p>
          <a:p>
            <a:pPr lvl="1"/>
            <a:r>
              <a:rPr lang="fr-CA" dirty="0"/>
              <a:t>Exemple : =A2 * B2 * 1.14975</a:t>
            </a:r>
          </a:p>
          <a:p>
            <a:r>
              <a:rPr lang="fr-CA" dirty="0"/>
              <a:t>L’utilisation des noms de cellule s’appelle des références</a:t>
            </a:r>
          </a:p>
          <a:p>
            <a:r>
              <a:rPr lang="fr-CA" dirty="0"/>
              <a:t>Ainsi le terme référence sert à référer à une cellule donnée</a:t>
            </a:r>
          </a:p>
        </p:txBody>
      </p:sp>
    </p:spTree>
    <p:extLst>
      <p:ext uri="{BB962C8B-B14F-4D97-AF65-F5344CB8AC3E}">
        <p14:creationId xmlns:p14="http://schemas.microsoft.com/office/powerpoint/2010/main" val="30236309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dirty="0"/>
              <a:t>Références relatives et absolues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Il est fréquent de vouloir réutiliser une formule à un autre endroit</a:t>
            </a:r>
          </a:p>
          <a:p>
            <a:r>
              <a:rPr lang="fr-CA" dirty="0"/>
              <a:t>Lorsqu'une formule est copiée, il est important de s'assurer qu'elle fait référence aux bonnes cellules</a:t>
            </a:r>
          </a:p>
          <a:p>
            <a:r>
              <a:rPr lang="fr-CA" dirty="0"/>
              <a:t>Pour valider cela, il est important de connaître ce qu'est une référence relative ou absolue</a:t>
            </a:r>
          </a:p>
          <a:p>
            <a:r>
              <a:rPr lang="fr-CA" dirty="0"/>
              <a:t>Dans le livre dans les pages Excel B-10 à B-14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477000" y="1414498"/>
            <a:ext cx="18288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/>
              <a:t>Excel B-10 B-11</a:t>
            </a:r>
            <a:endParaRPr lang="fr-CA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relative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A" sz="2800" dirty="0"/>
              <a:t>Depuis le début, nous n’avons utilisé que des références relatives dans nos formules</a:t>
            </a:r>
          </a:p>
          <a:p>
            <a:r>
              <a:rPr lang="fr-CA" sz="2800" dirty="0"/>
              <a:t>Lors de la création d'une formule qui se réfère à d'autres cellules, Excel "n'enregistre" pas les références exactes de la cellules</a:t>
            </a:r>
          </a:p>
          <a:p>
            <a:r>
              <a:rPr lang="fr-CA" sz="2800" dirty="0"/>
              <a:t>Excel garde la position des cellules référencées par rapport à la cellule où la formule est écrite</a:t>
            </a:r>
          </a:p>
          <a:p>
            <a:r>
              <a:rPr lang="fr-CA" sz="2800" dirty="0"/>
              <a:t>Par exemple, pour la formule "=Somme(A1:A4)" qui est dans A5.  Excel regarde "la plage qui est à 4 lignes en haut jusqu'à 1 ligne en haut sur la même colonne".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absolue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A" sz="2400" dirty="0"/>
              <a:t>Celle-ci est indépendante de la place où la formule est située.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C'est une référence qui ne change pas, même si la formule est copiée.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Pour créer une référence absolue, on met le signe $ devant la lettre de la colonne et le numéro de la ligne. Exemple : $B$5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absolue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Notez que l'on peut aussi indiquez une colonne de référence (Ex: $B5), cela aura pour effet de relativiser la ligne, mais pas la colonne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Le contraire est aussi vrai (Ex: B$5).</a:t>
            </a:r>
          </a:p>
          <a:p>
            <a:pPr>
              <a:lnSpc>
                <a:spcPct val="90000"/>
              </a:lnSpc>
            </a:pPr>
            <a:r>
              <a:rPr lang="fr-CA" dirty="0"/>
              <a:t>Exemple d'application : Les taxes qui sont dans la cellule A1 et B1. Ainsi, on réutilise les mêmes cellules partout.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696517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B03C84-AE12-4400-9967-B1588BF8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EC4E2B-1572-4042-946F-81D10DCB2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Dans une nouvelle feuille, faites une table de multiplication</a:t>
            </a:r>
          </a:p>
          <a:p>
            <a:r>
              <a:rPr lang="fr-CA" dirty="0"/>
              <a:t>À partir de la cellule A2, inscrivez les valeurs de 1 à 12 en descendant</a:t>
            </a:r>
          </a:p>
          <a:p>
            <a:r>
              <a:rPr lang="fr-CA" dirty="0"/>
              <a:t>À partir de la cellule B1, inscrivez les valeurs de 1 à 12 en allant </a:t>
            </a:r>
            <a:r>
              <a:rPr lang="fr-CA" b="1" dirty="0"/>
              <a:t>vers la droite</a:t>
            </a:r>
          </a:p>
          <a:p>
            <a:r>
              <a:rPr lang="fr-CA" dirty="0"/>
              <a:t>Inscrire les formules de multiplication en utilisant les références absolues adéquates</a:t>
            </a:r>
          </a:p>
        </p:txBody>
      </p:sp>
    </p:spTree>
    <p:extLst>
      <p:ext uri="{BB962C8B-B14F-4D97-AF65-F5344CB8AC3E}">
        <p14:creationId xmlns:p14="http://schemas.microsoft.com/office/powerpoint/2010/main" val="27286200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80DAA9-C77E-408A-8F2D-84BDC0C2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pic>
        <p:nvPicPr>
          <p:cNvPr id="5" name="Espace réservé du contenu 4" descr="Une image contenant équipement électronique&#10;&#10;Description générée automatiquement">
            <a:extLst>
              <a:ext uri="{FF2B5EF4-FFF2-40B4-BE49-F238E27FC236}">
                <a16:creationId xmlns:a16="http://schemas.microsoft.com/office/drawing/2014/main" id="{08B8A697-885A-400B-84CD-7E4DB903A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503" y="2739838"/>
            <a:ext cx="4706007" cy="2676899"/>
          </a:xfrm>
        </p:spPr>
      </p:pic>
    </p:spTree>
    <p:extLst>
      <p:ext uri="{BB962C8B-B14F-4D97-AF65-F5344CB8AC3E}">
        <p14:creationId xmlns:p14="http://schemas.microsoft.com/office/powerpoint/2010/main" val="220960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40D1ED-AC95-41B8-80F5-3FC444A67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avantages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235A8F-3E48-460D-8F61-7417FC8E6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Vérification d'hypothèses</a:t>
            </a:r>
          </a:p>
          <a:p>
            <a:pPr lvl="1"/>
            <a:r>
              <a:rPr lang="fr-CA" dirty="0"/>
              <a:t>En changeant les valeurs des cellules, on peut vérifier des hypothèses rapidement</a:t>
            </a:r>
          </a:p>
          <a:p>
            <a:r>
              <a:rPr lang="fr-CA" dirty="0"/>
              <a:t>Création de graphiques</a:t>
            </a:r>
          </a:p>
          <a:p>
            <a:pPr lvl="1"/>
            <a:r>
              <a:rPr lang="fr-CA" dirty="0"/>
              <a:t>Excel permet de générer facilement des graphiques à partir de données d'une feuilles de calcul</a:t>
            </a:r>
          </a:p>
          <a:p>
            <a:pPr lvl="1"/>
            <a:r>
              <a:rPr lang="fr-CA" dirty="0"/>
              <a:t>Les graphiques sont mis à jour automatiquement</a:t>
            </a:r>
          </a:p>
          <a:p>
            <a:r>
              <a:rPr lang="fr-CA" dirty="0"/>
              <a:t>Formatage de données</a:t>
            </a:r>
          </a:p>
          <a:p>
            <a:r>
              <a:rPr lang="fr-CA" dirty="0"/>
              <a:t>Tri de données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068040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Insérer un commentaire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On peut insérer des commentaires dans les cellules.</a:t>
            </a:r>
          </a:p>
          <a:p>
            <a:pPr lvl="1"/>
            <a:r>
              <a:rPr lang="fr-CA" dirty="0"/>
              <a:t>Révision</a:t>
            </a:r>
            <a:r>
              <a:rPr lang="fr-CA" dirty="0">
                <a:sym typeface="Wingdings" pitchFamily="2" charset="2"/>
              </a:rPr>
              <a:t> Commentaire…</a:t>
            </a:r>
          </a:p>
          <a:p>
            <a:r>
              <a:rPr lang="fr-CA" dirty="0"/>
              <a:t>Un triangle rouge apparaîtra.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Exercices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Faire les exercices des fichiers</a:t>
            </a:r>
          </a:p>
          <a:p>
            <a:pPr lvl="1"/>
            <a:r>
              <a:rPr lang="fr-CA" dirty="0"/>
              <a:t>1H7 - Semaine 04 - EXERCICE - Excel 1</a:t>
            </a:r>
          </a:p>
          <a:p>
            <a:pPr lvl="1"/>
            <a:r>
              <a:rPr lang="fr-CA" dirty="0"/>
              <a:t>1H7 - Semaine 04 - Exercice - Budget</a:t>
            </a:r>
          </a:p>
          <a:p>
            <a:r>
              <a:rPr lang="fr-CA" dirty="0"/>
              <a:t>On corrigera certains exercices aux prochains cours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AB1DA-8057-47EF-9B14-5409CE0B1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302DFF-8541-459E-BC09-5505D62AC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Ouvrir Excel et suivre les diapos</a:t>
            </a:r>
          </a:p>
        </p:txBody>
      </p:sp>
    </p:spTree>
    <p:extLst>
      <p:ext uri="{BB962C8B-B14F-4D97-AF65-F5344CB8AC3E}">
        <p14:creationId xmlns:p14="http://schemas.microsoft.com/office/powerpoint/2010/main" val="3943248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38225" y="183356"/>
            <a:ext cx="7024744" cy="1143000"/>
          </a:xfrm>
        </p:spPr>
        <p:txBody>
          <a:bodyPr/>
          <a:lstStyle/>
          <a:p>
            <a:r>
              <a:rPr lang="fr-CA" dirty="0"/>
              <a:t>Les éléments visuels</a:t>
            </a: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161" y="2093805"/>
            <a:ext cx="5568515" cy="305092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333755" y="1523536"/>
            <a:ext cx="7707335" cy="4893014"/>
            <a:chOff x="333755" y="1523536"/>
            <a:chExt cx="7707335" cy="4893014"/>
          </a:xfrm>
        </p:grpSpPr>
        <p:sp>
          <p:nvSpPr>
            <p:cNvPr id="7175" name="Text Box 7"/>
            <p:cNvSpPr txBox="1">
              <a:spLocks noChangeArrowheads="1"/>
            </p:cNvSpPr>
            <p:nvPr/>
          </p:nvSpPr>
          <p:spPr bwMode="auto">
            <a:xfrm>
              <a:off x="5943600" y="1523536"/>
              <a:ext cx="18859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Barre de formule</a:t>
              </a:r>
            </a:p>
          </p:txBody>
        </p:sp>
        <p:sp>
          <p:nvSpPr>
            <p:cNvPr id="7176" name="Text Box 8"/>
            <p:cNvSpPr txBox="1">
              <a:spLocks noChangeArrowheads="1"/>
            </p:cNvSpPr>
            <p:nvPr/>
          </p:nvSpPr>
          <p:spPr bwMode="auto">
            <a:xfrm>
              <a:off x="333755" y="3657600"/>
              <a:ext cx="15303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Zone de nom</a:t>
              </a:r>
            </a:p>
          </p:txBody>
        </p:sp>
        <p:sp>
          <p:nvSpPr>
            <p:cNvPr id="7178" name="Text Box 10"/>
            <p:cNvSpPr txBox="1">
              <a:spLocks noChangeArrowheads="1"/>
            </p:cNvSpPr>
            <p:nvPr/>
          </p:nvSpPr>
          <p:spPr bwMode="auto">
            <a:xfrm>
              <a:off x="3575872" y="4206030"/>
              <a:ext cx="1949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Onglets de feuille</a:t>
              </a:r>
            </a:p>
          </p:txBody>
        </p:sp>
        <p:sp>
          <p:nvSpPr>
            <p:cNvPr id="7179" name="Text Box 11"/>
            <p:cNvSpPr txBox="1">
              <a:spLocks noChangeArrowheads="1"/>
            </p:cNvSpPr>
            <p:nvPr/>
          </p:nvSpPr>
          <p:spPr bwMode="auto">
            <a:xfrm>
              <a:off x="6683777" y="6047218"/>
              <a:ext cx="135731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Barre d'état</a:t>
              </a:r>
            </a:p>
          </p:txBody>
        </p:sp>
        <p:sp>
          <p:nvSpPr>
            <p:cNvPr id="7180" name="Line 12"/>
            <p:cNvSpPr>
              <a:spLocks noChangeShapeType="1"/>
            </p:cNvSpPr>
            <p:nvPr/>
          </p:nvSpPr>
          <p:spPr bwMode="auto">
            <a:xfrm flipV="1">
              <a:off x="1219200" y="3118725"/>
              <a:ext cx="909820" cy="538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7181" name="Line 13"/>
            <p:cNvSpPr>
              <a:spLocks noChangeShapeType="1"/>
            </p:cNvSpPr>
            <p:nvPr/>
          </p:nvSpPr>
          <p:spPr bwMode="auto">
            <a:xfrm flipH="1">
              <a:off x="3733799" y="1845469"/>
              <a:ext cx="2209799" cy="1273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7182" name="Line 14"/>
            <p:cNvSpPr>
              <a:spLocks noChangeShapeType="1"/>
            </p:cNvSpPr>
            <p:nvPr/>
          </p:nvSpPr>
          <p:spPr bwMode="auto">
            <a:xfrm flipH="1">
              <a:off x="3032988" y="4490403"/>
              <a:ext cx="695284" cy="381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7184" name="Line 16"/>
            <p:cNvSpPr>
              <a:spLocks noChangeShapeType="1"/>
            </p:cNvSpPr>
            <p:nvPr/>
          </p:nvSpPr>
          <p:spPr bwMode="auto">
            <a:xfrm flipH="1" flipV="1">
              <a:off x="4876800" y="5144731"/>
              <a:ext cx="1724572" cy="1114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7185" name="Text Box 17"/>
            <p:cNvSpPr txBox="1">
              <a:spLocks noChangeArrowheads="1"/>
            </p:cNvSpPr>
            <p:nvPr/>
          </p:nvSpPr>
          <p:spPr bwMode="auto">
            <a:xfrm>
              <a:off x="3182398" y="3536594"/>
              <a:ext cx="1543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Cellule active</a:t>
              </a:r>
            </a:p>
          </p:txBody>
        </p:sp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 flipH="1" flipV="1">
              <a:off x="2743200" y="3429000"/>
              <a:ext cx="436979" cy="1075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1688023" y="6047218"/>
              <a:ext cx="271614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fr-CA" dirty="0"/>
                <a:t>Bouton Nouvelle feuille</a:t>
              </a: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V="1">
              <a:off x="3046097" y="4979383"/>
              <a:ext cx="134082" cy="1077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968759" y="1499759"/>
            <a:ext cx="193622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Page Excel A-5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éléments visuels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A" dirty="0"/>
              <a:t>Les feuilles de calcul sont représentées par un quadrillage de lignes numérotées et de colonnes alphabétisées</a:t>
            </a:r>
          </a:p>
          <a:p>
            <a:pPr>
              <a:lnSpc>
                <a:spcPct val="90000"/>
              </a:lnSpc>
            </a:pPr>
            <a:r>
              <a:rPr lang="fr-CA" dirty="0"/>
              <a:t>L'intersection entre une ligne et une colonne se nomme une cellule</a:t>
            </a:r>
          </a:p>
          <a:p>
            <a:pPr>
              <a:lnSpc>
                <a:spcPct val="90000"/>
              </a:lnSpc>
            </a:pPr>
            <a:r>
              <a:rPr lang="fr-CA" dirty="0"/>
              <a:t>Une cellule est donc un rectangle dans le quadrillage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éléments visuels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Chaque cellule possède un nom unique associé à la colonne et à la ligne</a:t>
            </a:r>
          </a:p>
          <a:p>
            <a:pPr lvl="1"/>
            <a:r>
              <a:rPr lang="fr-CA" dirty="0"/>
              <a:t>Par exemple, B12 signifie la cellule qui est à l'intersection de la colonne B et la ligne 12</a:t>
            </a:r>
          </a:p>
          <a:p>
            <a:r>
              <a:rPr lang="fr-CA" dirty="0"/>
              <a:t>Lorsqu'une cellule est active, elle est encadrée de noire et l'entête de colonne et de ligne sont aussi mises en évidence</a:t>
            </a:r>
          </a:p>
          <a:p>
            <a:pPr>
              <a:lnSpc>
                <a:spcPct val="90000"/>
              </a:lnSpc>
            </a:pPr>
            <a:r>
              <a:rPr lang="fr-CA" dirty="0"/>
              <a:t>Pour accéder rapidement à une cellule, on peut appuyer sur la touche raccourcie </a:t>
            </a:r>
            <a:r>
              <a:rPr lang="fr-CA" b="1" dirty="0"/>
              <a:t>[F5]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Exemple : Atteignez la cellule « G32 »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2203</TotalTime>
  <Words>2022</Words>
  <Application>Microsoft Office PowerPoint</Application>
  <PresentationFormat>Affichage à l'écran (4:3)</PresentationFormat>
  <Paragraphs>330</Paragraphs>
  <Slides>51</Slides>
  <Notes>37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7" baseType="lpstr">
      <vt:lpstr>Arial</vt:lpstr>
      <vt:lpstr>Calibri</vt:lpstr>
      <vt:lpstr>Century Gothic</vt:lpstr>
      <vt:lpstr>Symbol</vt:lpstr>
      <vt:lpstr>Wingdings 2</vt:lpstr>
      <vt:lpstr>Austin</vt:lpstr>
      <vt:lpstr>Environnement informatique</vt:lpstr>
      <vt:lpstr>Plan de leçon</vt:lpstr>
      <vt:lpstr>Qu'est-ce que Excel?</vt:lpstr>
      <vt:lpstr>Les avantages</vt:lpstr>
      <vt:lpstr>Les avantages</vt:lpstr>
      <vt:lpstr>Exercice</vt:lpstr>
      <vt:lpstr>Les éléments visuels</vt:lpstr>
      <vt:lpstr>Les éléments visuels</vt:lpstr>
      <vt:lpstr>Les éléments visuels</vt:lpstr>
      <vt:lpstr>Les éléments visuels</vt:lpstr>
      <vt:lpstr>Exercice par découverte</vt:lpstr>
      <vt:lpstr>Saisie de données dans une cellule</vt:lpstr>
      <vt:lpstr>Saisie de données dans une cellule</vt:lpstr>
      <vt:lpstr>Saisie de données dans une cellule</vt:lpstr>
      <vt:lpstr>Exercice</vt:lpstr>
      <vt:lpstr>Exercice</vt:lpstr>
      <vt:lpstr>Exercice</vt:lpstr>
      <vt:lpstr>Validation d'une donnée</vt:lpstr>
      <vt:lpstr>Exemple</vt:lpstr>
      <vt:lpstr>Nommez et déplacez une feuille</vt:lpstr>
      <vt:lpstr>Sélectionner des cellules</vt:lpstr>
      <vt:lpstr>Sélectionner des cellules</vt:lpstr>
      <vt:lpstr>Les types de pointeurs</vt:lpstr>
      <vt:lpstr>Copier, déplacer des cellules</vt:lpstr>
      <vt:lpstr>Copie incrémentée</vt:lpstr>
      <vt:lpstr>Exercices</vt:lpstr>
      <vt:lpstr>Exercices</vt:lpstr>
      <vt:lpstr>Exercices</vt:lpstr>
      <vt:lpstr>Exercices</vt:lpstr>
      <vt:lpstr>Concevoir une feuille</vt:lpstr>
      <vt:lpstr>Concevoir une feuille</vt:lpstr>
      <vt:lpstr>Modifier le contenu d’une cellule</vt:lpstr>
      <vt:lpstr>Modifier le contenu d'une cellule</vt:lpstr>
      <vt:lpstr>Entrer des formules</vt:lpstr>
      <vt:lpstr>Exemple</vt:lpstr>
      <vt:lpstr>Exemple</vt:lpstr>
      <vt:lpstr>Exemple</vt:lpstr>
      <vt:lpstr>Erreurs courantes</vt:lpstr>
      <vt:lpstr>Créer des formules complexes</vt:lpstr>
      <vt:lpstr>Fonctions d'Excel</vt:lpstr>
      <vt:lpstr>Exemples</vt:lpstr>
      <vt:lpstr>Exemples</vt:lpstr>
      <vt:lpstr>Références</vt:lpstr>
      <vt:lpstr>Références relatives et absolues</vt:lpstr>
      <vt:lpstr>Référence relative</vt:lpstr>
      <vt:lpstr>Référence absolue</vt:lpstr>
      <vt:lpstr>Référence absolue</vt:lpstr>
      <vt:lpstr>Exercice</vt:lpstr>
      <vt:lpstr>Exercices</vt:lpstr>
      <vt:lpstr>Insérer un commentaire</vt:lpstr>
      <vt:lpstr>Exercices</vt:lpstr>
    </vt:vector>
  </TitlesOfParts>
  <Company>College Shawinigan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Environnement informatique</dc:title>
  <dc:creator>INFO_PROFNB</dc:creator>
  <cp:lastModifiedBy>Nick B</cp:lastModifiedBy>
  <cp:revision>128</cp:revision>
  <dcterms:created xsi:type="dcterms:W3CDTF">2007-09-27T17:20:51Z</dcterms:created>
  <dcterms:modified xsi:type="dcterms:W3CDTF">2019-09-16T14:53:27Z</dcterms:modified>
</cp:coreProperties>
</file>