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2"/>
  </p:notesMasterIdLst>
  <p:sldIdLst>
    <p:sldId id="256" r:id="rId2"/>
    <p:sldId id="276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7" r:id="rId12"/>
    <p:sldId id="288" r:id="rId13"/>
    <p:sldId id="289" r:id="rId14"/>
    <p:sldId id="291" r:id="rId15"/>
    <p:sldId id="292" r:id="rId16"/>
    <p:sldId id="293" r:id="rId17"/>
    <p:sldId id="294" r:id="rId18"/>
    <p:sldId id="295" r:id="rId19"/>
    <p:sldId id="286" r:id="rId20"/>
    <p:sldId id="26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/>
    <p:restoredTop sz="87379" autoAdjust="0"/>
  </p:normalViewPr>
  <p:slideViewPr>
    <p:cSldViewPr snapToGrid="0" snapToObjects="1">
      <p:cViewPr varScale="1">
        <p:scale>
          <a:sx n="100" d="100"/>
          <a:sy n="100" d="100"/>
        </p:scale>
        <p:origin x="192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0F65B-507F-9148-A2A2-5E320A5F0D71}" type="datetimeFigureOut">
              <a:rPr lang="fr-FR" smtClean="0"/>
              <a:t>28/08/2019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9FE40-7912-B548-8BDD-3CAD3652A5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1834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rc.nasa.gov/WWW/k-12/VirtualAero/BottleRocket/airplane/rktvrecv.html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9FE40-7912-B548-8BDD-3CAD3652A52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1390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Le projet B76</a:t>
            </a:r>
            <a:r>
              <a:rPr lang="fr-CA" baseline="0" dirty="0"/>
              <a:t> – Semaine 08 – </a:t>
            </a:r>
            <a:r>
              <a:rPr lang="fr-CA" baseline="0" dirty="0" err="1"/>
              <a:t>Movers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9FE40-7912-B548-8BDD-3CAD3652A52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614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Problème</a:t>
            </a:r>
            <a:r>
              <a:rPr lang="fr-CA" baseline="0" dirty="0"/>
              <a:t> au niveau du passage de paramètre</a:t>
            </a:r>
          </a:p>
          <a:p>
            <a:endParaRPr lang="fr-CA" baseline="0" dirty="0"/>
          </a:p>
          <a:p>
            <a:r>
              <a:rPr lang="fr-CA" baseline="0" dirty="0"/>
              <a:t>Réponse prochaine diapo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9FE40-7912-B548-8BDD-3CAD3652A52A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729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Rappel : Magnitude est la longueur du vecteur de vitesse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9FE40-7912-B548-8BDD-3CAD3652A52A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3791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Source : </a:t>
            </a:r>
            <a:r>
              <a:rPr lang="fr-CA" dirty="0">
                <a:hlinkClick r:id="rId3"/>
              </a:rPr>
              <a:t>https://www.grc.nasa.gov/WWW/k-12/VirtualAero/BottleRocket/airplane/rktvrecv.html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F9FE40-7912-B548-8BDD-3CAD3652A52A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187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fr-CA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Wednesday, August 28,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Wednesday, August 28,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fr-CA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Wednesday, August 28,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Wednesday, August 28,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fr-CA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Wednesday, August 28, 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Wednesday, August 28,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Wednesday, August 28, 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Wednesday, August 28, 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Wednesday, August 28, 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fr-CA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Wednesday, August 28,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CA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Wednesday, August 28, 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Wednesday, August 28,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natureofcode.com/book/chapter-2-force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hanacademy.org/science/physics/forces-newtons-laws/newtons-laws-of-motion/a/what-is-newtons-third-law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Processing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Programmation créative – Les forces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9AB92A1-5C44-4E25-BD33-B0352649F075}"/>
              </a:ext>
            </a:extLst>
          </p:cNvPr>
          <p:cNvSpPr txBox="1"/>
          <p:nvPr/>
        </p:nvSpPr>
        <p:spPr>
          <a:xfrm>
            <a:off x="4964192" y="4611469"/>
            <a:ext cx="3570208" cy="6463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i="1" dirty="0"/>
              <a:t>“Don’t underestimate the Force.”</a:t>
            </a:r>
            <a:r>
              <a:rPr lang="en-US" dirty="0"/>
              <a:t> </a:t>
            </a:r>
          </a:p>
          <a:p>
            <a:pPr algn="r"/>
            <a:r>
              <a:rPr lang="en-US" dirty="0"/>
              <a:t>Darth Vader</a:t>
            </a:r>
            <a:endParaRPr lang="fr-CA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23E0436-BC53-46EF-84A0-519FEA32460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0"/>
            <a:ext cx="8001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55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Force : accumulation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Dans le point précédent, il y encore un problème</a:t>
            </a:r>
          </a:p>
          <a:p>
            <a:pPr marL="274320" lvl="1" indent="0">
              <a:buNone/>
            </a:pPr>
            <a:r>
              <a:rPr lang="fr-FR" dirty="0"/>
              <a:t>Si l’on applique une force lorsque la souris est appuyée</a:t>
            </a:r>
          </a:p>
          <a:p>
            <a:pPr marL="274320" lvl="1" indent="0">
              <a:buNone/>
            </a:pPr>
            <a:r>
              <a:rPr lang="fr-FR" dirty="0"/>
              <a:t>if (</a:t>
            </a:r>
            <a:r>
              <a:rPr lang="fr-FR" dirty="0" err="1"/>
              <a:t>mousePressed</a:t>
            </a:r>
            <a:r>
              <a:rPr lang="fr-FR" dirty="0"/>
              <a:t>) {</a:t>
            </a:r>
          </a:p>
          <a:p>
            <a:pPr marL="274320" lvl="1" indent="0">
              <a:buNone/>
            </a:pPr>
            <a:r>
              <a:rPr lang="fr-FR" dirty="0"/>
              <a:t>  PVector </a:t>
            </a:r>
            <a:r>
              <a:rPr lang="fr-FR" dirty="0" err="1"/>
              <a:t>wind</a:t>
            </a:r>
            <a:r>
              <a:rPr lang="fr-FR" dirty="0"/>
              <a:t> = new PVector(0.5, 0);</a:t>
            </a:r>
          </a:p>
          <a:p>
            <a:pPr marL="274320" lvl="1" indent="0">
              <a:buNone/>
            </a:pPr>
            <a:r>
              <a:rPr lang="fr-FR" dirty="0"/>
              <a:t>  </a:t>
            </a:r>
            <a:r>
              <a:rPr lang="fr-FR" dirty="0" err="1"/>
              <a:t>mover.applyForce</a:t>
            </a:r>
            <a:r>
              <a:rPr lang="fr-FR" dirty="0"/>
              <a:t>(</a:t>
            </a:r>
            <a:r>
              <a:rPr lang="fr-FR" dirty="0" err="1"/>
              <a:t>wind</a:t>
            </a:r>
            <a:r>
              <a:rPr lang="fr-FR" dirty="0"/>
              <a:t>);</a:t>
            </a:r>
          </a:p>
          <a:p>
            <a:pPr marL="274320" lvl="1" indent="0">
              <a:buNone/>
            </a:pPr>
            <a:r>
              <a:rPr lang="fr-FR" dirty="0"/>
              <a:t>}</a:t>
            </a:r>
          </a:p>
          <a:p>
            <a:r>
              <a:rPr lang="fr-FR" dirty="0"/>
              <a:t>Si l’on applique ce code, l’objet va toujours accélérer. Il faut remettre à zéro l’accélération à chaque appel de la méthode </a:t>
            </a:r>
            <a:r>
              <a:rPr lang="fr-FR" b="1" dirty="0"/>
              <a:t>update</a:t>
            </a:r>
            <a:endParaRPr lang="fr-FR" dirty="0"/>
          </a:p>
          <a:p>
            <a:r>
              <a:rPr lang="fr-FR" dirty="0"/>
              <a:t>La méthode la plus simple serait de multiplier l’accélération par zéro à la fin du update</a:t>
            </a:r>
          </a:p>
          <a:p>
            <a:pPr marL="274320" lvl="1" indent="0">
              <a:buNone/>
            </a:pPr>
            <a:r>
              <a:rPr lang="fr-FR" dirty="0" err="1"/>
              <a:t>void</a:t>
            </a:r>
            <a:r>
              <a:rPr lang="fr-FR" dirty="0"/>
              <a:t> update() {</a:t>
            </a:r>
          </a:p>
          <a:p>
            <a:pPr marL="274320" lvl="1" indent="0">
              <a:buNone/>
            </a:pPr>
            <a:r>
              <a:rPr lang="fr-FR" dirty="0"/>
              <a:t>  </a:t>
            </a:r>
            <a:r>
              <a:rPr lang="fr-FR" dirty="0" err="1"/>
              <a:t>velocity.add</a:t>
            </a:r>
            <a:r>
              <a:rPr lang="fr-FR" dirty="0"/>
              <a:t>(</a:t>
            </a:r>
            <a:r>
              <a:rPr lang="fr-FR" dirty="0" err="1"/>
              <a:t>acceleration</a:t>
            </a:r>
            <a:r>
              <a:rPr lang="fr-FR" dirty="0"/>
              <a:t>);</a:t>
            </a:r>
          </a:p>
          <a:p>
            <a:pPr marL="274320" lvl="1" indent="0">
              <a:buNone/>
            </a:pPr>
            <a:r>
              <a:rPr lang="fr-FR" dirty="0"/>
              <a:t>  </a:t>
            </a:r>
            <a:r>
              <a:rPr lang="fr-FR" dirty="0" err="1"/>
              <a:t>location.add</a:t>
            </a:r>
            <a:r>
              <a:rPr lang="fr-FR" dirty="0"/>
              <a:t>(</a:t>
            </a:r>
            <a:r>
              <a:rPr lang="fr-FR" dirty="0" err="1"/>
              <a:t>velocity</a:t>
            </a:r>
            <a:r>
              <a:rPr lang="fr-FR" dirty="0"/>
              <a:t>);</a:t>
            </a:r>
          </a:p>
          <a:p>
            <a:pPr marL="274320" lvl="1" indent="0">
              <a:buNone/>
            </a:pPr>
            <a:r>
              <a:rPr lang="fr-FR" dirty="0"/>
              <a:t>  </a:t>
            </a:r>
            <a:r>
              <a:rPr lang="fr-FR" dirty="0" err="1"/>
              <a:t>acceleration.mult</a:t>
            </a:r>
            <a:r>
              <a:rPr lang="fr-FR" dirty="0"/>
              <a:t>(0);</a:t>
            </a:r>
          </a:p>
          <a:p>
            <a:pPr marL="274320" lvl="1" indent="0">
              <a:buNone/>
            </a:pPr>
            <a:r>
              <a:rPr lang="fr-FR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518989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Travailler avec la masse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L’ajout de la masse est relativement simple</a:t>
            </a:r>
          </a:p>
          <a:p>
            <a:r>
              <a:rPr lang="fr-FR" dirty="0"/>
              <a:t>En premier lieu, il faudra ajouter une propriété </a:t>
            </a:r>
            <a:r>
              <a:rPr lang="fr-FR" b="1" dirty="0"/>
              <a:t>mass</a:t>
            </a:r>
            <a:r>
              <a:rPr lang="fr-FR" dirty="0"/>
              <a:t> à notre objet qui sera un </a:t>
            </a:r>
            <a:r>
              <a:rPr lang="fr-FR" b="1" dirty="0" err="1"/>
              <a:t>float</a:t>
            </a:r>
            <a:endParaRPr lang="fr-FR" dirty="0"/>
          </a:p>
          <a:p>
            <a:pPr lvl="1"/>
            <a:r>
              <a:rPr lang="fr-FR" dirty="0"/>
              <a:t>Nous ne nous encombrerons pas des unités de mesure</a:t>
            </a:r>
          </a:p>
          <a:p>
            <a:r>
              <a:rPr lang="fr-FR" dirty="0"/>
              <a:t>Simplement on pourrait modifier </a:t>
            </a:r>
            <a:r>
              <a:rPr lang="fr-FR" b="1" dirty="0" err="1"/>
              <a:t>applyForce</a:t>
            </a:r>
            <a:r>
              <a:rPr lang="fr-FR" dirty="0"/>
              <a:t> ainsi</a:t>
            </a:r>
          </a:p>
          <a:p>
            <a:pPr marL="274320" lvl="1" indent="0">
              <a:buNone/>
            </a:pPr>
            <a:r>
              <a:rPr lang="fr-FR" dirty="0" err="1"/>
              <a:t>void</a:t>
            </a:r>
            <a:r>
              <a:rPr lang="fr-FR" dirty="0"/>
              <a:t> </a:t>
            </a:r>
            <a:r>
              <a:rPr lang="fr-FR" dirty="0" err="1"/>
              <a:t>applyForce</a:t>
            </a:r>
            <a:r>
              <a:rPr lang="fr-FR" dirty="0"/>
              <a:t>(PVector force) {</a:t>
            </a:r>
          </a:p>
          <a:p>
            <a:pPr marL="274320" lvl="1" indent="0">
              <a:buNone/>
            </a:pPr>
            <a:r>
              <a:rPr lang="fr-FR" dirty="0"/>
              <a:t>  </a:t>
            </a:r>
            <a:r>
              <a:rPr lang="fr-FR" dirty="0" err="1"/>
              <a:t>force.div</a:t>
            </a:r>
            <a:r>
              <a:rPr lang="fr-FR" dirty="0"/>
              <a:t>(mass);</a:t>
            </a:r>
          </a:p>
          <a:p>
            <a:pPr marL="274320" lvl="1" indent="0">
              <a:buNone/>
            </a:pPr>
            <a:r>
              <a:rPr lang="fr-FR" dirty="0"/>
              <a:t>  </a:t>
            </a:r>
            <a:r>
              <a:rPr lang="fr-FR" dirty="0" err="1"/>
              <a:t>acceleration.add</a:t>
            </a:r>
            <a:r>
              <a:rPr lang="fr-FR" dirty="0"/>
              <a:t>(force);</a:t>
            </a:r>
          </a:p>
          <a:p>
            <a:pPr marL="274320" lvl="1" indent="0">
              <a:buNone/>
            </a:pPr>
            <a:r>
              <a:rPr lang="fr-FR" dirty="0"/>
              <a:t>}</a:t>
            </a:r>
          </a:p>
          <a:p>
            <a:r>
              <a:rPr lang="fr-FR" dirty="0"/>
              <a:t>Cependant, il y a un problème. Qu’arriverait-il si on appliquait le même objet « force » à deux objets distincts?</a:t>
            </a:r>
          </a:p>
        </p:txBody>
      </p:sp>
    </p:spTree>
    <p:extLst>
      <p:ext uri="{BB962C8B-B14F-4D97-AF65-F5344CB8AC3E}">
        <p14:creationId xmlns:p14="http://schemas.microsoft.com/office/powerpoint/2010/main" val="852206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Travailler avec la masse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Le problème avec la question précédente est que l’on diviserait la force lors de l’application au deuxième objet</a:t>
            </a:r>
          </a:p>
          <a:p>
            <a:r>
              <a:rPr lang="fr-FR" dirty="0"/>
              <a:t>Ainsi, il faut créer une copie du vecteur avant de pouvoir l’additionner</a:t>
            </a:r>
          </a:p>
          <a:p>
            <a:pPr marL="274320" lvl="1" indent="0">
              <a:buNone/>
            </a:pPr>
            <a:r>
              <a:rPr lang="fr-FR" dirty="0" err="1"/>
              <a:t>void</a:t>
            </a:r>
            <a:r>
              <a:rPr lang="fr-FR" dirty="0"/>
              <a:t> </a:t>
            </a:r>
            <a:r>
              <a:rPr lang="fr-FR" dirty="0" err="1"/>
              <a:t>applyForce</a:t>
            </a:r>
            <a:r>
              <a:rPr lang="fr-FR" dirty="0"/>
              <a:t>(Force force) {</a:t>
            </a:r>
          </a:p>
          <a:p>
            <a:pPr marL="274320" lvl="1" indent="0">
              <a:buNone/>
            </a:pPr>
            <a:r>
              <a:rPr lang="fr-FR" dirty="0"/>
              <a:t>  PVector f = </a:t>
            </a:r>
            <a:r>
              <a:rPr lang="fr-FR" dirty="0" err="1"/>
              <a:t>force.get</a:t>
            </a:r>
            <a:r>
              <a:rPr lang="fr-FR" dirty="0"/>
              <a:t>();</a:t>
            </a:r>
          </a:p>
          <a:p>
            <a:pPr marL="274320" lvl="1" indent="0">
              <a:buNone/>
            </a:pPr>
            <a:r>
              <a:rPr lang="fr-FR" dirty="0"/>
              <a:t>  </a:t>
            </a:r>
            <a:r>
              <a:rPr lang="fr-FR" dirty="0" err="1"/>
              <a:t>f.div</a:t>
            </a:r>
            <a:r>
              <a:rPr lang="fr-FR" dirty="0"/>
              <a:t>(mass);</a:t>
            </a:r>
          </a:p>
          <a:p>
            <a:pPr marL="274320" lvl="1" indent="0">
              <a:buNone/>
            </a:pPr>
            <a:r>
              <a:rPr lang="fr-FR" dirty="0"/>
              <a:t>  </a:t>
            </a:r>
            <a:r>
              <a:rPr lang="fr-FR" dirty="0" err="1"/>
              <a:t>acceleration.add</a:t>
            </a:r>
            <a:r>
              <a:rPr lang="fr-FR" dirty="0"/>
              <a:t>(f);</a:t>
            </a:r>
          </a:p>
          <a:p>
            <a:pPr marL="274320" lvl="1" indent="0">
              <a:buNone/>
            </a:pPr>
            <a:r>
              <a:rPr lang="fr-FR" dirty="0"/>
              <a:t>}</a:t>
            </a:r>
          </a:p>
          <a:p>
            <a:r>
              <a:rPr lang="fr-FR" b="1" dirty="0"/>
              <a:t>Exercice </a:t>
            </a:r>
            <a:r>
              <a:rPr lang="fr-FR" dirty="0"/>
              <a:t>: Améliorez la fonction en utilisant la méthode statique </a:t>
            </a:r>
            <a:r>
              <a:rPr lang="fr-FR" b="1" dirty="0"/>
              <a:t>div</a:t>
            </a:r>
            <a:r>
              <a:rPr lang="fr-FR" dirty="0"/>
              <a:t> au lieu de </a:t>
            </a:r>
            <a:r>
              <a:rPr lang="fr-FR" b="1" dirty="0" err="1"/>
              <a:t>get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1808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Autres forces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Le vent et la gravité sont des forces qui sont simples à simuler</a:t>
            </a:r>
          </a:p>
          <a:p>
            <a:r>
              <a:rPr lang="fr-FR" dirty="0"/>
              <a:t>Au secondaire, nous avons vu la friction, la tension, l’élasticité et plus</a:t>
            </a:r>
          </a:p>
          <a:p>
            <a:r>
              <a:rPr lang="fr-FR" dirty="0"/>
              <a:t>Dans cette partie, nous allons voir la friction et comment déconstruire une formule de force</a:t>
            </a:r>
          </a:p>
          <a:p>
            <a:r>
              <a:rPr lang="fr-FR" dirty="0"/>
              <a:t>La friction est une force qui est utile pour simuler la perte de vitesse d’un objet</a:t>
            </a:r>
          </a:p>
          <a:p>
            <a:pPr lvl="1"/>
            <a:r>
              <a:rPr lang="fr-FR" dirty="0"/>
              <a:t>Par exemple, une balle qui roule au sol ou encore la résistance de l’air sur une objet qui est dans les airs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1308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Travailler avec les forces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Comprendre le concept derrière une force</a:t>
            </a:r>
          </a:p>
          <a:p>
            <a:r>
              <a:rPr lang="fr-FR" dirty="0"/>
              <a:t>On déconstruit une force en deux parties</a:t>
            </a:r>
          </a:p>
          <a:p>
            <a:pPr lvl="1"/>
            <a:r>
              <a:rPr lang="fr-FR" dirty="0"/>
              <a:t>Comment calculons-nous la direction d’une force?</a:t>
            </a:r>
          </a:p>
          <a:p>
            <a:pPr lvl="1"/>
            <a:r>
              <a:rPr lang="fr-FR" dirty="0"/>
              <a:t>Comment calculons-nous la magnitude d’une force?</a:t>
            </a:r>
          </a:p>
          <a:p>
            <a:r>
              <a:rPr lang="fr-FR" dirty="0"/>
              <a:t>Traduire une formule en code pour un vecteur</a:t>
            </a:r>
          </a:p>
          <a:p>
            <a:r>
              <a:rPr lang="fr-FR" dirty="0"/>
              <a:t>Exemple : </a:t>
            </a:r>
          </a:p>
          <a:p>
            <a:pPr lvl="1"/>
            <a:r>
              <a:rPr lang="fr-FR" dirty="0"/>
              <a:t>Identifier les vecteurs et scalaires. Dans le cas présent, les vecteurs sont la friction et le </a:t>
            </a:r>
            <a:r>
              <a:rPr lang="fr-FR" i="1" dirty="0"/>
              <a:t>v</a:t>
            </a:r>
            <a:r>
              <a:rPr lang="fr-FR" dirty="0"/>
              <a:t>. Le chapeau signifie que c’est un vecteur unitaire. μ et N sont des scalaires.</a:t>
            </a:r>
          </a:p>
          <a:p>
            <a:pPr marL="731520" lvl="1" indent="-457200">
              <a:buFont typeface="+mj-lt"/>
              <a:buAutoNum type="arabicPeriod"/>
            </a:pPr>
            <a:endParaRPr lang="fr-FR" dirty="0"/>
          </a:p>
          <a:p>
            <a:endParaRPr lang="fr-FR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9005181"/>
              </p:ext>
            </p:extLst>
          </p:nvPr>
        </p:nvGraphicFramePr>
        <p:xfrm>
          <a:off x="2330174" y="3598655"/>
          <a:ext cx="2450984" cy="567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…quation" r:id="rId3" imgW="1041400" imgH="241300" progId="Equation.3">
                  <p:embed/>
                </p:oleObj>
              </mc:Choice>
              <mc:Fallback>
                <p:oleObj name="…quation" r:id="rId3" imgW="1041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30174" y="3598655"/>
                        <a:ext cx="2450984" cy="5679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6272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Force : friction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μ tient pour le coefficient de friction</a:t>
            </a:r>
          </a:p>
          <a:p>
            <a:pPr lvl="1"/>
            <a:r>
              <a:rPr lang="fr-FR" dirty="0"/>
              <a:t>Ce coefficient est déterminé par le type de matériau. Par exemple de la glace a un coefficient faible alors que du caoutchouc a un coefficient plus élevé</a:t>
            </a:r>
          </a:p>
          <a:p>
            <a:r>
              <a:rPr lang="fr-FR" dirty="0"/>
              <a:t>N tient pour la force normal soit celle qui est perpendiculaire au mouvement</a:t>
            </a:r>
          </a:p>
          <a:p>
            <a:r>
              <a:rPr lang="fr-FR" dirty="0"/>
              <a:t>La friction est une force de dissipation, i.e. qu’elle fait perdre de l’énergie à une autre force</a:t>
            </a:r>
          </a:p>
          <a:p>
            <a:pPr marL="274320" lvl="1" indent="0">
              <a:buNone/>
            </a:pPr>
            <a:r>
              <a:rPr lang="fr-FR" dirty="0"/>
              <a:t>PVector friction = </a:t>
            </a:r>
            <a:r>
              <a:rPr lang="fr-FR" dirty="0" err="1"/>
              <a:t>velocity.get</a:t>
            </a:r>
            <a:r>
              <a:rPr lang="fr-FR" dirty="0"/>
              <a:t>();</a:t>
            </a:r>
          </a:p>
          <a:p>
            <a:pPr marL="274320" lvl="1" indent="0">
              <a:buNone/>
            </a:pPr>
            <a:r>
              <a:rPr lang="fr-FR" dirty="0" err="1"/>
              <a:t>friction.normalize</a:t>
            </a:r>
            <a:r>
              <a:rPr lang="fr-FR" dirty="0"/>
              <a:t>();</a:t>
            </a:r>
          </a:p>
          <a:p>
            <a:pPr marL="274320" lvl="1" indent="0">
              <a:buNone/>
            </a:pPr>
            <a:r>
              <a:rPr lang="fr-FR" dirty="0" err="1"/>
              <a:t>friction.mult</a:t>
            </a:r>
            <a:r>
              <a:rPr lang="fr-FR" dirty="0"/>
              <a:t>(-1);</a:t>
            </a:r>
          </a:p>
          <a:p>
            <a:pPr marL="274320" lvl="1" indent="0">
              <a:buNone/>
            </a:pPr>
            <a:r>
              <a:rPr lang="fr-FR" dirty="0" err="1"/>
              <a:t>friction.mult</a:t>
            </a:r>
            <a:r>
              <a:rPr lang="fr-FR" dirty="0"/>
              <a:t>(mu); // mu &lt; 1</a:t>
            </a:r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3393291"/>
              </p:ext>
            </p:extLst>
          </p:nvPr>
        </p:nvGraphicFramePr>
        <p:xfrm>
          <a:off x="5035827" y="650047"/>
          <a:ext cx="2450984" cy="567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…quation" r:id="rId3" imgW="1041400" imgH="241300" progId="Equation.3">
                  <p:embed/>
                </p:oleObj>
              </mc:Choice>
              <mc:Fallback>
                <p:oleObj name="…quation" r:id="rId3" imgW="1041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35827" y="650047"/>
                        <a:ext cx="2450984" cy="5679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 5" descr="ch02_03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733944"/>
            <a:ext cx="4261094" cy="154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753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Force : résistance des fluides</a:t>
            </a:r>
          </a:p>
        </p:txBody>
      </p:sp>
      <p:graphicFrame>
        <p:nvGraphicFramePr>
          <p:cNvPr id="4" name="Espace réservé du contenu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5602658"/>
              </p:ext>
            </p:extLst>
          </p:nvPr>
        </p:nvGraphicFramePr>
        <p:xfrm>
          <a:off x="2524125" y="1611313"/>
          <a:ext cx="3995738" cy="126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Équation" r:id="rId4" imgW="1244520" imgH="393480" progId="Equation.3">
                  <p:embed/>
                </p:oleObj>
              </mc:Choice>
              <mc:Fallback>
                <p:oleObj name="Équation" r:id="rId4" imgW="12445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24125" y="1611313"/>
                        <a:ext cx="3995738" cy="1263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457200" y="3106292"/>
            <a:ext cx="8229600" cy="3285364"/>
          </a:xfrm>
        </p:spPr>
        <p:txBody>
          <a:bodyPr>
            <a:normAutofit fontScale="85000" lnSpcReduction="20000"/>
          </a:bodyPr>
          <a:lstStyle/>
          <a:p>
            <a:r>
              <a:rPr lang="fr-FR" dirty="0"/>
              <a:t>Le coefficient n’est pas important ici, car c’est de la simulation. Il faut retenir que c’est </a:t>
            </a:r>
            <a:r>
              <a:rPr lang="fr-FR" b="1" dirty="0"/>
              <a:t>négatif</a:t>
            </a:r>
            <a:r>
              <a:rPr lang="fr-FR" dirty="0"/>
              <a:t>.</a:t>
            </a:r>
          </a:p>
          <a:p>
            <a:r>
              <a:rPr lang="fr-FR" i="1" dirty="0" err="1"/>
              <a:t>ρ</a:t>
            </a:r>
            <a:r>
              <a:rPr lang="fr-FR" dirty="0"/>
              <a:t> (rho) représente la densité du fluide</a:t>
            </a:r>
          </a:p>
          <a:p>
            <a:r>
              <a:rPr lang="fr-FR" i="1" dirty="0"/>
              <a:t>||v||</a:t>
            </a:r>
            <a:r>
              <a:rPr lang="fr-FR" dirty="0"/>
              <a:t> est la magnitude de la vitesse</a:t>
            </a:r>
          </a:p>
          <a:p>
            <a:r>
              <a:rPr lang="fr-FR" dirty="0"/>
              <a:t>A est l’aire frontal qu’occupe l’objet. Par exemple, une Ferrari aura un aire plus petit qu’une minifourgonnette</a:t>
            </a:r>
          </a:p>
          <a:p>
            <a:r>
              <a:rPr lang="fr-FR" dirty="0"/>
              <a:t>C</a:t>
            </a:r>
            <a:r>
              <a:rPr lang="fr-FR" baseline="-25000" dirty="0"/>
              <a:t>d</a:t>
            </a:r>
            <a:r>
              <a:rPr lang="fr-FR" dirty="0"/>
              <a:t> est le coefficient de friction du fluide (semblable à la friction)</a:t>
            </a:r>
          </a:p>
          <a:p>
            <a:r>
              <a:rPr lang="fr-FR" dirty="0"/>
              <a:t>v circonflexe est le vecteur unitaire de la vitesse</a:t>
            </a:r>
          </a:p>
        </p:txBody>
      </p:sp>
    </p:spTree>
    <p:extLst>
      <p:ext uri="{BB962C8B-B14F-4D97-AF65-F5344CB8AC3E}">
        <p14:creationId xmlns:p14="http://schemas.microsoft.com/office/powerpoint/2010/main" val="4255650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Force : résistance des fluides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Pour nos besoins, occupons-nous que de la densité et de la surface de contact pour les scalaires</a:t>
            </a:r>
          </a:p>
          <a:p>
            <a:r>
              <a:rPr lang="fr-FR" dirty="0"/>
              <a:t>On peut simplifier la simulation avec l’équation suivante</a:t>
            </a:r>
          </a:p>
          <a:p>
            <a:pPr marL="274320" lvl="1" indent="0">
              <a:buNone/>
            </a:pPr>
            <a:r>
              <a:rPr lang="fr-FR" dirty="0"/>
              <a:t>F = - 1 * </a:t>
            </a:r>
            <a:r>
              <a:rPr lang="fr-FR" dirty="0" err="1"/>
              <a:t>densite</a:t>
            </a:r>
            <a:r>
              <a:rPr lang="fr-FR" dirty="0"/>
              <a:t> * </a:t>
            </a:r>
            <a:r>
              <a:rPr lang="fr-FR" dirty="0" err="1"/>
              <a:t>vitesse.mag</a:t>
            </a:r>
            <a:r>
              <a:rPr lang="fr-FR" dirty="0"/>
              <a:t>() * </a:t>
            </a:r>
            <a:r>
              <a:rPr lang="fr-FR" dirty="0" err="1"/>
              <a:t>vitesse.mag</a:t>
            </a:r>
            <a:r>
              <a:rPr lang="fr-FR" dirty="0"/>
              <a:t>() * surface * </a:t>
            </a:r>
            <a:r>
              <a:rPr lang="fr-FR" dirty="0" err="1"/>
              <a:t>vitesse.normalize</a:t>
            </a:r>
            <a:r>
              <a:rPr lang="fr-FR" dirty="0"/>
              <a:t>();</a:t>
            </a:r>
          </a:p>
          <a:p>
            <a:r>
              <a:rPr lang="fr-FR" dirty="0"/>
              <a:t>Ainsi en appliquant cette force lors du contact avec le « liquide », on aura l’impression que l’objet ralenti</a:t>
            </a:r>
          </a:p>
          <a:p>
            <a:r>
              <a:rPr lang="fr-FR" dirty="0"/>
              <a:t>Attention! Ceci n’est pas la force de flottaison</a:t>
            </a:r>
          </a:p>
          <a:p>
            <a:pPr lvl="1"/>
            <a:r>
              <a:rPr lang="fr-FR" dirty="0"/>
              <a:t>Il s’agit d’une autre formule</a:t>
            </a:r>
          </a:p>
        </p:txBody>
      </p:sp>
    </p:spTree>
    <p:extLst>
      <p:ext uri="{BB962C8B-B14F-4D97-AF65-F5344CB8AC3E}">
        <p14:creationId xmlns:p14="http://schemas.microsoft.com/office/powerpoint/2010/main" val="4536201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D915EE-F074-42B8-B33C-4382895DD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 parachute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12243A3D-8867-4EFD-B345-F7B74AE48E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fr-CA" dirty="0"/>
                  <a:t>La formule pour le parachute est pratiquement la même chose que celle de la résistance des fluides</a:t>
                </a:r>
              </a:p>
              <a:p>
                <a:pPr lvl="1"/>
                <a:r>
                  <a:rPr lang="fr-CA" dirty="0"/>
                  <a:t>L’air est un fluide dans le domaine des sciences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sSup>
                          <m:sSupPr>
                            <m:ctrlP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fr-CA" dirty="0"/>
              </a:p>
              <a:p>
                <a:r>
                  <a:rPr lang="fr-CA" dirty="0"/>
                  <a:t>Cd est le coefficient de friction du fluide soit 1.75 en général pour l’air</a:t>
                </a:r>
              </a:p>
              <a:p>
                <a:r>
                  <a:rPr lang="el-GR" dirty="0"/>
                  <a:t>ρ</a:t>
                </a:r>
                <a:r>
                  <a:rPr lang="fr-CA" dirty="0"/>
                  <a:t> est la densité de l’air 1.229 kg/m</a:t>
                </a:r>
                <a:r>
                  <a:rPr lang="fr-CA" baseline="30000" dirty="0"/>
                  <a:t>3</a:t>
                </a:r>
                <a:r>
                  <a:rPr lang="fr-CA" dirty="0"/>
                  <a:t> </a:t>
                </a:r>
              </a:p>
              <a:p>
                <a:r>
                  <a:rPr lang="fr-CA" dirty="0"/>
                  <a:t>v est la vitesse de chute</a:t>
                </a:r>
              </a:p>
              <a:p>
                <a:r>
                  <a:rPr lang="fr-CA" dirty="0"/>
                  <a:t>A est la superficie du parachute</a:t>
                </a:r>
              </a:p>
              <a:p>
                <a:pPr lvl="1"/>
                <a:r>
                  <a:rPr lang="fr-CA" dirty="0"/>
                  <a:t>Pour faire une vraie simulation, il faudrait prendre en considération que celui-ci est modifié au fil du temps de même que la vitesse</a:t>
                </a:r>
              </a:p>
            </p:txBody>
          </p:sp>
        </mc:Choice>
        <mc:Fallback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12243A3D-8867-4EFD-B345-F7B74AE48E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67" t="-875" r="-222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47823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Avec le projet inclus avec ce cours</a:t>
            </a:r>
          </a:p>
          <a:p>
            <a:r>
              <a:rPr lang="fr-FR" dirty="0"/>
              <a:t>Corriger les bogues du projet</a:t>
            </a:r>
          </a:p>
          <a:p>
            <a:r>
              <a:rPr lang="fr-FR" dirty="0"/>
              <a:t>En utilisant les forces, simuler un ballon rempli d’hélium qui flotte vers le haut et qui rebondit lorsqu’il atteint le plafond</a:t>
            </a:r>
          </a:p>
          <a:p>
            <a:pPr lvl="1"/>
            <a:r>
              <a:rPr lang="fr-FR" dirty="0"/>
              <a:t>Ajouter du vent qui change au fil du temps avec un bruit de </a:t>
            </a:r>
            <a:r>
              <a:rPr lang="fr-FR" dirty="0" err="1"/>
              <a:t>Perlin</a:t>
            </a:r>
            <a:endParaRPr lang="fr-FR" dirty="0"/>
          </a:p>
          <a:p>
            <a:r>
              <a:rPr lang="fr-FR" dirty="0"/>
              <a:t>Créez une application où il y a une cinquantaine d’objets de masse différente auxquels on applique des forces identiques à l’aide de la souris</a:t>
            </a:r>
          </a:p>
          <a:p>
            <a:pPr lvl="1"/>
            <a:r>
              <a:rPr lang="fr-FR" dirty="0"/>
              <a:t>Exemple : Cinquante objets auxquels on applique du vent</a:t>
            </a:r>
          </a:p>
          <a:p>
            <a:r>
              <a:rPr lang="fr-FR" dirty="0"/>
              <a:t>Créez une application où des objets tombent dans un liquide quelconque et dont l’on peut constater le ralentissement</a:t>
            </a:r>
          </a:p>
          <a:p>
            <a:r>
              <a:rPr lang="fr-FR" b="1" dirty="0"/>
              <a:t>Défi</a:t>
            </a:r>
            <a:r>
              <a:rPr lang="fr-FR" dirty="0"/>
              <a:t>! Simuler un objet qui a un parachute </a:t>
            </a:r>
            <a:r>
              <a:rPr lang="fr-FR"/>
              <a:t>qui ouvre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6709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Plan de module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Dans ce module, on verra comment appliquer différents types de forces à un objet ou plusieurs</a:t>
            </a:r>
          </a:p>
          <a:p>
            <a:r>
              <a:rPr lang="fr-FR" dirty="0"/>
              <a:t>Force : définition</a:t>
            </a:r>
          </a:p>
          <a:p>
            <a:r>
              <a:rPr lang="fr-FR" dirty="0"/>
              <a:t>Les lois de Newton</a:t>
            </a:r>
          </a:p>
          <a:p>
            <a:pPr lvl="1"/>
            <a:r>
              <a:rPr lang="fr-FR" dirty="0"/>
              <a:t>Première</a:t>
            </a:r>
          </a:p>
          <a:p>
            <a:pPr lvl="1"/>
            <a:r>
              <a:rPr lang="fr-FR" dirty="0"/>
              <a:t>Troisième</a:t>
            </a:r>
          </a:p>
          <a:p>
            <a:pPr lvl="1"/>
            <a:r>
              <a:rPr lang="fr-FR" dirty="0"/>
              <a:t>Deuxième</a:t>
            </a:r>
          </a:p>
          <a:p>
            <a:r>
              <a:rPr lang="fr-FR" dirty="0"/>
              <a:t>Accumulation des forces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04926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Références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hlinkClick r:id="rId2"/>
              </a:rPr>
              <a:t>http://natureofcode.com/book/chapter-2-forces/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8348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Force : définition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En physique, une force est une interaction qui tend à modifier la vitesse d’un objet</a:t>
            </a:r>
          </a:p>
          <a:p>
            <a:pPr lvl="1"/>
            <a:r>
              <a:rPr lang="fr-FR" dirty="0"/>
              <a:t>Lorsque la vitesse est modifiée, il y a automatiquement une accélération</a:t>
            </a:r>
          </a:p>
          <a:p>
            <a:r>
              <a:rPr lang="fr-FR" dirty="0"/>
              <a:t>Une force peut accélérer le déplacement d’un objet avec une masse</a:t>
            </a:r>
          </a:p>
          <a:p>
            <a:r>
              <a:rPr lang="fr-FR" dirty="0"/>
              <a:t>Une force possède une magnitude et une direction</a:t>
            </a:r>
          </a:p>
          <a:p>
            <a:pPr lvl="1"/>
            <a:r>
              <a:rPr lang="fr-FR" dirty="0"/>
              <a:t>Vecteur!</a:t>
            </a:r>
          </a:p>
          <a:p>
            <a:r>
              <a:rPr lang="fr-FR" dirty="0"/>
              <a:t>Ainsi une force est un vecteur qui cause l’accélération d’un objet avec une masse</a:t>
            </a:r>
          </a:p>
        </p:txBody>
      </p:sp>
    </p:spTree>
    <p:extLst>
      <p:ext uri="{BB962C8B-B14F-4D97-AF65-F5344CB8AC3E}">
        <p14:creationId xmlns:p14="http://schemas.microsoft.com/office/powerpoint/2010/main" val="1516875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Newton : Première loi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Un objet au repos reste au repos, un objet en déplacement reste en déplacement</a:t>
            </a:r>
          </a:p>
          <a:p>
            <a:pPr lvl="1"/>
            <a:r>
              <a:rPr lang="fr-FR" dirty="0"/>
              <a:t>Plus en détail : Un objet au repos reste au repos, un objet en déplacement reste en déplacement à une vitesse et direction constantes à moins d’une force non équilibrée. Par exemple dans l’espace.</a:t>
            </a:r>
          </a:p>
          <a:p>
            <a:r>
              <a:rPr lang="fr-FR" i="1" dirty="0"/>
              <a:t>F = ma</a:t>
            </a:r>
            <a:r>
              <a:rPr lang="fr-FR" dirty="0"/>
              <a:t>, où </a:t>
            </a:r>
            <a:r>
              <a:rPr lang="fr-FR" i="1" dirty="0"/>
              <a:t>m</a:t>
            </a:r>
            <a:r>
              <a:rPr lang="fr-FR" dirty="0"/>
              <a:t> est la masse et </a:t>
            </a:r>
            <a:r>
              <a:rPr lang="fr-FR" i="1" dirty="0"/>
              <a:t>a</a:t>
            </a:r>
            <a:r>
              <a:rPr lang="fr-FR" dirty="0"/>
              <a:t> l’accélération</a:t>
            </a:r>
          </a:p>
          <a:p>
            <a:pPr lvl="1"/>
            <a:r>
              <a:rPr lang="fr-FR" dirty="0"/>
              <a:t>Celle que tout le monde a vue au secondaire!</a:t>
            </a:r>
          </a:p>
          <a:p>
            <a:r>
              <a:rPr lang="fr-FR" dirty="0"/>
              <a:t>La vitesse d’un objet atteindra une constante lorsqu’une force contraire annulera l’effet de la force initiale, i.e. que la somme des forces sera égale à zéro</a:t>
            </a:r>
          </a:p>
          <a:p>
            <a:pPr lvl="1"/>
            <a:r>
              <a:rPr lang="fr-CA" dirty="0"/>
              <a:t>Ex : On applique une force initiale à un objet dans l’espace loin des astres, l’objet atteindra une vitesse constante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0095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Newton : Première loi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Une balle qui tombe d’un avion atteindra une vitesse terminale au moment où la résistance de l’air sera égale à la force de gravité</a:t>
            </a:r>
          </a:p>
          <a:p>
            <a:r>
              <a:rPr lang="fr-FR" dirty="0"/>
              <a:t>En programmation, la vélocité d’un objet va demeurer constante si elle est dans un état d’équilibre</a:t>
            </a:r>
          </a:p>
          <a:p>
            <a:endParaRPr lang="fr-FR" dirty="0"/>
          </a:p>
        </p:txBody>
      </p:sp>
      <p:pic>
        <p:nvPicPr>
          <p:cNvPr id="5" name="Espace réservé du contenu 4" descr="ch02_01.png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5" r="27242"/>
          <a:stretch/>
        </p:blipFill>
        <p:spPr>
          <a:xfrm>
            <a:off x="4836531" y="1950518"/>
            <a:ext cx="4023491" cy="2184052"/>
          </a:xfrm>
        </p:spPr>
      </p:pic>
    </p:spTree>
    <p:extLst>
      <p:ext uri="{BB962C8B-B14F-4D97-AF65-F5344CB8AC3E}">
        <p14:creationId xmlns:p14="http://schemas.microsoft.com/office/powerpoint/2010/main" val="1288167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Newton : Troisième loi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Pour toute action, il y a une réaction égale et contraire</a:t>
            </a:r>
          </a:p>
          <a:p>
            <a:pPr lvl="1"/>
            <a:r>
              <a:rPr lang="fr-FR" dirty="0"/>
              <a:t>En d’autres termes, les forces sont toujours en pair. Les deux forces sont égales, mais dans une direction contraire</a:t>
            </a:r>
          </a:p>
          <a:p>
            <a:pPr lvl="1"/>
            <a:r>
              <a:rPr lang="fr-FR" dirty="0"/>
              <a:t>Il faut séparer les éléments en deux systèmes distincts</a:t>
            </a:r>
          </a:p>
          <a:p>
            <a:r>
              <a:rPr lang="fr-FR" dirty="0"/>
              <a:t>Exemples</a:t>
            </a:r>
          </a:p>
          <a:p>
            <a:pPr lvl="1"/>
            <a:r>
              <a:rPr lang="fr-FR" dirty="0"/>
              <a:t>Si je pousse un train immobile, le train ne bougera pas, car une force égale va contre la mienne</a:t>
            </a:r>
          </a:p>
          <a:p>
            <a:pPr lvl="2"/>
            <a:r>
              <a:rPr lang="fr-FR" dirty="0"/>
              <a:t>Il y a le système du train et le mien</a:t>
            </a:r>
          </a:p>
          <a:p>
            <a:pPr lvl="1"/>
            <a:r>
              <a:rPr lang="fr-FR" dirty="0"/>
              <a:t>Si je pousse mon bureau, le bureau applique la même force sur ma main</a:t>
            </a:r>
          </a:p>
          <a:p>
            <a:pPr lvl="2"/>
            <a:r>
              <a:rPr lang="fr-FR" dirty="0"/>
              <a:t>On peut le sentir car le bureau compressera ma main et le bureau se déplacera à un moment donné</a:t>
            </a:r>
          </a:p>
          <a:p>
            <a:pPr lvl="1"/>
            <a:r>
              <a:rPr lang="fr-FR" dirty="0">
                <a:hlinkClick r:id="rId2"/>
              </a:rPr>
              <a:t>Autres exemples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9887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Newton : Deuxième loi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La force est égale à la masse multipliée par l’accélération</a:t>
            </a:r>
          </a:p>
          <a:p>
            <a:r>
              <a:rPr lang="fr-FR" dirty="0"/>
              <a:t>L’accélération est directement proportionnel à la force et inversement proportionnel à la masse</a:t>
            </a:r>
          </a:p>
          <a:p>
            <a:pPr lvl="1"/>
            <a:r>
              <a:rPr lang="fr-FR" dirty="0"/>
              <a:t>Ainsi, si vous êtes sur un chariot, le plus fort que l’on vous pousse, le plus rapide que vous vous déplacerez. Toutefois, plus lourd vous êtes, plus lentement vous vous déplacerez</a:t>
            </a:r>
          </a:p>
          <a:p>
            <a:r>
              <a:rPr lang="fr-FR" dirty="0"/>
              <a:t>Poids vs masse</a:t>
            </a:r>
          </a:p>
          <a:p>
            <a:pPr lvl="1"/>
            <a:r>
              <a:rPr lang="fr-FR" dirty="0"/>
              <a:t>La masse d’un objet est une mesure de la quantité de matière dans un objet qui est exprimée en kilogramme</a:t>
            </a:r>
          </a:p>
          <a:p>
            <a:pPr lvl="1"/>
            <a:r>
              <a:rPr lang="fr-FR" dirty="0"/>
              <a:t>Le poids, souvent mal interprété comme étant la masse, est techniquement la force de gravité sur un objet soit le poids est la masse multipliée par la gravité ce qui donne des </a:t>
            </a:r>
            <a:r>
              <a:rPr lang="fr-FR" b="1" dirty="0"/>
              <a:t>Newtons</a:t>
            </a:r>
          </a:p>
          <a:p>
            <a:pPr lvl="1"/>
            <a:r>
              <a:rPr lang="fr-FR" dirty="0"/>
              <a:t>La densité (</a:t>
            </a:r>
            <a:r>
              <a:rPr lang="el-GR" dirty="0"/>
              <a:t>ρ</a:t>
            </a:r>
            <a:r>
              <a:rPr lang="fr-FR" dirty="0"/>
              <a:t>) est la quantité de masse par unité de volume</a:t>
            </a:r>
          </a:p>
        </p:txBody>
      </p:sp>
    </p:spTree>
    <p:extLst>
      <p:ext uri="{BB962C8B-B14F-4D97-AF65-F5344CB8AC3E}">
        <p14:creationId xmlns:p14="http://schemas.microsoft.com/office/powerpoint/2010/main" val="3193156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Pour simplifier la compréhension, nous allons utiliser une masse de 1 dans les premiers exemples</a:t>
            </a:r>
          </a:p>
          <a:p>
            <a:pPr lvl="1"/>
            <a:r>
              <a:rPr lang="fr-FR" dirty="0"/>
              <a:t>Ainsi F = a</a:t>
            </a:r>
          </a:p>
          <a:p>
            <a:r>
              <a:rPr lang="fr-FR" dirty="0"/>
              <a:t>Disons que l’on reprend la classe </a:t>
            </a:r>
            <a:r>
              <a:rPr lang="fr-FR" b="1" dirty="0" err="1"/>
              <a:t>Mover</a:t>
            </a:r>
            <a:r>
              <a:rPr lang="fr-FR" dirty="0"/>
              <a:t> avec les propriétés location, vélocité et accélération</a:t>
            </a:r>
          </a:p>
          <a:p>
            <a:pPr lvl="1"/>
            <a:r>
              <a:rPr lang="fr-FR" dirty="0"/>
              <a:t>La classe </a:t>
            </a:r>
            <a:r>
              <a:rPr lang="fr-FR" dirty="0" err="1"/>
              <a:t>Mover</a:t>
            </a:r>
            <a:r>
              <a:rPr lang="fr-FR" dirty="0"/>
              <a:t> a été crée dans les exercices du dernier cours</a:t>
            </a:r>
          </a:p>
          <a:p>
            <a:r>
              <a:rPr lang="fr-FR" dirty="0"/>
              <a:t>Notre but est d’appliquer une force</a:t>
            </a:r>
          </a:p>
          <a:p>
            <a:pPr lvl="1"/>
            <a:r>
              <a:rPr lang="fr-FR" dirty="0"/>
              <a:t>Par exemple : </a:t>
            </a:r>
            <a:r>
              <a:rPr lang="fr-FR" b="1" dirty="0" err="1"/>
              <a:t>mover.applyForce</a:t>
            </a:r>
            <a:r>
              <a:rPr lang="fr-FR" b="1" dirty="0"/>
              <a:t>(</a:t>
            </a:r>
            <a:r>
              <a:rPr lang="fr-FR" b="1" dirty="0" err="1"/>
              <a:t>wind</a:t>
            </a:r>
            <a:r>
              <a:rPr lang="fr-FR" b="1" dirty="0"/>
              <a:t>)</a:t>
            </a:r>
            <a:endParaRPr lang="fr-FR" dirty="0"/>
          </a:p>
          <a:p>
            <a:pPr lvl="1"/>
            <a:r>
              <a:rPr lang="fr-FR" dirty="0"/>
              <a:t>Ou encore : </a:t>
            </a:r>
            <a:r>
              <a:rPr lang="fr-FR" b="1" dirty="0" err="1"/>
              <a:t>mover.applyForce</a:t>
            </a:r>
            <a:r>
              <a:rPr lang="fr-FR" b="1" dirty="0"/>
              <a:t>(</a:t>
            </a:r>
            <a:r>
              <a:rPr lang="fr-FR" b="1" dirty="0" err="1"/>
              <a:t>gravity</a:t>
            </a:r>
            <a:r>
              <a:rPr lang="fr-FR" b="1" dirty="0"/>
              <a:t>)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871211" y="5352871"/>
            <a:ext cx="3401577" cy="120032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// Code ninja</a:t>
            </a:r>
          </a:p>
          <a:p>
            <a:r>
              <a:rPr lang="fr-FR" dirty="0" err="1"/>
              <a:t>void</a:t>
            </a:r>
            <a:r>
              <a:rPr lang="fr-FR" dirty="0"/>
              <a:t> </a:t>
            </a:r>
            <a:r>
              <a:rPr lang="fr-FR" dirty="0" err="1"/>
              <a:t>applyForce</a:t>
            </a:r>
            <a:r>
              <a:rPr lang="fr-FR" dirty="0"/>
              <a:t> (PVector f) {</a:t>
            </a:r>
          </a:p>
          <a:p>
            <a:r>
              <a:rPr lang="fr-FR" dirty="0"/>
              <a:t>  </a:t>
            </a:r>
            <a:r>
              <a:rPr lang="fr-FR" dirty="0" err="1"/>
              <a:t>acceleration</a:t>
            </a:r>
            <a:r>
              <a:rPr lang="fr-FR" dirty="0"/>
              <a:t> = f;</a:t>
            </a:r>
          </a:p>
          <a:p>
            <a:r>
              <a:rPr lang="fr-FR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601640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Force : accumulation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Disons que l’on désire appliquer du vent et de la gravité en simultané</a:t>
            </a:r>
          </a:p>
          <a:p>
            <a:pPr marL="274320" lvl="1" indent="0">
              <a:buNone/>
            </a:pPr>
            <a:r>
              <a:rPr lang="fr-FR" dirty="0" err="1"/>
              <a:t>mover.applyForce</a:t>
            </a:r>
            <a:r>
              <a:rPr lang="fr-FR" dirty="0"/>
              <a:t>(</a:t>
            </a:r>
            <a:r>
              <a:rPr lang="fr-FR" dirty="0" err="1"/>
              <a:t>wind</a:t>
            </a:r>
            <a:r>
              <a:rPr lang="fr-FR" dirty="0"/>
              <a:t>);</a:t>
            </a:r>
          </a:p>
          <a:p>
            <a:pPr marL="274320" lvl="1" indent="0">
              <a:buNone/>
            </a:pPr>
            <a:r>
              <a:rPr lang="fr-FR" dirty="0" err="1"/>
              <a:t>mover.applyForce</a:t>
            </a:r>
            <a:r>
              <a:rPr lang="fr-FR" dirty="0"/>
              <a:t>(</a:t>
            </a:r>
            <a:r>
              <a:rPr lang="fr-FR" dirty="0" err="1"/>
              <a:t>gravity</a:t>
            </a:r>
            <a:r>
              <a:rPr lang="fr-FR" dirty="0"/>
              <a:t>);</a:t>
            </a:r>
          </a:p>
          <a:p>
            <a:pPr marL="274320" lvl="1" indent="0">
              <a:buNone/>
            </a:pPr>
            <a:r>
              <a:rPr lang="fr-FR" dirty="0" err="1"/>
              <a:t>mover.update</a:t>
            </a:r>
            <a:r>
              <a:rPr lang="fr-FR" dirty="0"/>
              <a:t>();</a:t>
            </a:r>
          </a:p>
          <a:p>
            <a:pPr marL="274320" lvl="1" indent="0">
              <a:buNone/>
            </a:pPr>
            <a:r>
              <a:rPr lang="fr-FR" dirty="0" err="1"/>
              <a:t>mover.display</a:t>
            </a:r>
            <a:r>
              <a:rPr lang="fr-FR" dirty="0"/>
              <a:t>();</a:t>
            </a:r>
          </a:p>
          <a:p>
            <a:pPr lvl="1"/>
            <a:r>
              <a:rPr lang="fr-FR" dirty="0"/>
              <a:t>Si l’on prend cet exemple avec le code dans l’encadré du diapositive précédent, ce code est brisé, car le vent sera toujours écrasé par la gravité!</a:t>
            </a:r>
          </a:p>
          <a:p>
            <a:r>
              <a:rPr lang="fr-FR" dirty="0"/>
              <a:t>L’accélération est égale à la somme de toutes les forces divisés par la masse, cette action se nomme l’accumulation des forces</a:t>
            </a:r>
          </a:p>
          <a:p>
            <a:pPr marL="274320" lvl="1" indent="0">
              <a:buNone/>
            </a:pPr>
            <a:r>
              <a:rPr lang="fr-FR" dirty="0" err="1"/>
              <a:t>void</a:t>
            </a:r>
            <a:r>
              <a:rPr lang="fr-FR" dirty="0"/>
              <a:t> </a:t>
            </a:r>
            <a:r>
              <a:rPr lang="fr-FR" dirty="0" err="1"/>
              <a:t>applyForce</a:t>
            </a:r>
            <a:r>
              <a:rPr lang="fr-FR" dirty="0"/>
              <a:t>(</a:t>
            </a:r>
            <a:r>
              <a:rPr lang="fr-FR" dirty="0" err="1"/>
              <a:t>Pvector</a:t>
            </a:r>
            <a:r>
              <a:rPr lang="fr-FR" dirty="0"/>
              <a:t> f) {</a:t>
            </a:r>
          </a:p>
          <a:p>
            <a:pPr marL="274320" lvl="1" indent="0">
              <a:buNone/>
            </a:pPr>
            <a:r>
              <a:rPr lang="fr-FR" dirty="0"/>
              <a:t>  </a:t>
            </a:r>
            <a:r>
              <a:rPr lang="fr-FR" dirty="0" err="1"/>
              <a:t>acceleration.add</a:t>
            </a:r>
            <a:r>
              <a:rPr lang="fr-FR" dirty="0"/>
              <a:t>(force);</a:t>
            </a:r>
          </a:p>
          <a:p>
            <a:pPr marL="274320" lvl="1" indent="0">
              <a:buNone/>
            </a:pPr>
            <a:r>
              <a:rPr lang="fr-FR" dirty="0"/>
              <a:t>}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76276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té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Clarté.thmx</Template>
  <TotalTime>1263</TotalTime>
  <Words>1684</Words>
  <Application>Microsoft Office PowerPoint</Application>
  <PresentationFormat>Affichage à l'écran (4:3)</PresentationFormat>
  <Paragraphs>172</Paragraphs>
  <Slides>20</Slides>
  <Notes>5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 Math</vt:lpstr>
      <vt:lpstr>Clarté</vt:lpstr>
      <vt:lpstr>…quation</vt:lpstr>
      <vt:lpstr>Équation</vt:lpstr>
      <vt:lpstr>Processing</vt:lpstr>
      <vt:lpstr>Plan de module</vt:lpstr>
      <vt:lpstr>Force : définition</vt:lpstr>
      <vt:lpstr>Newton : Première loi</vt:lpstr>
      <vt:lpstr>Newton : Première loi</vt:lpstr>
      <vt:lpstr>Newton : Troisième loi</vt:lpstr>
      <vt:lpstr>Newton : Deuxième loi</vt:lpstr>
      <vt:lpstr>Exemple</vt:lpstr>
      <vt:lpstr>Force : accumulation</vt:lpstr>
      <vt:lpstr>Force : accumulation</vt:lpstr>
      <vt:lpstr>Travailler avec la masse</vt:lpstr>
      <vt:lpstr>Travailler avec la masse</vt:lpstr>
      <vt:lpstr>Autres forces</vt:lpstr>
      <vt:lpstr>Travailler avec les forces</vt:lpstr>
      <vt:lpstr>Force : friction</vt:lpstr>
      <vt:lpstr>Force : résistance des fluides</vt:lpstr>
      <vt:lpstr>Force : résistance des fluides</vt:lpstr>
      <vt:lpstr>Le parachute</vt:lpstr>
      <vt:lpstr>Exercices</vt:lpstr>
      <vt:lpstr>Références</vt:lpstr>
    </vt:vector>
  </TitlesOfParts>
  <Company>nbourre@collegeshawinigan.qc.ca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Processing</dc:title>
  <dc:creator>Nicolas Bourre</dc:creator>
  <cp:lastModifiedBy>nbourre</cp:lastModifiedBy>
  <cp:revision>95</cp:revision>
  <dcterms:created xsi:type="dcterms:W3CDTF">2014-09-29T15:21:35Z</dcterms:created>
  <dcterms:modified xsi:type="dcterms:W3CDTF">2019-08-28T19:16:25Z</dcterms:modified>
</cp:coreProperties>
</file>