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47"/>
  </p:notesMasterIdLst>
  <p:sldIdLst>
    <p:sldId id="256" r:id="rId2"/>
    <p:sldId id="257" r:id="rId3"/>
    <p:sldId id="278" r:id="rId4"/>
    <p:sldId id="284" r:id="rId5"/>
    <p:sldId id="279" r:id="rId6"/>
    <p:sldId id="288" r:id="rId7"/>
    <p:sldId id="286" r:id="rId8"/>
    <p:sldId id="287" r:id="rId9"/>
    <p:sldId id="265" r:id="rId10"/>
    <p:sldId id="297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8" r:id="rId20"/>
    <p:sldId id="276" r:id="rId21"/>
    <p:sldId id="299" r:id="rId22"/>
    <p:sldId id="300" r:id="rId23"/>
    <p:sldId id="269" r:id="rId24"/>
    <p:sldId id="302" r:id="rId25"/>
    <p:sldId id="304" r:id="rId26"/>
    <p:sldId id="303" r:id="rId27"/>
    <p:sldId id="301" r:id="rId28"/>
    <p:sldId id="281" r:id="rId29"/>
    <p:sldId id="282" r:id="rId30"/>
    <p:sldId id="258" r:id="rId31"/>
    <p:sldId id="259" r:id="rId32"/>
    <p:sldId id="261" r:id="rId33"/>
    <p:sldId id="262" r:id="rId34"/>
    <p:sldId id="263" r:id="rId35"/>
    <p:sldId id="271" r:id="rId36"/>
    <p:sldId id="264" r:id="rId37"/>
    <p:sldId id="270" r:id="rId38"/>
    <p:sldId id="267" r:id="rId39"/>
    <p:sldId id="268" r:id="rId40"/>
    <p:sldId id="266" r:id="rId41"/>
    <p:sldId id="273" r:id="rId42"/>
    <p:sldId id="274" r:id="rId43"/>
    <p:sldId id="272" r:id="rId44"/>
    <p:sldId id="277" r:id="rId45"/>
    <p:sldId id="260" r:id="rId4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9" autoAdjust="0"/>
    <p:restoredTop sz="89894" autoAdjust="0"/>
  </p:normalViewPr>
  <p:slideViewPr>
    <p:cSldViewPr snapToGrid="0" snapToObjects="1">
      <p:cViewPr varScale="1">
        <p:scale>
          <a:sx n="102" d="100"/>
          <a:sy n="102" d="100"/>
        </p:scale>
        <p:origin x="192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0F65B-507F-9148-A2A2-5E320A5F0D71}" type="datetimeFigureOut">
              <a:rPr lang="fr-FR" smtClean="0"/>
              <a:t>22/08/2019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9FE40-7912-B548-8BDD-3CAD3652A5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1834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Les valeurs du cercle trigonométrique</a:t>
            </a:r>
            <a:r>
              <a:rPr lang="fr-CA" baseline="0" dirty="0"/>
              <a:t> sont en format radian. Les constantes TWO_PI, PI, HALF_PI et QUARTER_PI sont disponibles.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CA200-6325-4187-87E7-545A46630B49}" type="slidenum">
              <a:rPr lang="fr-CA" smtClean="0"/>
              <a:t>13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8562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Noir, rouge,</a:t>
            </a:r>
            <a:r>
              <a:rPr lang="fr-CA" baseline="0" dirty="0"/>
              <a:t> bleu transparent à 50%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CA200-6325-4187-87E7-545A46630B49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2397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*</a:t>
            </a:r>
            <a:r>
              <a:rPr lang="fr-CA" baseline="0" dirty="0"/>
              <a:t> Selon les sources entre 7 et 10 millions de couleurs… C’est pas ce que ma blonde me dit quand je choisis des couleurs de peinture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CA200-6325-4187-87E7-545A46630B49}" type="slidenum">
              <a:rPr lang="fr-CA" smtClean="0"/>
              <a:t>16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9674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6CA200-6325-4187-87E7-545A46630B49}" type="slidenum">
              <a:rPr lang="fr-CA" smtClean="0"/>
              <a:t>21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6480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err="1"/>
              <a:t>int</a:t>
            </a:r>
            <a:r>
              <a:rPr lang="fr-CA" dirty="0"/>
              <a:t> </a:t>
            </a:r>
            <a:r>
              <a:rPr lang="fr-CA" dirty="0" err="1"/>
              <a:t>currentTime</a:t>
            </a:r>
            <a:r>
              <a:rPr lang="fr-CA" dirty="0"/>
              <a:t>;</a:t>
            </a:r>
          </a:p>
          <a:p>
            <a:r>
              <a:rPr lang="fr-CA" dirty="0" err="1"/>
              <a:t>int</a:t>
            </a:r>
            <a:r>
              <a:rPr lang="fr-CA" dirty="0"/>
              <a:t> </a:t>
            </a:r>
            <a:r>
              <a:rPr lang="fr-CA" dirty="0" err="1"/>
              <a:t>previousTime</a:t>
            </a:r>
            <a:r>
              <a:rPr lang="fr-CA" dirty="0"/>
              <a:t>;</a:t>
            </a:r>
          </a:p>
          <a:p>
            <a:r>
              <a:rPr lang="fr-CA" dirty="0" err="1"/>
              <a:t>int</a:t>
            </a:r>
            <a:r>
              <a:rPr lang="fr-CA" dirty="0"/>
              <a:t> </a:t>
            </a:r>
            <a:r>
              <a:rPr lang="fr-CA" dirty="0" err="1"/>
              <a:t>deltaTime</a:t>
            </a:r>
            <a:r>
              <a:rPr lang="fr-CA" dirty="0"/>
              <a:t>;</a:t>
            </a:r>
          </a:p>
          <a:p>
            <a:endParaRPr lang="fr-CA" dirty="0"/>
          </a:p>
          <a:p>
            <a:r>
              <a:rPr lang="fr-CA" dirty="0" err="1"/>
              <a:t>void</a:t>
            </a:r>
            <a:r>
              <a:rPr lang="fr-CA" dirty="0"/>
              <a:t> setup () {</a:t>
            </a:r>
          </a:p>
          <a:p>
            <a:r>
              <a:rPr lang="fr-CA" dirty="0"/>
              <a:t>  </a:t>
            </a:r>
            <a:r>
              <a:rPr lang="fr-CA" dirty="0" err="1"/>
              <a:t>currentTime</a:t>
            </a:r>
            <a:r>
              <a:rPr lang="fr-CA" dirty="0"/>
              <a:t> = </a:t>
            </a:r>
            <a:r>
              <a:rPr lang="fr-CA" dirty="0" err="1"/>
              <a:t>millis</a:t>
            </a:r>
            <a:r>
              <a:rPr lang="fr-CA" dirty="0"/>
              <a:t>();</a:t>
            </a:r>
          </a:p>
          <a:p>
            <a:r>
              <a:rPr lang="fr-CA" dirty="0"/>
              <a:t>  </a:t>
            </a:r>
            <a:r>
              <a:rPr lang="fr-CA" dirty="0" err="1"/>
              <a:t>previousTime</a:t>
            </a:r>
            <a:r>
              <a:rPr lang="fr-CA" dirty="0"/>
              <a:t> = </a:t>
            </a:r>
            <a:r>
              <a:rPr lang="fr-CA" dirty="0" err="1"/>
              <a:t>millis</a:t>
            </a:r>
            <a:r>
              <a:rPr lang="fr-CA" dirty="0"/>
              <a:t>();</a:t>
            </a:r>
          </a:p>
          <a:p>
            <a:r>
              <a:rPr lang="fr-CA" dirty="0"/>
              <a:t>  </a:t>
            </a:r>
          </a:p>
          <a:p>
            <a:r>
              <a:rPr lang="fr-CA"/>
              <a:t>}</a:t>
            </a:r>
            <a:endParaRPr lang="fr-CA" dirty="0"/>
          </a:p>
          <a:p>
            <a:endParaRPr lang="fr-CA" dirty="0"/>
          </a:p>
          <a:p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dirty="0" err="1"/>
              <a:t>draw</a:t>
            </a:r>
            <a:r>
              <a:rPr lang="fr-CA" dirty="0"/>
              <a:t> () {</a:t>
            </a:r>
          </a:p>
          <a:p>
            <a:r>
              <a:rPr lang="fr-CA" dirty="0"/>
              <a:t>  </a:t>
            </a:r>
            <a:r>
              <a:rPr lang="fr-CA" dirty="0" err="1"/>
              <a:t>currentTime</a:t>
            </a:r>
            <a:r>
              <a:rPr lang="fr-CA" dirty="0"/>
              <a:t> = </a:t>
            </a:r>
            <a:r>
              <a:rPr lang="fr-CA" dirty="0" err="1"/>
              <a:t>millis</a:t>
            </a:r>
            <a:r>
              <a:rPr lang="fr-CA" dirty="0"/>
              <a:t>();</a:t>
            </a:r>
          </a:p>
          <a:p>
            <a:r>
              <a:rPr lang="fr-CA" dirty="0"/>
              <a:t>  </a:t>
            </a:r>
            <a:r>
              <a:rPr lang="fr-CA" dirty="0" err="1"/>
              <a:t>deltaTime</a:t>
            </a:r>
            <a:r>
              <a:rPr lang="fr-CA" dirty="0"/>
              <a:t> = </a:t>
            </a:r>
            <a:r>
              <a:rPr lang="fr-CA" dirty="0" err="1"/>
              <a:t>currentTime</a:t>
            </a:r>
            <a:r>
              <a:rPr lang="fr-CA" dirty="0"/>
              <a:t> - </a:t>
            </a:r>
            <a:r>
              <a:rPr lang="fr-CA" dirty="0" err="1"/>
              <a:t>previousTime</a:t>
            </a:r>
            <a:r>
              <a:rPr lang="fr-CA" dirty="0"/>
              <a:t>;</a:t>
            </a:r>
          </a:p>
          <a:p>
            <a:r>
              <a:rPr lang="fr-CA" dirty="0"/>
              <a:t>  </a:t>
            </a:r>
          </a:p>
          <a:p>
            <a:r>
              <a:rPr lang="fr-CA" dirty="0"/>
              <a:t>  update(</a:t>
            </a:r>
            <a:r>
              <a:rPr lang="fr-CA" dirty="0" err="1"/>
              <a:t>deltaTime</a:t>
            </a:r>
            <a:r>
              <a:rPr lang="fr-CA" dirty="0"/>
              <a:t>);</a:t>
            </a:r>
          </a:p>
          <a:p>
            <a:r>
              <a:rPr lang="fr-CA" dirty="0"/>
              <a:t>  display();</a:t>
            </a:r>
          </a:p>
          <a:p>
            <a:r>
              <a:rPr lang="fr-CA" dirty="0"/>
              <a:t>  </a:t>
            </a:r>
          </a:p>
          <a:p>
            <a:r>
              <a:rPr lang="fr-CA" dirty="0"/>
              <a:t>  </a:t>
            </a:r>
            <a:r>
              <a:rPr lang="fr-CA" dirty="0" err="1"/>
              <a:t>previousTime</a:t>
            </a:r>
            <a:r>
              <a:rPr lang="fr-CA" dirty="0"/>
              <a:t> = </a:t>
            </a:r>
            <a:r>
              <a:rPr lang="fr-CA" dirty="0" err="1"/>
              <a:t>currentTime</a:t>
            </a:r>
            <a:r>
              <a:rPr lang="fr-CA" dirty="0"/>
              <a:t>;</a:t>
            </a:r>
          </a:p>
          <a:p>
            <a:r>
              <a:rPr lang="fr-CA" dirty="0"/>
              <a:t>}</a:t>
            </a:r>
          </a:p>
          <a:p>
            <a:endParaRPr lang="fr-CA" dirty="0"/>
          </a:p>
          <a:p>
            <a:r>
              <a:rPr lang="fr-CA" dirty="0"/>
              <a:t>/***</a:t>
            </a:r>
          </a:p>
          <a:p>
            <a:r>
              <a:rPr lang="fr-CA" dirty="0"/>
              <a:t>  The </a:t>
            </a:r>
            <a:r>
              <a:rPr lang="fr-CA" dirty="0" err="1"/>
              <a:t>calculations</a:t>
            </a:r>
            <a:r>
              <a:rPr lang="fr-CA" dirty="0"/>
              <a:t> </a:t>
            </a:r>
            <a:r>
              <a:rPr lang="fr-CA" dirty="0" err="1"/>
              <a:t>should</a:t>
            </a:r>
            <a:r>
              <a:rPr lang="fr-CA" dirty="0"/>
              <a:t> go </a:t>
            </a:r>
            <a:r>
              <a:rPr lang="fr-CA" dirty="0" err="1"/>
              <a:t>here</a:t>
            </a:r>
            <a:endParaRPr lang="fr-CA" dirty="0"/>
          </a:p>
          <a:p>
            <a:r>
              <a:rPr lang="fr-CA" dirty="0"/>
              <a:t>*/</a:t>
            </a:r>
          </a:p>
          <a:p>
            <a:r>
              <a:rPr lang="fr-CA" dirty="0" err="1"/>
              <a:t>void</a:t>
            </a:r>
            <a:r>
              <a:rPr lang="fr-CA" dirty="0"/>
              <a:t> update(</a:t>
            </a:r>
            <a:r>
              <a:rPr lang="fr-CA" dirty="0" err="1"/>
              <a:t>int</a:t>
            </a:r>
            <a:r>
              <a:rPr lang="fr-CA" dirty="0"/>
              <a:t> delta) {</a:t>
            </a:r>
          </a:p>
          <a:p>
            <a:r>
              <a:rPr lang="fr-CA" dirty="0"/>
              <a:t>  </a:t>
            </a:r>
          </a:p>
          <a:p>
            <a:r>
              <a:rPr lang="fr-CA" dirty="0"/>
              <a:t>}</a:t>
            </a:r>
          </a:p>
          <a:p>
            <a:endParaRPr lang="fr-CA" dirty="0"/>
          </a:p>
          <a:p>
            <a:r>
              <a:rPr lang="fr-CA" dirty="0"/>
              <a:t>/***</a:t>
            </a:r>
          </a:p>
          <a:p>
            <a:r>
              <a:rPr lang="fr-CA" dirty="0"/>
              <a:t>  The rendering </a:t>
            </a:r>
            <a:r>
              <a:rPr lang="fr-CA" dirty="0" err="1"/>
              <a:t>should</a:t>
            </a:r>
            <a:r>
              <a:rPr lang="fr-CA" dirty="0"/>
              <a:t> go </a:t>
            </a:r>
            <a:r>
              <a:rPr lang="fr-CA" dirty="0" err="1"/>
              <a:t>here</a:t>
            </a:r>
            <a:endParaRPr lang="fr-CA" dirty="0"/>
          </a:p>
          <a:p>
            <a:r>
              <a:rPr lang="fr-CA" dirty="0"/>
              <a:t>*/</a:t>
            </a:r>
          </a:p>
          <a:p>
            <a:r>
              <a:rPr lang="fr-CA" dirty="0" err="1"/>
              <a:t>void</a:t>
            </a:r>
            <a:r>
              <a:rPr lang="fr-CA" dirty="0"/>
              <a:t> display () {</a:t>
            </a:r>
          </a:p>
          <a:p>
            <a:r>
              <a:rPr lang="fr-CA" dirty="0"/>
              <a:t>  </a:t>
            </a:r>
          </a:p>
          <a:p>
            <a:r>
              <a:rPr lang="fr-CA" dirty="0"/>
              <a:t>}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9FE40-7912-B548-8BDD-3CAD3652A52A}" type="slidenum">
              <a:rPr lang="fr-FR" smtClean="0"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989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Longueur</a:t>
            </a:r>
            <a:r>
              <a:rPr lang="fr-FR" baseline="0" dirty="0"/>
              <a:t> </a:t>
            </a:r>
            <a:r>
              <a:rPr lang="fr-FR" baseline="0" dirty="0">
                <a:sym typeface="Wingdings"/>
              </a:rPr>
              <a:t> Magnitude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F9FE40-7912-B548-8BDD-3CAD3652A52A}" type="slidenum">
              <a:rPr lang="fr-FR" smtClean="0"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8010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12EA87-3D14-4A59-BB70-2D2A852B8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5DB9E43-E663-42E3-85AF-0B6FEF7EA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CB8A1FB-5B1C-482F-B243-81DB5C3D1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7FFC131-5860-4188-A3D7-1D88EDB88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8BB016-9B53-404C-8266-CA0B7A74C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947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741F50-1D11-41A3-92CF-AC6E8082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CB1BBC5-011A-410E-8695-1BE1BC8FE6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E8F1D6-F6EB-4EC1-B574-F5140AB58C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E502C6-B7EA-4BEF-B698-589B20CE9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DCA00F-1047-487E-B85C-CA612544B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73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3DE93D6-42D7-485D-B99A-E035FB409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03108B-24FF-402A-93E8-2E863ECE7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AE5BBD-FBED-4B3D-BC7C-5AE4A6821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597F23-40A1-41CE-B781-E0169CB9F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37E8D8-6F6D-4A2D-9823-14D3D520C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792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88226F-4250-4AFB-88AE-0EC4A4327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B95192-13C4-456A-AD3F-EB7F11C30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4702E9-467F-415C-B8C5-64F338E02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498076-CFCD-4519-B924-1DB40B19D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B3CE06-D511-4266-B98C-03D73E993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7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3CF4FA-3495-4123-AE24-164DCA57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ACD1729-0F32-47D3-BF93-999C7BF91F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41A155-8856-4349-8A2F-8D049B4EE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B818-7379-467D-8E76-EF9D9074A26C}" type="datetime2">
              <a:rPr lang="en-US" smtClean="0"/>
              <a:t>Thursday, August 22, 2019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B9436A-6CEF-4780-8F73-4C2955809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5F155A-46D4-4285-9DDB-703A2ED0C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00864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5C3324-F544-4C5E-9CF8-1ECAFDAA7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3F4400D-4C87-4068-8E7F-59A5656E17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537BE86-3680-40AE-A144-6EB3C9CC8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419F9A-2670-4FEC-B4DB-56E491A28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F0DD6A-D63D-429D-AE29-B67017DAF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13809EF-44A1-4A85-9C94-F6498C8DA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9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37E576-156B-4A9C-A1D8-A138E8948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F204A7-7C68-4147-9A92-145D061A2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04E1265-61D1-4E66-A76F-4135FD4FC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383320A-5BB8-4B8C-BD77-9505ACDF6D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E4EDF2D-49EA-443F-A9EB-4197BCE955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BB2E80E-D654-4FF7-97D5-768509473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E819E4E-8D8C-4549-845F-60E7CF2D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50727D2-3272-48BC-A355-C8B393414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CEA8F5-2146-44A4-8226-D326712D4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D284925-3AF7-4913-9354-71301CF4A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2AD279-0E74-4045-A4BD-AA6CCA257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DE952F5-CB04-41B1-BF55-C3E319BFF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16621D3-D53B-4A51-8F1F-05627B47B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0FDD08A-56CD-4EC8-930B-9B150F79E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4158323-3B53-4574-84BE-B377BAEC8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170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0BB2E5-BDE9-4509-8007-C543E542C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0DAA04E-590B-4D43-B065-5183FC5FDE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074C01-2027-4336-BE1E-E3B06D648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E408D3-62A2-42B6-9AFB-D64BFF00D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B385FA-5069-408D-859C-1E992E550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74F5E0-B8B3-44F6-81EC-5BBCB2186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292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6DF2C-78DC-461D-9242-BFCF6ADDB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76E22EC-8182-4663-B232-8BF0EA0F9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AD3C9F0-9242-49FA-AAB8-91794D53BF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5AC3CB-BD0A-4FDD-82F4-815569687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Thursday, August 22, 2019</a:t>
            </a:fld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E4E719-C2FD-4E58-875C-CB81D3185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CA845B9-3B14-44F0-80A2-8B7C1A5B8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95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0BDB5AA-492C-4919-9C9D-6D727F248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351341-46C5-449E-8D05-0124887B99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2AE717-C103-4144-962B-A4FC486633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CB818-7379-467D-8E76-EF9D9074A26C}" type="datetime2">
              <a:rPr lang="en-US" smtClean="0"/>
              <a:t>Thursday, August 22, 2019</a:t>
            </a:fld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609A44-0499-4068-A49A-2E9A3901C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537D61-34D8-451A-A7CF-2876010B10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992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logue.nbourre.profweb.ca/?p=1214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processing.org/reference/keyPressed.html" TargetMode="External"/><Relationship Id="rId3" Type="http://schemas.openxmlformats.org/officeDocument/2006/relationships/hyperlink" Target="https://processing.org/reference/height.html" TargetMode="External"/><Relationship Id="rId7" Type="http://schemas.openxmlformats.org/officeDocument/2006/relationships/hyperlink" Target="https://processing.org/reference/mousePressed.html" TargetMode="External"/><Relationship Id="rId2" Type="http://schemas.openxmlformats.org/officeDocument/2006/relationships/hyperlink" Target="https://processing.org/reference/width.html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processing.org/reference/mouseButton.html" TargetMode="External"/><Relationship Id="rId5" Type="http://schemas.openxmlformats.org/officeDocument/2006/relationships/hyperlink" Target="https://processing.org/reference/mouseY.html" TargetMode="External"/><Relationship Id="rId10" Type="http://schemas.openxmlformats.org/officeDocument/2006/relationships/hyperlink" Target="https://processing.org/reference/keyCode.html" TargetMode="External"/><Relationship Id="rId4" Type="http://schemas.openxmlformats.org/officeDocument/2006/relationships/hyperlink" Target="https://processing.org/reference/mouseX.html" TargetMode="External"/><Relationship Id="rId9" Type="http://schemas.openxmlformats.org/officeDocument/2006/relationships/hyperlink" Target="https://processing.org/reference/key.html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Nz3P14ug2GdT3Q9DHrBup0gUQPK4Jue9hzKpGW1VSfs/edit?usp=sharing" TargetMode="External"/><Relationship Id="rId2" Type="http://schemas.openxmlformats.org/officeDocument/2006/relationships/hyperlink" Target="http://blogue.nbourre.profweb.ca/?p=121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tureofcode.com/book/introduction/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processing.org/download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natureofcode.com/book/chapter-1-vector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Processing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Programmation créative – Les vecteurs</a:t>
            </a:r>
          </a:p>
        </p:txBody>
      </p:sp>
    </p:spTree>
    <p:extLst>
      <p:ext uri="{BB962C8B-B14F-4D97-AF65-F5344CB8AC3E}">
        <p14:creationId xmlns:p14="http://schemas.microsoft.com/office/powerpoint/2010/main" val="32375570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85E3AC-7A51-4233-B135-EF7CC6F1D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formes primitives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2265AD-E63E-4543-99CC-D5D566D53F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9693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Formes primitives 2D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Ce que nous avons expérimenté dans les diapos précédents sont ce que l’on appelle des formes primitives</a:t>
            </a:r>
          </a:p>
          <a:p>
            <a:r>
              <a:rPr lang="fr-CA" dirty="0"/>
              <a:t>Les formes primitives sont des objets graphiques de base</a:t>
            </a:r>
          </a:p>
          <a:p>
            <a:r>
              <a:rPr lang="fr-CA" dirty="0"/>
              <a:t>Elles sont faciles à dessiner lorsque l’on comprend les coordonnées cartésiennes</a:t>
            </a:r>
          </a:p>
          <a:p>
            <a:r>
              <a:rPr lang="fr-CA" dirty="0"/>
              <a:t>Plusieurs formes primitives sont disponibles dans Processing</a:t>
            </a:r>
          </a:p>
          <a:p>
            <a:pPr lvl="1"/>
            <a:r>
              <a:rPr lang="fr-CA" dirty="0"/>
              <a:t>Point, ligne</a:t>
            </a:r>
          </a:p>
          <a:p>
            <a:pPr lvl="1"/>
            <a:r>
              <a:rPr lang="fr-CA" dirty="0"/>
              <a:t>Rectangle, quadrilatère</a:t>
            </a:r>
          </a:p>
          <a:p>
            <a:pPr lvl="1"/>
            <a:r>
              <a:rPr lang="fr-CA" dirty="0"/>
              <a:t>Ellipse, arc</a:t>
            </a:r>
          </a:p>
          <a:p>
            <a:pPr lvl="1"/>
            <a:r>
              <a:rPr lang="fr-CA" dirty="0"/>
              <a:t>Triangle</a:t>
            </a:r>
          </a:p>
          <a:p>
            <a:r>
              <a:rPr lang="fr-CA" dirty="0"/>
              <a:t>Nous verrons dans les prochaines diapositives comment utiliser les plus complexes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792648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arc de cercle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Il est possible de tracer des arcs de cercle avec Processing</a:t>
            </a:r>
          </a:p>
          <a:p>
            <a:r>
              <a:rPr lang="fr-CA" dirty="0"/>
              <a:t>La méthode pour dessiner un arc de cercle est « arc » et ses paramètres sont x, y, largeur, hauteur, début, fin et le type qui est optionnel</a:t>
            </a:r>
          </a:p>
          <a:p>
            <a:r>
              <a:rPr lang="fr-CA" dirty="0"/>
              <a:t>La syntaxe est la suivante</a:t>
            </a:r>
          </a:p>
          <a:p>
            <a:pPr lvl="1"/>
            <a:r>
              <a:rPr lang="fr-CA" dirty="0"/>
              <a:t>arc (x, y, largeur, hauteur, début, fin [, type]);</a:t>
            </a:r>
          </a:p>
          <a:p>
            <a:pPr lvl="1"/>
            <a:r>
              <a:rPr lang="fr-CA" dirty="0"/>
              <a:t>Type peut être OPEN, CHORD ou PIE</a:t>
            </a:r>
          </a:p>
          <a:p>
            <a:r>
              <a:rPr lang="fr-CA" dirty="0"/>
              <a:t>Exemple</a:t>
            </a:r>
          </a:p>
          <a:p>
            <a:pPr lvl="1"/>
            <a:r>
              <a:rPr lang="fr-CA" dirty="0"/>
              <a:t>arc (75, 125, 50, 50, PI, PI + HALF_PI);</a:t>
            </a:r>
          </a:p>
          <a:p>
            <a:pPr lvl="1"/>
            <a:r>
              <a:rPr lang="fr-CA" dirty="0"/>
              <a:t>PI représente la constante mathématique 3.1415…</a:t>
            </a:r>
          </a:p>
          <a:p>
            <a:pPr lvl="2"/>
            <a:r>
              <a:rPr lang="fr-CA" dirty="0"/>
              <a:t>Il y a QUARTER_PI, HALF_PI, PI, TWO_PI</a:t>
            </a:r>
          </a:p>
          <a:p>
            <a:pPr lvl="1"/>
            <a:r>
              <a:rPr lang="fr-CA" dirty="0"/>
              <a:t>Un cercle est 2 PI</a:t>
            </a:r>
          </a:p>
          <a:p>
            <a:endParaRPr lang="fr-CA" dirty="0"/>
          </a:p>
        </p:txBody>
      </p:sp>
      <p:grpSp>
        <p:nvGrpSpPr>
          <p:cNvPr id="13" name="Groupe 12"/>
          <p:cNvGrpSpPr/>
          <p:nvPr/>
        </p:nvGrpSpPr>
        <p:grpSpPr>
          <a:xfrm>
            <a:off x="5000734" y="5432960"/>
            <a:ext cx="3514616" cy="1059914"/>
            <a:chOff x="6968481" y="3419475"/>
            <a:chExt cx="4686155" cy="1413219"/>
          </a:xfrm>
        </p:grpSpPr>
        <p:grpSp>
          <p:nvGrpSpPr>
            <p:cNvPr id="8" name="Groupe 7"/>
            <p:cNvGrpSpPr/>
            <p:nvPr/>
          </p:nvGrpSpPr>
          <p:grpSpPr>
            <a:xfrm>
              <a:off x="6968481" y="3419475"/>
              <a:ext cx="4686155" cy="1170343"/>
              <a:chOff x="5215881" y="3408510"/>
              <a:chExt cx="5912367" cy="1476583"/>
            </a:xfrm>
          </p:grpSpPr>
          <p:pic>
            <p:nvPicPr>
              <p:cNvPr id="4" name="Image 3"/>
              <p:cNvPicPr>
                <a:picLocks noChangeAspect="1"/>
              </p:cNvPicPr>
              <p:nvPr/>
            </p:nvPicPr>
            <p:blipFill>
              <a:blip r:embed="rId2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67512" y="3408512"/>
                <a:ext cx="1257475" cy="1476581"/>
              </a:xfrm>
              <a:prstGeom prst="rect">
                <a:avLst/>
              </a:prstGeom>
            </p:spPr>
          </p:pic>
          <p:pic>
            <p:nvPicPr>
              <p:cNvPr id="5" name="Image 4"/>
              <p:cNvPicPr>
                <a:picLocks noChangeAspect="1"/>
              </p:cNvPicPr>
              <p:nvPr/>
            </p:nvPicPr>
            <p:blipFill>
              <a:blip r:embed="rId3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19142" y="3408511"/>
                <a:ext cx="1257475" cy="1476581"/>
              </a:xfrm>
              <a:prstGeom prst="rect">
                <a:avLst/>
              </a:prstGeom>
            </p:spPr>
          </p:pic>
          <p:pic>
            <p:nvPicPr>
              <p:cNvPr id="6" name="Image 5"/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870774" y="3408510"/>
                <a:ext cx="1257474" cy="1476579"/>
              </a:xfrm>
              <a:prstGeom prst="rect">
                <a:avLst/>
              </a:prstGeom>
            </p:spPr>
          </p:pic>
          <p:pic>
            <p:nvPicPr>
              <p:cNvPr id="7" name="Image 6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15881" y="3408510"/>
                <a:ext cx="1257475" cy="1476581"/>
              </a:xfrm>
              <a:prstGeom prst="rect">
                <a:avLst/>
              </a:prstGeom>
            </p:spPr>
          </p:pic>
        </p:grpSp>
        <p:sp>
          <p:nvSpPr>
            <p:cNvPr id="9" name="ZoneTexte 8"/>
            <p:cNvSpPr txBox="1"/>
            <p:nvPr/>
          </p:nvSpPr>
          <p:spPr>
            <a:xfrm>
              <a:off x="7173900" y="4432585"/>
              <a:ext cx="663003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sz="1350" dirty="0"/>
                <a:t>Rien</a:t>
              </a:r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8266134" y="4432585"/>
              <a:ext cx="782693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sz="1350" dirty="0"/>
                <a:t>OPEN</a:t>
              </a:r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9553203" y="4432585"/>
              <a:ext cx="934445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sz="1350" dirty="0"/>
                <a:t>CHORD</a:t>
              </a:r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0837473" y="4432585"/>
              <a:ext cx="536899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A" sz="1350" dirty="0"/>
                <a:t>PIE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9006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Formes primitives 2D</a:t>
            </a:r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8171775"/>
              </p:ext>
            </p:extLst>
          </p:nvPr>
        </p:nvGraphicFramePr>
        <p:xfrm>
          <a:off x="532215" y="1636303"/>
          <a:ext cx="8079569" cy="3693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3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9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57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6894">
                <a:tc>
                  <a:txBody>
                    <a:bodyPr/>
                    <a:lstStyle/>
                    <a:p>
                      <a:r>
                        <a:rPr lang="fr-CA" sz="1400" dirty="0"/>
                        <a:t>Commande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Paramètres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Remarque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6894">
                <a:tc>
                  <a:txBody>
                    <a:bodyPr/>
                    <a:lstStyle/>
                    <a:p>
                      <a:r>
                        <a:rPr lang="fr-CA" sz="1400" dirty="0"/>
                        <a:t>point (x,</a:t>
                      </a:r>
                      <a:r>
                        <a:rPr lang="fr-CA" sz="1400" baseline="0" dirty="0"/>
                        <a:t> y)</a:t>
                      </a:r>
                      <a:endParaRPr lang="fr-C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x, y </a:t>
                      </a:r>
                      <a:r>
                        <a:rPr lang="fr-CA" sz="1400" dirty="0">
                          <a:sym typeface="Wingdings" panose="05000000000000000000" pitchFamily="2" charset="2"/>
                        </a:rPr>
                        <a:t> position</a:t>
                      </a:r>
                      <a:r>
                        <a:rPr lang="fr-CA" sz="1400" baseline="0" dirty="0">
                          <a:sym typeface="Wingdings" panose="05000000000000000000" pitchFamily="2" charset="2"/>
                        </a:rPr>
                        <a:t> du point</a:t>
                      </a:r>
                      <a:endParaRPr lang="fr-C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894">
                <a:tc>
                  <a:txBody>
                    <a:bodyPr/>
                    <a:lstStyle/>
                    <a:p>
                      <a:r>
                        <a:rPr lang="fr-CA" sz="1400" dirty="0"/>
                        <a:t>line</a:t>
                      </a:r>
                      <a:r>
                        <a:rPr lang="fr-CA" sz="1400" baseline="0" dirty="0"/>
                        <a:t> (x1, y1, x2, y2)</a:t>
                      </a:r>
                      <a:endParaRPr lang="fr-C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4691">
                <a:tc>
                  <a:txBody>
                    <a:bodyPr/>
                    <a:lstStyle/>
                    <a:p>
                      <a:r>
                        <a:rPr lang="fr-CA" sz="1400" dirty="0"/>
                        <a:t>ellipse (x, y, w, h)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w</a:t>
                      </a:r>
                      <a:r>
                        <a:rPr lang="fr-CA" sz="1400" baseline="0" dirty="0"/>
                        <a:t> </a:t>
                      </a:r>
                      <a:r>
                        <a:rPr lang="fr-CA" sz="1400" baseline="0" dirty="0">
                          <a:sym typeface="Wingdings" panose="05000000000000000000" pitchFamily="2" charset="2"/>
                        </a:rPr>
                        <a:t> </a:t>
                      </a:r>
                      <a:r>
                        <a:rPr lang="fr-CA" sz="1400" baseline="0" dirty="0" err="1">
                          <a:sym typeface="Wingdings" panose="05000000000000000000" pitchFamily="2" charset="2"/>
                        </a:rPr>
                        <a:t>width</a:t>
                      </a:r>
                      <a:r>
                        <a:rPr lang="fr-CA" sz="1400" baseline="0" dirty="0">
                          <a:sym typeface="Wingdings" panose="05000000000000000000" pitchFamily="2" charset="2"/>
                        </a:rPr>
                        <a:t> = largeur</a:t>
                      </a:r>
                    </a:p>
                    <a:p>
                      <a:r>
                        <a:rPr lang="fr-CA" sz="1400" baseline="0" dirty="0">
                          <a:sym typeface="Wingdings" panose="05000000000000000000" pitchFamily="2" charset="2"/>
                        </a:rPr>
                        <a:t>h  </a:t>
                      </a:r>
                      <a:r>
                        <a:rPr lang="fr-CA" sz="1400" baseline="0" dirty="0" err="1">
                          <a:sym typeface="Wingdings" panose="05000000000000000000" pitchFamily="2" charset="2"/>
                        </a:rPr>
                        <a:t>heigth</a:t>
                      </a:r>
                      <a:r>
                        <a:rPr lang="fr-CA" sz="1400" baseline="0" dirty="0">
                          <a:sym typeface="Wingdings" panose="05000000000000000000" pitchFamily="2" charset="2"/>
                        </a:rPr>
                        <a:t> = hauteur</a:t>
                      </a:r>
                      <a:endParaRPr lang="fr-CA" sz="1400" baseline="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x, y représente </a:t>
                      </a:r>
                      <a:r>
                        <a:rPr lang="fr-CA" sz="1400" baseline="0" dirty="0"/>
                        <a:t>le centre</a:t>
                      </a:r>
                      <a:endParaRPr lang="fr-CA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894">
                <a:tc>
                  <a:txBody>
                    <a:bodyPr/>
                    <a:lstStyle/>
                    <a:p>
                      <a:r>
                        <a:rPr lang="fr-CA" sz="1400" dirty="0" err="1"/>
                        <a:t>rect</a:t>
                      </a:r>
                      <a:r>
                        <a:rPr lang="fr-CA" sz="1400" dirty="0"/>
                        <a:t> (x, y, w, h)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400" dirty="0"/>
                        <a:t>x, y représente </a:t>
                      </a:r>
                      <a:r>
                        <a:rPr lang="fr-CA" sz="1400" baseline="0" dirty="0"/>
                        <a:t>le coin supérieur gauche</a:t>
                      </a:r>
                      <a:endParaRPr lang="fr-CA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6894">
                <a:tc>
                  <a:txBody>
                    <a:bodyPr/>
                    <a:lstStyle/>
                    <a:p>
                      <a:r>
                        <a:rPr lang="fr-CA" sz="1400" dirty="0"/>
                        <a:t>triangle (x1,</a:t>
                      </a:r>
                      <a:r>
                        <a:rPr lang="fr-CA" sz="1400" baseline="0" dirty="0"/>
                        <a:t> y1, x2, y2, x3, y3)</a:t>
                      </a:r>
                      <a:endParaRPr lang="fr-C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Dessine</a:t>
                      </a:r>
                      <a:r>
                        <a:rPr lang="fr-CA" sz="1400" baseline="0" dirty="0"/>
                        <a:t> un triangle</a:t>
                      </a:r>
                      <a:endParaRPr lang="fr-CA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6894">
                <a:tc>
                  <a:txBody>
                    <a:bodyPr/>
                    <a:lstStyle/>
                    <a:p>
                      <a:r>
                        <a:rPr lang="fr-CA" sz="1400" dirty="0"/>
                        <a:t>quad (x1, y1,</a:t>
                      </a:r>
                      <a:r>
                        <a:rPr lang="fr-CA" sz="1400" baseline="0" dirty="0"/>
                        <a:t> …, x4, y4)</a:t>
                      </a:r>
                      <a:endParaRPr lang="fr-C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fr-C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Dessine un quadrilatère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9338">
                <a:tc>
                  <a:txBody>
                    <a:bodyPr/>
                    <a:lstStyle/>
                    <a:p>
                      <a:r>
                        <a:rPr lang="fr-CA" sz="1400" dirty="0"/>
                        <a:t>arc (x,</a:t>
                      </a:r>
                      <a:r>
                        <a:rPr lang="fr-CA" sz="1400" baseline="0" dirty="0"/>
                        <a:t> y, w, h, </a:t>
                      </a:r>
                      <a:r>
                        <a:rPr lang="fr-CA" sz="1400" baseline="0" dirty="0" err="1"/>
                        <a:t>start</a:t>
                      </a:r>
                      <a:r>
                        <a:rPr lang="fr-CA" sz="1400" baseline="0" dirty="0"/>
                        <a:t>, end) ou</a:t>
                      </a:r>
                      <a:br>
                        <a:rPr lang="fr-CA" sz="1400" baseline="0" dirty="0"/>
                      </a:br>
                      <a:r>
                        <a:rPr lang="fr-CA" sz="1400" baseline="0" dirty="0"/>
                        <a:t>arc </a:t>
                      </a:r>
                      <a:r>
                        <a:rPr lang="fr-CA" sz="1400" dirty="0"/>
                        <a:t>(x,</a:t>
                      </a:r>
                      <a:r>
                        <a:rPr lang="fr-CA" sz="1400" baseline="0" dirty="0"/>
                        <a:t> y, w, h, </a:t>
                      </a:r>
                      <a:r>
                        <a:rPr lang="fr-CA" sz="1400" baseline="0" dirty="0" err="1"/>
                        <a:t>start</a:t>
                      </a:r>
                      <a:r>
                        <a:rPr lang="fr-CA" sz="1400" baseline="0" dirty="0"/>
                        <a:t>, end, mode)</a:t>
                      </a:r>
                      <a:endParaRPr lang="fr-C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CA" sz="1400" dirty="0" err="1"/>
                        <a:t>start</a:t>
                      </a:r>
                      <a:r>
                        <a:rPr lang="fr-CA" sz="1400" dirty="0"/>
                        <a:t>,</a:t>
                      </a:r>
                      <a:r>
                        <a:rPr lang="fr-CA" sz="1400" baseline="0" dirty="0"/>
                        <a:t> end </a:t>
                      </a:r>
                      <a:r>
                        <a:rPr lang="fr-CA" sz="1400" baseline="0" dirty="0">
                          <a:sym typeface="Wingdings" panose="05000000000000000000" pitchFamily="2" charset="2"/>
                        </a:rPr>
                        <a:t> Début et fin de l’arc en radian</a:t>
                      </a:r>
                    </a:p>
                    <a:p>
                      <a:r>
                        <a:rPr lang="fr-CA" sz="1400" baseline="0" dirty="0">
                          <a:sym typeface="Wingdings" panose="05000000000000000000" pitchFamily="2" charset="2"/>
                        </a:rPr>
                        <a:t>mode  OPEN, CHORD ou PIE</a:t>
                      </a:r>
                      <a:endParaRPr lang="fr-CA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fr-CA" sz="1400" dirty="0"/>
                        <a:t>Mode est le type de finition</a:t>
                      </a:r>
                      <a:r>
                        <a:rPr lang="fr-CA" sz="1400" baseline="0" dirty="0"/>
                        <a:t> pour l’arc</a:t>
                      </a:r>
                      <a:endParaRPr lang="fr-CA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30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Couleurs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Par défaut, les couleurs de Processing sont noires pour le contour, blanc pour le remplissage et gris pour l’arrière-plan</a:t>
            </a:r>
          </a:p>
          <a:p>
            <a:r>
              <a:rPr lang="fr-CA" dirty="0"/>
              <a:t>Chaque caractéristique est programmable</a:t>
            </a:r>
          </a:p>
          <a:p>
            <a:r>
              <a:rPr lang="fr-CA" dirty="0"/>
              <a:t>La méthode </a:t>
            </a:r>
            <a:r>
              <a:rPr lang="fr-CA" b="1" dirty="0"/>
              <a:t>background()</a:t>
            </a:r>
            <a:r>
              <a:rPr lang="fr-CA" dirty="0"/>
              <a:t> permet de changer la couleur de l’arrière-plan</a:t>
            </a:r>
          </a:p>
          <a:p>
            <a:pPr lvl="1"/>
            <a:r>
              <a:rPr lang="fr-CA" dirty="0"/>
              <a:t>Exemple : background (0);</a:t>
            </a:r>
          </a:p>
          <a:p>
            <a:r>
              <a:rPr lang="fr-CA" dirty="0"/>
              <a:t>La méthode </a:t>
            </a:r>
            <a:r>
              <a:rPr lang="fr-CA" b="1" dirty="0"/>
              <a:t>stroke()</a:t>
            </a:r>
            <a:r>
              <a:rPr lang="fr-CA" dirty="0"/>
              <a:t> permet de changer la couleur du contour des objets subséquents à l’instruction</a:t>
            </a:r>
          </a:p>
          <a:p>
            <a:pPr lvl="1"/>
            <a:r>
              <a:rPr lang="fr-CA" dirty="0"/>
              <a:t>Exemple : stroke (204, 50, 50);</a:t>
            </a:r>
          </a:p>
          <a:p>
            <a:r>
              <a:rPr lang="fr-CA" dirty="0"/>
              <a:t>La méthode </a:t>
            </a:r>
            <a:r>
              <a:rPr lang="fr-CA" b="1" dirty="0" err="1"/>
              <a:t>fill</a:t>
            </a:r>
            <a:r>
              <a:rPr lang="fr-CA" b="1" dirty="0"/>
              <a:t>()</a:t>
            </a:r>
            <a:r>
              <a:rPr lang="fr-CA" dirty="0"/>
              <a:t> permet de changer la couleur de remplissage des objets subséquents à l’instruction</a:t>
            </a:r>
          </a:p>
          <a:p>
            <a:pPr lvl="1"/>
            <a:r>
              <a:rPr lang="fr-CA" dirty="0"/>
              <a:t>Exemple : </a:t>
            </a:r>
            <a:r>
              <a:rPr lang="fr-CA" dirty="0" err="1"/>
              <a:t>fill</a:t>
            </a:r>
            <a:r>
              <a:rPr lang="fr-CA" dirty="0"/>
              <a:t> (0, 200, 0, 127);</a:t>
            </a:r>
          </a:p>
        </p:txBody>
      </p:sp>
      <p:sp>
        <p:nvSpPr>
          <p:cNvPr id="4" name="Rectangle à coins arrondis 3"/>
          <p:cNvSpPr/>
          <p:nvPr/>
        </p:nvSpPr>
        <p:spPr>
          <a:xfrm>
            <a:off x="6086475" y="5699919"/>
            <a:ext cx="2428875" cy="7929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A" sz="1350" dirty="0"/>
              <a:t>Pour chaque exemple, quelle est la couleur?</a:t>
            </a:r>
          </a:p>
        </p:txBody>
      </p:sp>
    </p:spTree>
    <p:extLst>
      <p:ext uri="{BB962C8B-B14F-4D97-AF65-F5344CB8AC3E}">
        <p14:creationId xmlns:p14="http://schemas.microsoft.com/office/powerpoint/2010/main" val="2198928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Couleurs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En informatique, les couleurs fonctionnent sous le même principe qu’en art plastique</a:t>
            </a:r>
          </a:p>
          <a:p>
            <a:r>
              <a:rPr lang="fr-CA" dirty="0"/>
              <a:t>Il y a trois couleurs primaires et le mélange de celles-ci permettent d’aller chercher d’autres couleurs</a:t>
            </a:r>
          </a:p>
          <a:p>
            <a:r>
              <a:rPr lang="fr-CA" dirty="0"/>
              <a:t>Les couleurs primaires sont ROUGE, VERT, BLEU (RGB)</a:t>
            </a:r>
          </a:p>
          <a:p>
            <a:pPr lvl="1"/>
            <a:r>
              <a:rPr lang="fr-CA" dirty="0"/>
              <a:t>En art, c’est rouge, jaune, bleu</a:t>
            </a:r>
          </a:p>
          <a:p>
            <a:r>
              <a:rPr lang="fr-CA" dirty="0"/>
              <a:t>Chaque couleur est un canal pouvant avoir une valeur entre 0 et 255</a:t>
            </a:r>
          </a:p>
          <a:p>
            <a:r>
              <a:rPr lang="fr-CA" dirty="0"/>
              <a:t>Dans l’exemple « </a:t>
            </a:r>
            <a:r>
              <a:rPr lang="fr-CA" dirty="0" err="1"/>
              <a:t>fill</a:t>
            </a:r>
            <a:r>
              <a:rPr lang="fr-CA" dirty="0"/>
              <a:t> (204, 50, 50) », le rouge a une valeur de 204, le bleu de 50 et le vert de 50</a:t>
            </a:r>
          </a:p>
          <a:p>
            <a:pPr lvl="1"/>
            <a:r>
              <a:rPr lang="fr-CA" dirty="0"/>
              <a:t>Le mélange des trois donne un rouge comme la figure ci-contre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244" y="5069527"/>
            <a:ext cx="943106" cy="1107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267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Couleurs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Il est ainsi possible d’avoir 16.7 millions de couleurs distinctes!</a:t>
            </a:r>
          </a:p>
          <a:p>
            <a:pPr lvl="1"/>
            <a:r>
              <a:rPr lang="fr-CA" dirty="0"/>
              <a:t>L’œil humain ne peut en distinguer à peine 7 millions*</a:t>
            </a:r>
          </a:p>
          <a:p>
            <a:r>
              <a:rPr lang="fr-CA" dirty="0"/>
              <a:t>Dans Processing, il y a 3 méthodes pour déterminer une couleur</a:t>
            </a:r>
          </a:p>
          <a:p>
            <a:pPr lvl="1"/>
            <a:r>
              <a:rPr lang="fr-CA" dirty="0"/>
              <a:t>1 canal = Niveau de gris (Noir et blanc)</a:t>
            </a:r>
          </a:p>
          <a:p>
            <a:pPr lvl="1"/>
            <a:r>
              <a:rPr lang="fr-CA" dirty="0"/>
              <a:t>3 canaux = 16.7 millions de couleurs </a:t>
            </a:r>
          </a:p>
          <a:p>
            <a:pPr lvl="1"/>
            <a:r>
              <a:rPr lang="fr-CA" dirty="0"/>
              <a:t>4 canaux = 3 canaux + couche de transparence (alpha)</a:t>
            </a:r>
          </a:p>
          <a:p>
            <a:r>
              <a:rPr lang="fr-CA" dirty="0"/>
              <a:t>Exemple</a:t>
            </a:r>
          </a:p>
          <a:p>
            <a:pPr marL="205740" lvl="1" indent="0">
              <a:buNone/>
            </a:pPr>
            <a:r>
              <a:rPr lang="en-CA" dirty="0"/>
              <a:t>size (150, 150);</a:t>
            </a:r>
          </a:p>
          <a:p>
            <a:pPr marL="205740" lvl="1" indent="0">
              <a:buNone/>
            </a:pPr>
            <a:r>
              <a:rPr lang="en-CA" dirty="0"/>
              <a:t>background (255);</a:t>
            </a:r>
          </a:p>
          <a:p>
            <a:pPr marL="205740" lvl="1" indent="0">
              <a:buNone/>
            </a:pPr>
            <a:r>
              <a:rPr lang="en-CA" dirty="0"/>
              <a:t>fill (204, 50, 50);</a:t>
            </a:r>
          </a:p>
          <a:p>
            <a:pPr marL="205740" lvl="1" indent="0">
              <a:buNone/>
            </a:pPr>
            <a:r>
              <a:rPr lang="en-CA" dirty="0"/>
              <a:t>ellipse (width / 3, height/2, 90, 90);</a:t>
            </a:r>
          </a:p>
          <a:p>
            <a:pPr marL="205740" lvl="1" indent="0">
              <a:buNone/>
            </a:pPr>
            <a:r>
              <a:rPr lang="en-CA" dirty="0"/>
              <a:t>fill (0, 200, 22, 50);</a:t>
            </a:r>
          </a:p>
          <a:p>
            <a:pPr marL="205740" lvl="1" indent="0">
              <a:buNone/>
            </a:pPr>
            <a:r>
              <a:rPr lang="en-CA" dirty="0"/>
              <a:t>ellipse (width / 2 + 25, height/2, 90, 90);</a:t>
            </a:r>
            <a:endParaRPr lang="fr-CA" dirty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368" y="4099424"/>
            <a:ext cx="1086002" cy="1264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623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Couleurs : Récapitulatif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802481" y="2447925"/>
          <a:ext cx="7543993" cy="2459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1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8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fr-CA" sz="1000" dirty="0"/>
                        <a:t>Méthode</a:t>
                      </a:r>
                    </a:p>
                  </a:txBody>
                  <a:tcPr marL="68645" marR="68645" marT="34290" marB="34290"/>
                </a:tc>
                <a:tc>
                  <a:txBody>
                    <a:bodyPr/>
                    <a:lstStyle/>
                    <a:p>
                      <a:r>
                        <a:rPr lang="fr-CA" sz="1000" dirty="0"/>
                        <a:t>Description</a:t>
                      </a:r>
                    </a:p>
                  </a:txBody>
                  <a:tcPr marL="68645" marR="68645" marT="34290" marB="34290"/>
                </a:tc>
                <a:tc>
                  <a:txBody>
                    <a:bodyPr/>
                    <a:lstStyle/>
                    <a:p>
                      <a:r>
                        <a:rPr lang="fr-CA" sz="1000" dirty="0"/>
                        <a:t>Exemple</a:t>
                      </a:r>
                    </a:p>
                  </a:txBody>
                  <a:tcPr marL="68645" marR="68645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r>
                        <a:rPr lang="fr-CA" sz="1000" dirty="0"/>
                        <a:t>background</a:t>
                      </a:r>
                      <a:r>
                        <a:rPr lang="fr-CA" sz="1000" baseline="0" dirty="0"/>
                        <a:t> (couleur)</a:t>
                      </a:r>
                      <a:endParaRPr lang="fr-CA" sz="1000" dirty="0"/>
                    </a:p>
                  </a:txBody>
                  <a:tcPr marL="68645" marR="68645" marT="34290" marB="34290"/>
                </a:tc>
                <a:tc>
                  <a:txBody>
                    <a:bodyPr/>
                    <a:lstStyle/>
                    <a:p>
                      <a:r>
                        <a:rPr lang="fr-CA" sz="1000" dirty="0"/>
                        <a:t>Change la couleur de l’arrière-plan et </a:t>
                      </a:r>
                      <a:r>
                        <a:rPr lang="fr-CA" sz="1000" b="1" dirty="0"/>
                        <a:t>efface</a:t>
                      </a:r>
                      <a:r>
                        <a:rPr lang="fr-CA" sz="1000" dirty="0"/>
                        <a:t> le contenu de la</a:t>
                      </a:r>
                      <a:r>
                        <a:rPr lang="fr-CA" sz="1000" baseline="0" dirty="0"/>
                        <a:t> fenêtre</a:t>
                      </a:r>
                      <a:endParaRPr lang="fr-CA" sz="1000" dirty="0"/>
                    </a:p>
                  </a:txBody>
                  <a:tcPr marL="68645" marR="68645" marT="34290" marB="34290"/>
                </a:tc>
                <a:tc>
                  <a:txBody>
                    <a:bodyPr/>
                    <a:lstStyle/>
                    <a:p>
                      <a:r>
                        <a:rPr lang="fr-CA" sz="1000" dirty="0"/>
                        <a:t>background</a:t>
                      </a:r>
                      <a:r>
                        <a:rPr lang="fr-CA" sz="1000" baseline="0" dirty="0"/>
                        <a:t> (0, 255, 255);</a:t>
                      </a:r>
                      <a:endParaRPr lang="fr-CA" sz="1000" dirty="0"/>
                    </a:p>
                  </a:txBody>
                  <a:tcPr marL="68645" marR="68645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dirty="0" err="1"/>
                        <a:t>fill</a:t>
                      </a:r>
                      <a:r>
                        <a:rPr lang="fr-CA" sz="1000" baseline="0" dirty="0"/>
                        <a:t> (couleur)</a:t>
                      </a:r>
                      <a:endParaRPr lang="fr-CA" sz="1000" dirty="0"/>
                    </a:p>
                  </a:txBody>
                  <a:tcPr marL="68645" marR="68645" marT="34290" marB="34290"/>
                </a:tc>
                <a:tc>
                  <a:txBody>
                    <a:bodyPr/>
                    <a:lstStyle/>
                    <a:p>
                      <a:r>
                        <a:rPr lang="fr-CA" sz="1000" dirty="0"/>
                        <a:t>Remplit les prochaines formes avec la couleur choisie</a:t>
                      </a:r>
                    </a:p>
                  </a:txBody>
                  <a:tcPr marL="68645" marR="68645" marT="34290" marB="34290"/>
                </a:tc>
                <a:tc>
                  <a:txBody>
                    <a:bodyPr/>
                    <a:lstStyle/>
                    <a:p>
                      <a:r>
                        <a:rPr lang="fr-CA" sz="1000" dirty="0" err="1"/>
                        <a:t>fill</a:t>
                      </a:r>
                      <a:r>
                        <a:rPr lang="fr-CA" sz="1000" dirty="0"/>
                        <a:t> (244, 127</a:t>
                      </a:r>
                      <a:r>
                        <a:rPr lang="fr-CA" sz="1000" baseline="0" dirty="0"/>
                        <a:t>, 33, 200);</a:t>
                      </a:r>
                      <a:endParaRPr lang="fr-CA" sz="1000" dirty="0"/>
                    </a:p>
                  </a:txBody>
                  <a:tcPr marL="68645" marR="68645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dirty="0"/>
                        <a:t>stroke</a:t>
                      </a:r>
                      <a:r>
                        <a:rPr lang="fr-CA" sz="1000" baseline="0" dirty="0"/>
                        <a:t> (couleur)</a:t>
                      </a:r>
                      <a:endParaRPr lang="fr-CA" sz="1000" dirty="0"/>
                    </a:p>
                  </a:txBody>
                  <a:tcPr marL="68645" marR="68645" marT="34290" marB="3429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A" sz="1000" dirty="0"/>
                        <a:t>Trace un contour</a:t>
                      </a:r>
                      <a:r>
                        <a:rPr lang="fr-CA" sz="1000" baseline="0" dirty="0"/>
                        <a:t> pour les prochaines formes </a:t>
                      </a:r>
                      <a:r>
                        <a:rPr lang="fr-CA" sz="1000" dirty="0"/>
                        <a:t>avec la couleur choisie </a:t>
                      </a:r>
                    </a:p>
                  </a:txBody>
                  <a:tcPr marL="68645" marR="68645" marT="34290" marB="34290"/>
                </a:tc>
                <a:tc>
                  <a:txBody>
                    <a:bodyPr/>
                    <a:lstStyle/>
                    <a:p>
                      <a:r>
                        <a:rPr lang="fr-CA" sz="1000" dirty="0"/>
                        <a:t>stroke</a:t>
                      </a:r>
                      <a:r>
                        <a:rPr lang="fr-CA" sz="1000" baseline="0" dirty="0"/>
                        <a:t> (0);</a:t>
                      </a:r>
                      <a:endParaRPr lang="fr-CA" sz="1000" dirty="0"/>
                    </a:p>
                  </a:txBody>
                  <a:tcPr marL="68645" marR="68645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8715">
                <a:tc gridSpan="3"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sz="1000" dirty="0"/>
                        <a:t>La</a:t>
                      </a:r>
                      <a:r>
                        <a:rPr lang="fr-CA" sz="1000" baseline="0" dirty="0"/>
                        <a:t> c</a:t>
                      </a:r>
                      <a:r>
                        <a:rPr lang="fr-CA" sz="1000" dirty="0"/>
                        <a:t>ouleur</a:t>
                      </a:r>
                      <a:r>
                        <a:rPr lang="fr-CA" sz="1000" baseline="0" dirty="0"/>
                        <a:t> peut être une valeur unique, un triplet ou un quadruplet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sz="1000" baseline="0" dirty="0"/>
                        <a:t>Valeur unique </a:t>
                      </a:r>
                      <a:r>
                        <a:rPr lang="fr-CA" sz="1000" baseline="0" dirty="0">
                          <a:sym typeface="Wingdings" panose="05000000000000000000" pitchFamily="2" charset="2"/>
                        </a:rPr>
                        <a:t> Niveau de gris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sz="1000" baseline="0" dirty="0"/>
                        <a:t>Triplet </a:t>
                      </a:r>
                      <a:r>
                        <a:rPr lang="fr-CA" sz="1000" baseline="0" dirty="0">
                          <a:sym typeface="Wingdings" panose="05000000000000000000" pitchFamily="2" charset="2"/>
                        </a:rPr>
                        <a:t> RGB (rouge, vert, bleu)</a:t>
                      </a:r>
                    </a:p>
                    <a:p>
                      <a:pPr marL="7429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sz="1000" baseline="0" dirty="0">
                          <a:sym typeface="Wingdings" panose="05000000000000000000" pitchFamily="2" charset="2"/>
                        </a:rPr>
                        <a:t>Quadruplet  RGBA (rouge, vert, bleu, alpha)</a:t>
                      </a:r>
                      <a:endParaRPr lang="fr-CA" sz="1000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sz="1000" baseline="0" dirty="0"/>
                        <a:t>Chaque valeur est limitée entre 0 et 255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CA" sz="1000" baseline="0" dirty="0"/>
                        <a:t>Il y a aussi les méthodes </a:t>
                      </a:r>
                      <a:r>
                        <a:rPr lang="fr-CA" sz="1000" b="1" baseline="0" dirty="0" err="1"/>
                        <a:t>noFill</a:t>
                      </a:r>
                      <a:r>
                        <a:rPr lang="fr-CA" sz="1000" b="1" baseline="0" dirty="0"/>
                        <a:t>() </a:t>
                      </a:r>
                      <a:r>
                        <a:rPr lang="fr-CA" sz="1000" b="0" baseline="0" dirty="0"/>
                        <a:t>et </a:t>
                      </a:r>
                      <a:r>
                        <a:rPr lang="fr-CA" sz="1000" b="1" baseline="0" dirty="0" err="1"/>
                        <a:t>noStroke</a:t>
                      </a:r>
                      <a:r>
                        <a:rPr lang="fr-CA" sz="1000" b="1" baseline="0" dirty="0"/>
                        <a:t>()</a:t>
                      </a:r>
                      <a:r>
                        <a:rPr lang="fr-CA" sz="1000" b="0" baseline="0" dirty="0"/>
                        <a:t> qui eux ne prennent aucun paramètre</a:t>
                      </a:r>
                      <a:endParaRPr lang="fr-CA" sz="1000" baseline="0" dirty="0"/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r-CA" sz="1000" dirty="0"/>
                    </a:p>
                  </a:txBody>
                  <a:tcPr marL="68645" marR="68645" marT="34290" marB="34290"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248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Exercices courts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un nouveau projet</a:t>
            </a:r>
          </a:p>
          <a:p>
            <a:r>
              <a:rPr lang="fr-CA" dirty="0"/>
              <a:t>Ajoutez les formes suivantes</a:t>
            </a:r>
          </a:p>
          <a:p>
            <a:pPr lvl="1"/>
            <a:r>
              <a:rPr lang="fr-CA" dirty="0"/>
              <a:t>Un rectangle rouge</a:t>
            </a:r>
          </a:p>
          <a:p>
            <a:pPr lvl="1"/>
            <a:r>
              <a:rPr lang="fr-CA" dirty="0"/>
              <a:t>Un cercle vert</a:t>
            </a:r>
          </a:p>
          <a:p>
            <a:pPr lvl="1"/>
            <a:r>
              <a:rPr lang="fr-CA" dirty="0"/>
              <a:t>Un triangle bleu</a:t>
            </a:r>
          </a:p>
          <a:p>
            <a:pPr lvl="1"/>
            <a:r>
              <a:rPr lang="fr-CA" dirty="0"/>
              <a:t>Une tarte jaune</a:t>
            </a:r>
          </a:p>
          <a:p>
            <a:r>
              <a:rPr lang="fr-CA" dirty="0"/>
              <a:t>Modifiez la couleur du fond pour l’avoir en blanc</a:t>
            </a:r>
          </a:p>
        </p:txBody>
      </p:sp>
    </p:spTree>
    <p:extLst>
      <p:ext uri="{BB962C8B-B14F-4D97-AF65-F5344CB8AC3E}">
        <p14:creationId xmlns:p14="http://schemas.microsoft.com/office/powerpoint/2010/main" val="3864871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D5006C-84E5-4B18-A0B3-A743AB57F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Programme Processing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6490E8-A64F-42D3-9177-F9984688310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CA" dirty="0"/>
              <a:t>Un vrai programme Processing est au moins divisé en deux sections soit « setup » et « </a:t>
            </a:r>
            <a:r>
              <a:rPr lang="fr-CA" dirty="0" err="1"/>
              <a:t>draw</a:t>
            </a:r>
            <a:r>
              <a:rPr lang="fr-CA" dirty="0"/>
              <a:t> »</a:t>
            </a:r>
          </a:p>
          <a:p>
            <a:r>
              <a:rPr lang="fr-CA" dirty="0"/>
              <a:t>La partie « setup » est la partie où l’on configure le programme avant l’exécution principale</a:t>
            </a:r>
          </a:p>
          <a:p>
            <a:r>
              <a:rPr lang="fr-CA" dirty="0"/>
              <a:t>La partie « </a:t>
            </a:r>
            <a:r>
              <a:rPr lang="fr-CA" dirty="0" err="1"/>
              <a:t>draw</a:t>
            </a:r>
            <a:r>
              <a:rPr lang="fr-CA" dirty="0"/>
              <a:t> » est la partie qui est répétée indéfiniment du projet</a:t>
            </a:r>
          </a:p>
        </p:txBody>
      </p:sp>
      <p:grpSp>
        <p:nvGrpSpPr>
          <p:cNvPr id="18" name="Groupe 17">
            <a:extLst>
              <a:ext uri="{FF2B5EF4-FFF2-40B4-BE49-F238E27FC236}">
                <a16:creationId xmlns:a16="http://schemas.microsoft.com/office/drawing/2014/main" id="{AA791156-EA8E-40D3-9B33-AA7EE54EB19D}"/>
              </a:ext>
            </a:extLst>
          </p:cNvPr>
          <p:cNvGrpSpPr/>
          <p:nvPr/>
        </p:nvGrpSpPr>
        <p:grpSpPr>
          <a:xfrm>
            <a:off x="5966575" y="1690689"/>
            <a:ext cx="2225909" cy="3883172"/>
            <a:chOff x="5943600" y="1825625"/>
            <a:chExt cx="2225909" cy="388317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E4AB5D99-9B1E-4982-99CE-7AA20FB50B7C}"/>
                </a:ext>
              </a:extLst>
            </p:cNvPr>
            <p:cNvSpPr/>
            <p:nvPr/>
          </p:nvSpPr>
          <p:spPr>
            <a:xfrm>
              <a:off x="6165130" y="1825625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setup()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AB03319-C30F-4E58-952F-9192376820D3}"/>
                </a:ext>
              </a:extLst>
            </p:cNvPr>
            <p:cNvSpPr/>
            <p:nvPr/>
          </p:nvSpPr>
          <p:spPr>
            <a:xfrm>
              <a:off x="6165130" y="2971800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 err="1"/>
                <a:t>draw</a:t>
              </a:r>
              <a:r>
                <a:rPr lang="fr-CA" dirty="0"/>
                <a:t>()</a:t>
              </a:r>
            </a:p>
          </p:txBody>
        </p:sp>
        <p:sp>
          <p:nvSpPr>
            <p:cNvPr id="7" name="Losange 6">
              <a:extLst>
                <a:ext uri="{FF2B5EF4-FFF2-40B4-BE49-F238E27FC236}">
                  <a16:creationId xmlns:a16="http://schemas.microsoft.com/office/drawing/2014/main" id="{E8E79B0A-A651-4DDC-B8B0-62425A2F27B3}"/>
                </a:ext>
              </a:extLst>
            </p:cNvPr>
            <p:cNvSpPr/>
            <p:nvPr/>
          </p:nvSpPr>
          <p:spPr>
            <a:xfrm>
              <a:off x="5943600" y="4117975"/>
              <a:ext cx="1357460" cy="820131"/>
            </a:xfrm>
            <a:prstGeom prst="diamon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esc?</a:t>
              </a:r>
            </a:p>
          </p:txBody>
        </p:sp>
        <p:cxnSp>
          <p:nvCxnSpPr>
            <p:cNvPr id="9" name="Connecteur droit avec flèche 8">
              <a:extLst>
                <a:ext uri="{FF2B5EF4-FFF2-40B4-BE49-F238E27FC236}">
                  <a16:creationId xmlns:a16="http://schemas.microsoft.com/office/drawing/2014/main" id="{B84E81EA-573B-4E9F-8130-4F462000AD17}"/>
                </a:ext>
              </a:extLst>
            </p:cNvPr>
            <p:cNvCxnSpPr>
              <a:stCxn id="5" idx="2"/>
              <a:endCxn id="6" idx="0"/>
            </p:cNvCxnSpPr>
            <p:nvPr/>
          </p:nvCxnSpPr>
          <p:spPr>
            <a:xfrm>
              <a:off x="6622330" y="2740025"/>
              <a:ext cx="0" cy="2317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FDE6D276-19BF-4390-903E-E12A964A4C1C}"/>
                </a:ext>
              </a:extLst>
            </p:cNvPr>
            <p:cNvCxnSpPr>
              <a:stCxn id="6" idx="2"/>
              <a:endCxn id="7" idx="0"/>
            </p:cNvCxnSpPr>
            <p:nvPr/>
          </p:nvCxnSpPr>
          <p:spPr>
            <a:xfrm>
              <a:off x="6622330" y="3886200"/>
              <a:ext cx="0" cy="23177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 : en angle 12">
              <a:extLst>
                <a:ext uri="{FF2B5EF4-FFF2-40B4-BE49-F238E27FC236}">
                  <a16:creationId xmlns:a16="http://schemas.microsoft.com/office/drawing/2014/main" id="{5A8C1AA7-C466-4DCC-908B-02FAB508EA20}"/>
                </a:ext>
              </a:extLst>
            </p:cNvPr>
            <p:cNvCxnSpPr>
              <a:stCxn id="7" idx="3"/>
              <a:endCxn id="6" idx="3"/>
            </p:cNvCxnSpPr>
            <p:nvPr/>
          </p:nvCxnSpPr>
          <p:spPr>
            <a:xfrm flipH="1" flipV="1">
              <a:off x="7079530" y="3429000"/>
              <a:ext cx="221530" cy="1099041"/>
            </a:xfrm>
            <a:prstGeom prst="bentConnector3">
              <a:avLst>
                <a:gd name="adj1" fmla="val -10319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ZoneTexte 13">
              <a:extLst>
                <a:ext uri="{FF2B5EF4-FFF2-40B4-BE49-F238E27FC236}">
                  <a16:creationId xmlns:a16="http://schemas.microsoft.com/office/drawing/2014/main" id="{C79DED15-D8ED-44A8-BD5C-3E89BDCCAE45}"/>
                </a:ext>
              </a:extLst>
            </p:cNvPr>
            <p:cNvSpPr txBox="1"/>
            <p:nvPr/>
          </p:nvSpPr>
          <p:spPr>
            <a:xfrm>
              <a:off x="7592107" y="3816628"/>
              <a:ext cx="5774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A" dirty="0"/>
                <a:t>Non</a:t>
              </a:r>
            </a:p>
          </p:txBody>
        </p:sp>
        <p:sp>
          <p:nvSpPr>
            <p:cNvPr id="15" name="Rectangle : coins arrondis 14">
              <a:extLst>
                <a:ext uri="{FF2B5EF4-FFF2-40B4-BE49-F238E27FC236}">
                  <a16:creationId xmlns:a16="http://schemas.microsoft.com/office/drawing/2014/main" id="{3C579645-DDBA-4117-9F52-1AF3D201C75E}"/>
                </a:ext>
              </a:extLst>
            </p:cNvPr>
            <p:cNvSpPr/>
            <p:nvPr/>
          </p:nvSpPr>
          <p:spPr>
            <a:xfrm>
              <a:off x="6165130" y="5176084"/>
              <a:ext cx="914400" cy="53271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CA" dirty="0"/>
                <a:t>fin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934ABA62-4FBB-4595-B0F6-D9B7482CBF1A}"/>
                </a:ext>
              </a:extLst>
            </p:cNvPr>
            <p:cNvCxnSpPr>
              <a:stCxn id="7" idx="2"/>
              <a:endCxn id="15" idx="0"/>
            </p:cNvCxnSpPr>
            <p:nvPr/>
          </p:nvCxnSpPr>
          <p:spPr>
            <a:xfrm>
              <a:off x="6622330" y="4938106"/>
              <a:ext cx="0" cy="23797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948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de leçon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Crash course sur Processing (20 min)</a:t>
            </a:r>
          </a:p>
          <a:p>
            <a:r>
              <a:rPr lang="fr-FR" dirty="0">
                <a:hlinkClick r:id="rId2"/>
              </a:rPr>
              <a:t>Distribution aléatoire</a:t>
            </a:r>
            <a:endParaRPr lang="fr-FR" dirty="0"/>
          </a:p>
          <a:p>
            <a:r>
              <a:rPr lang="fr-FR" dirty="0"/>
              <a:t>Les </a:t>
            </a:r>
            <a:r>
              <a:rPr lang="fr-FR" dirty="0" err="1"/>
              <a:t>templates</a:t>
            </a:r>
            <a:endParaRPr lang="fr-FR" dirty="0"/>
          </a:p>
          <a:p>
            <a:r>
              <a:rPr lang="fr-FR" dirty="0"/>
              <a:t>Vecteurs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0689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Setup()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Comme indiqué précédemment, </a:t>
            </a:r>
            <a:r>
              <a:rPr lang="fr-CA" b="1" dirty="0"/>
              <a:t>setup()</a:t>
            </a:r>
            <a:r>
              <a:rPr lang="fr-CA" dirty="0"/>
              <a:t> permet de configurer le programme avant le lancement de la boucle </a:t>
            </a:r>
            <a:r>
              <a:rPr lang="fr-CA" b="1" dirty="0" err="1"/>
              <a:t>draw</a:t>
            </a:r>
            <a:r>
              <a:rPr lang="fr-CA" b="1" dirty="0"/>
              <a:t>()</a:t>
            </a:r>
          </a:p>
          <a:p>
            <a:r>
              <a:rPr lang="fr-CA" dirty="0"/>
              <a:t>C’est dans cette méthode que l’on initialise, entre autres, la dimension de la fenêtre avec la méthode </a:t>
            </a:r>
            <a:r>
              <a:rPr lang="fr-CA" b="1" dirty="0"/>
              <a:t>size()</a:t>
            </a:r>
            <a:endParaRPr lang="fr-CA" dirty="0"/>
          </a:p>
          <a:p>
            <a:r>
              <a:rPr lang="fr-CA" dirty="0"/>
              <a:t>Exemple</a:t>
            </a:r>
          </a:p>
          <a:p>
            <a:pPr marL="205740" lvl="1" indent="0">
              <a:buNone/>
            </a:pP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b="1" dirty="0"/>
              <a:t>setup</a:t>
            </a:r>
            <a:r>
              <a:rPr lang="fr-CA" dirty="0"/>
              <a:t> () {</a:t>
            </a:r>
          </a:p>
          <a:p>
            <a:pPr marL="205740" lvl="1" indent="0">
              <a:buNone/>
            </a:pPr>
            <a:r>
              <a:rPr lang="fr-CA" dirty="0"/>
              <a:t>  // Code de configuration</a:t>
            </a:r>
          </a:p>
          <a:p>
            <a:pPr marL="205740" lvl="1" indent="0">
              <a:buNone/>
            </a:pPr>
            <a:r>
              <a:rPr lang="fr-CA" dirty="0"/>
              <a:t>  size (640, 480);</a:t>
            </a:r>
          </a:p>
          <a:p>
            <a:pPr marL="205740" lvl="1" indent="0">
              <a:buNone/>
            </a:pPr>
            <a:r>
              <a:rPr lang="fr-CA" dirty="0"/>
              <a:t>}</a:t>
            </a:r>
          </a:p>
          <a:p>
            <a:pPr lvl="1"/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5336007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Draw</a:t>
            </a:r>
            <a:r>
              <a:rPr lang="fr-CA" dirty="0"/>
              <a:t>()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méthode </a:t>
            </a:r>
            <a:r>
              <a:rPr lang="fr-CA" b="1" dirty="0" err="1"/>
              <a:t>draw</a:t>
            </a:r>
            <a:r>
              <a:rPr lang="fr-CA" b="1" dirty="0"/>
              <a:t>()</a:t>
            </a:r>
            <a:r>
              <a:rPr lang="fr-CA" dirty="0"/>
              <a:t> est la boucle infinie du programme</a:t>
            </a:r>
          </a:p>
          <a:p>
            <a:r>
              <a:rPr lang="fr-CA" dirty="0"/>
              <a:t>Exemple</a:t>
            </a:r>
          </a:p>
          <a:p>
            <a:pPr marL="205740" lvl="1" indent="0">
              <a:buNone/>
            </a:pPr>
            <a:r>
              <a:rPr lang="fr-CA" dirty="0" err="1"/>
              <a:t>void</a:t>
            </a:r>
            <a:r>
              <a:rPr lang="fr-CA" dirty="0"/>
              <a:t> </a:t>
            </a:r>
            <a:r>
              <a:rPr lang="fr-CA" dirty="0" err="1"/>
              <a:t>draw</a:t>
            </a:r>
            <a:r>
              <a:rPr lang="fr-CA" dirty="0"/>
              <a:t> () {</a:t>
            </a:r>
          </a:p>
          <a:p>
            <a:pPr marL="205740" lvl="1" indent="0">
              <a:buNone/>
            </a:pPr>
            <a:r>
              <a:rPr lang="fr-CA" dirty="0"/>
              <a:t>  background (0);</a:t>
            </a:r>
          </a:p>
          <a:p>
            <a:pPr marL="205740" lvl="1" indent="0">
              <a:buNone/>
            </a:pPr>
            <a:r>
              <a:rPr lang="fr-CA" dirty="0"/>
              <a:t>  </a:t>
            </a:r>
            <a:r>
              <a:rPr lang="fr-CA" dirty="0" err="1"/>
              <a:t>fill</a:t>
            </a:r>
            <a:r>
              <a:rPr lang="fr-CA" dirty="0"/>
              <a:t> (0, 0, 204);</a:t>
            </a:r>
          </a:p>
          <a:p>
            <a:pPr marL="205740" lvl="1" indent="0">
              <a:buNone/>
            </a:pPr>
            <a:r>
              <a:rPr lang="fr-CA" dirty="0"/>
              <a:t>  </a:t>
            </a:r>
            <a:r>
              <a:rPr lang="fr-CA" dirty="0" err="1"/>
              <a:t>rect</a:t>
            </a:r>
            <a:r>
              <a:rPr lang="fr-CA" dirty="0"/>
              <a:t> (50, 200, 100, 25);</a:t>
            </a:r>
          </a:p>
          <a:p>
            <a:pPr marL="205740" lvl="1" indent="0">
              <a:buNone/>
            </a:pPr>
            <a:r>
              <a:rPr lang="fr-CA" dirty="0"/>
              <a:t>  </a:t>
            </a:r>
            <a:r>
              <a:rPr lang="fr-CA" dirty="0" err="1"/>
              <a:t>fill</a:t>
            </a:r>
            <a:r>
              <a:rPr lang="fr-CA" dirty="0"/>
              <a:t> (204, 0, 0, 200)</a:t>
            </a:r>
          </a:p>
          <a:p>
            <a:pPr marL="205740" lvl="1" indent="0">
              <a:buNone/>
            </a:pPr>
            <a:r>
              <a:rPr lang="fr-CA" dirty="0"/>
              <a:t>  arc (75, 175, 75, 75, 0, HALF_PI + QUARTER_PI, PIE)</a:t>
            </a:r>
          </a:p>
          <a:p>
            <a:pPr marL="205740" lvl="1" indent="0">
              <a:buNone/>
            </a:pPr>
            <a:r>
              <a:rPr lang="fr-CA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20178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variables systèmes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106062139"/>
              </p:ext>
            </p:extLst>
          </p:nvPr>
        </p:nvGraphicFramePr>
        <p:xfrm>
          <a:off x="802479" y="1579087"/>
          <a:ext cx="7543706" cy="3703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49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87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">
                <a:tc>
                  <a:txBody>
                    <a:bodyPr/>
                    <a:lstStyle/>
                    <a:p>
                      <a:r>
                        <a:rPr lang="fr-CA" sz="1800" dirty="0"/>
                        <a:t>Variable</a:t>
                      </a:r>
                    </a:p>
                  </a:txBody>
                  <a:tcPr marL="32417" marR="32417" marT="34290" marB="34290"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Description</a:t>
                      </a:r>
                    </a:p>
                  </a:txBody>
                  <a:tcPr marL="32417" marR="32417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CA" sz="1800" dirty="0" err="1">
                          <a:hlinkClick r:id="rId2"/>
                        </a:rPr>
                        <a:t>width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Largeur de la fenêtre</a:t>
                      </a:r>
                    </a:p>
                  </a:txBody>
                  <a:tcPr marL="32417" marR="32417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CA" sz="1800" dirty="0" err="1">
                          <a:hlinkClick r:id="rId3"/>
                        </a:rPr>
                        <a:t>height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Hauteur de la fenêtre</a:t>
                      </a:r>
                    </a:p>
                  </a:txBody>
                  <a:tcPr marL="32417" marR="32417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CA" sz="1800" dirty="0" err="1">
                          <a:hlinkClick r:id="rId4"/>
                        </a:rPr>
                        <a:t>mouseX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Position x de la souris dans la fenêtre</a:t>
                      </a:r>
                    </a:p>
                  </a:txBody>
                  <a:tcPr marL="32417" marR="32417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CA" sz="1800" dirty="0" err="1">
                          <a:hlinkClick r:id="rId5"/>
                        </a:rPr>
                        <a:t>mouseY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Position y</a:t>
                      </a:r>
                      <a:r>
                        <a:rPr lang="fr-CA" sz="1800" baseline="0" dirty="0"/>
                        <a:t> de la souris dans la fenêtre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CA" sz="1800" dirty="0" err="1">
                          <a:hlinkClick r:id="rId6"/>
                        </a:rPr>
                        <a:t>mouseButton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Bouton</a:t>
                      </a:r>
                      <a:r>
                        <a:rPr lang="fr-CA" sz="1800" baseline="0" dirty="0"/>
                        <a:t> de la souris appuyé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CA" sz="1800" dirty="0" err="1">
                          <a:hlinkClick r:id="rId7"/>
                        </a:rPr>
                        <a:t>mousePressed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Indique</a:t>
                      </a:r>
                      <a:r>
                        <a:rPr lang="fr-CA" sz="1800" baseline="0" dirty="0"/>
                        <a:t> </a:t>
                      </a:r>
                      <a:r>
                        <a:rPr lang="fr-CA" sz="1800" b="1" baseline="0" dirty="0" err="1"/>
                        <a:t>true</a:t>
                      </a:r>
                      <a:r>
                        <a:rPr lang="fr-CA" sz="1800" b="0" baseline="0" dirty="0"/>
                        <a:t> si un bouton de la souris est appuyé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CA" sz="1800" dirty="0" err="1">
                          <a:hlinkClick r:id="rId8"/>
                        </a:rPr>
                        <a:t>keyPressed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Indique </a:t>
                      </a:r>
                      <a:r>
                        <a:rPr lang="fr-CA" sz="1800" b="1" dirty="0" err="1"/>
                        <a:t>true</a:t>
                      </a:r>
                      <a:r>
                        <a:rPr lang="fr-CA" sz="1800" b="0" dirty="0"/>
                        <a:t> si une touche du</a:t>
                      </a:r>
                      <a:r>
                        <a:rPr lang="fr-CA" sz="1800" b="0" baseline="0" dirty="0"/>
                        <a:t> clavier est appuyée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CA" sz="1800" dirty="0">
                          <a:hlinkClick r:id="rId9"/>
                        </a:rPr>
                        <a:t>Key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La</a:t>
                      </a:r>
                      <a:r>
                        <a:rPr lang="fr-CA" sz="1800" baseline="0" dirty="0"/>
                        <a:t> valeur de la touche du clavier appuyée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fr-CA" sz="1800" baseline="0" dirty="0" err="1">
                          <a:hlinkClick r:id="rId10"/>
                        </a:rPr>
                        <a:t>keyCode</a:t>
                      </a:r>
                      <a:endParaRPr lang="fr-CA" sz="1800" dirty="0"/>
                    </a:p>
                  </a:txBody>
                  <a:tcPr marL="32417" marR="32417" marT="34290" marB="34290"/>
                </a:tc>
                <a:tc>
                  <a:txBody>
                    <a:bodyPr/>
                    <a:lstStyle/>
                    <a:p>
                      <a:r>
                        <a:rPr lang="fr-CA" sz="1800" dirty="0"/>
                        <a:t>Permet de vérifier si les touches spéciales tel que les flèches, ALT, CONTROL et SHIFT</a:t>
                      </a:r>
                    </a:p>
                  </a:txBody>
                  <a:tcPr marL="32417" marR="32417" marT="34290" marB="34290"/>
                </a:tc>
                <a:extLst>
                  <a:ext uri="{0D108BD9-81ED-4DB2-BD59-A6C34878D82A}">
                    <a16:rowId xmlns:a16="http://schemas.microsoft.com/office/drawing/2014/main" val="4112569685"/>
                  </a:ext>
                </a:extLst>
              </a:tr>
            </a:tbl>
          </a:graphicData>
        </a:graphic>
      </p:graphicFrame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800100" y="5755358"/>
            <a:ext cx="7543799" cy="557213"/>
          </a:xfrm>
        </p:spPr>
        <p:txBody>
          <a:bodyPr>
            <a:normAutofit fontScale="62500" lnSpcReduction="20000"/>
          </a:bodyPr>
          <a:lstStyle/>
          <a:p>
            <a:r>
              <a:rPr lang="fr-CA" dirty="0"/>
              <a:t>Les variables systèmes permettent de récupérer des valeurs qui sont disponibles au niveau du système</a:t>
            </a:r>
          </a:p>
          <a:p>
            <a:r>
              <a:rPr lang="fr-CA" dirty="0"/>
              <a:t>Les principaux types de valeur que l’on retrouve sont ceux de l’écran, de la souris et du clavier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980439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Faites déplacer une ellipse qui rebondit sur les bords de la fenêtre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7322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05231EEC-CB0E-443D-8F72-4747C3CF8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nombres aléatoires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D7F8D2B9-A975-4C77-8656-92E2E6C70C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62083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La fonction </a:t>
            </a:r>
            <a:r>
              <a:rPr lang="fr-CA" dirty="0" err="1"/>
              <a:t>random</a:t>
            </a:r>
            <a:r>
              <a:rPr lang="fr-CA" dirty="0"/>
              <a:t>()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 fonction </a:t>
            </a:r>
            <a:r>
              <a:rPr lang="fr-CA" b="1" dirty="0" err="1"/>
              <a:t>random</a:t>
            </a:r>
            <a:r>
              <a:rPr lang="fr-CA" b="1" dirty="0"/>
              <a:t>()</a:t>
            </a:r>
            <a:r>
              <a:rPr lang="fr-CA" dirty="0"/>
              <a:t> permet de retourner une valeur pseudo-aléatoire</a:t>
            </a:r>
          </a:p>
          <a:p>
            <a:r>
              <a:rPr lang="fr-CA" dirty="0"/>
              <a:t>Les syntaxes possibles sont les suivantes</a:t>
            </a:r>
          </a:p>
          <a:p>
            <a:pPr lvl="1"/>
            <a:r>
              <a:rPr lang="fr-CA" dirty="0" err="1"/>
              <a:t>random</a:t>
            </a:r>
            <a:r>
              <a:rPr lang="fr-CA" dirty="0"/>
              <a:t>()</a:t>
            </a:r>
          </a:p>
          <a:p>
            <a:pPr lvl="2"/>
            <a:r>
              <a:rPr lang="fr-CA" dirty="0"/>
              <a:t>Retourne un nombre à virgule entre 0 et 1</a:t>
            </a:r>
          </a:p>
          <a:p>
            <a:pPr lvl="1"/>
            <a:r>
              <a:rPr lang="fr-CA" dirty="0" err="1"/>
              <a:t>random</a:t>
            </a:r>
            <a:r>
              <a:rPr lang="fr-CA" dirty="0"/>
              <a:t>(maximum)</a:t>
            </a:r>
          </a:p>
          <a:p>
            <a:pPr lvl="2"/>
            <a:r>
              <a:rPr lang="fr-CA" dirty="0"/>
              <a:t>Retourne un nombre à virgule entre 0 et maximum</a:t>
            </a:r>
          </a:p>
          <a:p>
            <a:pPr lvl="1"/>
            <a:r>
              <a:rPr lang="fr-CA" dirty="0" err="1"/>
              <a:t>random</a:t>
            </a:r>
            <a:r>
              <a:rPr lang="fr-CA" dirty="0"/>
              <a:t>(minimum, maximum)</a:t>
            </a:r>
          </a:p>
          <a:p>
            <a:pPr lvl="2"/>
            <a:r>
              <a:rPr lang="fr-CA" dirty="0"/>
              <a:t>Retourne un nombre à virgule entre minimum et maximum</a:t>
            </a:r>
          </a:p>
          <a:p>
            <a:r>
              <a:rPr lang="fr-CA" dirty="0"/>
              <a:t>Que fera l’instruction suivante?</a:t>
            </a:r>
          </a:p>
          <a:p>
            <a:pPr lvl="1"/>
            <a:r>
              <a:rPr lang="fr-CA" dirty="0"/>
              <a:t>line (</a:t>
            </a:r>
            <a:r>
              <a:rPr lang="fr-CA" dirty="0" err="1"/>
              <a:t>width</a:t>
            </a:r>
            <a:r>
              <a:rPr lang="fr-CA" dirty="0"/>
              <a:t> / 2, </a:t>
            </a:r>
            <a:r>
              <a:rPr lang="fr-CA" dirty="0" err="1"/>
              <a:t>height</a:t>
            </a:r>
            <a:r>
              <a:rPr lang="fr-CA" dirty="0"/>
              <a:t> / 2, </a:t>
            </a:r>
            <a:r>
              <a:rPr lang="fr-CA" dirty="0" err="1"/>
              <a:t>random</a:t>
            </a:r>
            <a:r>
              <a:rPr lang="fr-CA" dirty="0"/>
              <a:t> (0, </a:t>
            </a:r>
            <a:r>
              <a:rPr lang="fr-CA" dirty="0" err="1"/>
              <a:t>width</a:t>
            </a:r>
            <a:r>
              <a:rPr lang="fr-CA" dirty="0"/>
              <a:t>), </a:t>
            </a:r>
            <a:r>
              <a:rPr lang="fr-CA" dirty="0" err="1"/>
              <a:t>random</a:t>
            </a:r>
            <a:r>
              <a:rPr lang="fr-CA" dirty="0"/>
              <a:t> (0, </a:t>
            </a:r>
            <a:r>
              <a:rPr lang="fr-CA" dirty="0" err="1"/>
              <a:t>height</a:t>
            </a:r>
            <a:r>
              <a:rPr lang="fr-CA" dirty="0"/>
              <a:t>));</a:t>
            </a:r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9739921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8DEEB0FB-8CEB-4C1D-BB0F-F8ED6C0CD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Autres fonctions aléatoires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C27ABE8E-A76D-4D13-B06A-0710D1173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Voir les articles suivants</a:t>
            </a:r>
          </a:p>
          <a:p>
            <a:pPr lvl="1"/>
            <a:r>
              <a:rPr lang="fr-CA" dirty="0">
                <a:hlinkClick r:id="rId2"/>
              </a:rPr>
              <a:t>Distribution normale</a:t>
            </a:r>
            <a:endParaRPr lang="fr-CA" dirty="0"/>
          </a:p>
          <a:p>
            <a:pPr lvl="1"/>
            <a:r>
              <a:rPr lang="fr-CA" dirty="0">
                <a:hlinkClick r:id="rId3"/>
              </a:rPr>
              <a:t>Le bruit de </a:t>
            </a:r>
            <a:r>
              <a:rPr lang="fr-CA" dirty="0" err="1">
                <a:hlinkClick r:id="rId3"/>
              </a:rPr>
              <a:t>Perlin</a:t>
            </a:r>
            <a:endParaRPr lang="fr-CA" dirty="0"/>
          </a:p>
          <a:p>
            <a:r>
              <a:rPr lang="fr-CA" dirty="0"/>
              <a:t>Autre référence</a:t>
            </a:r>
          </a:p>
          <a:p>
            <a:pPr lvl="1"/>
            <a:r>
              <a:rPr lang="fr-CA" dirty="0">
                <a:hlinkClick r:id="rId4"/>
              </a:rPr>
              <a:t>https://natureofcode.com/book/introduction/</a:t>
            </a:r>
            <a:endParaRPr lang="fr-CA" dirty="0"/>
          </a:p>
          <a:p>
            <a:pPr lvl="1"/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14667855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F3DB0E5F-661E-4530-B4E5-2502CCC10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</a:t>
            </a:r>
            <a:r>
              <a:rPr lang="fr-CA" dirty="0" err="1"/>
              <a:t>templates</a:t>
            </a:r>
            <a:endParaRPr lang="fr-CA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CDF3C44E-6671-4531-9F6D-853F87EB9AB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0145523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5FA5AD-4463-46B3-B40E-3C46480C2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Processing : Templates</a:t>
            </a:r>
            <a:endParaRPr lang="fr-CA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27E9497-7E0D-4C1F-9E5F-EF5720F59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Depuis la version 3.2, il y a un dossier “</a:t>
            </a:r>
            <a:r>
              <a:rPr lang="fr-CA" dirty="0" err="1"/>
              <a:t>templates</a:t>
            </a:r>
            <a:r>
              <a:rPr lang="fr-CA" dirty="0"/>
              <a:t>”</a:t>
            </a:r>
          </a:p>
          <a:p>
            <a:r>
              <a:rPr lang="fr-CA" dirty="0"/>
              <a:t>Ce dossier permet de créer un patron pour chaque mode de programmation de Processing</a:t>
            </a:r>
          </a:p>
          <a:p>
            <a:r>
              <a:rPr lang="fr-CA" dirty="0"/>
              <a:t>Lors de la création d’un nouveau projet, le contenu du projet sera déjà rempli avec du code par défaut ainsi que les classes qui y sont présentes</a:t>
            </a:r>
          </a:p>
          <a:p>
            <a:r>
              <a:rPr lang="fr-CA" dirty="0"/>
              <a:t>Chaque patron doit être nommé avec le nom du langage</a:t>
            </a:r>
          </a:p>
          <a:p>
            <a:r>
              <a:rPr lang="fr-CA" dirty="0"/>
              <a:t>Dans chaque dossier, il devra y avoir un fichier nommé « </a:t>
            </a:r>
            <a:r>
              <a:rPr lang="fr-CA" dirty="0" err="1"/>
              <a:t>sketch.pde</a:t>
            </a:r>
            <a:r>
              <a:rPr lang="fr-CA" dirty="0"/>
              <a:t> »</a:t>
            </a:r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011545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82092A-B535-4FF2-9813-7A06BD559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Processing : </a:t>
            </a:r>
            <a:r>
              <a:rPr lang="fr-CA" dirty="0" err="1"/>
              <a:t>Templates</a:t>
            </a:r>
            <a:r>
              <a:rPr lang="fr-CA" dirty="0"/>
              <a:t> - exercices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477FA83-56BA-494D-9B44-63F8A73DB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notre cas, nous utiliserons Java, ainsi, créez un dossier « Java » dans « </a:t>
            </a:r>
            <a:r>
              <a:rPr lang="fr-CA" dirty="0" err="1"/>
              <a:t>templates</a:t>
            </a:r>
            <a:r>
              <a:rPr lang="fr-CA" dirty="0"/>
              <a:t> »</a:t>
            </a:r>
          </a:p>
          <a:p>
            <a:r>
              <a:rPr lang="fr-CA" dirty="0"/>
              <a:t>Ajoutez un fichier « </a:t>
            </a:r>
            <a:r>
              <a:rPr lang="fr-CA" dirty="0" err="1"/>
              <a:t>sketch.pde</a:t>
            </a:r>
            <a:r>
              <a:rPr lang="fr-CA" dirty="0"/>
              <a:t> »</a:t>
            </a:r>
          </a:p>
          <a:p>
            <a:r>
              <a:rPr lang="fr-CA" dirty="0"/>
              <a:t>Dans le fichier « </a:t>
            </a:r>
            <a:r>
              <a:rPr lang="fr-CA" dirty="0" err="1"/>
              <a:t>sketch.pde</a:t>
            </a:r>
            <a:r>
              <a:rPr lang="fr-CA" dirty="0"/>
              <a:t> », collez le code qui est dans la section commentaire de ce diapo</a:t>
            </a:r>
          </a:p>
          <a:p>
            <a:r>
              <a:rPr lang="fr-CA" dirty="0"/>
              <a:t>Testez le patron en créant un nouveau projet java</a:t>
            </a:r>
          </a:p>
          <a:p>
            <a:r>
              <a:rPr lang="fr-CA" dirty="0"/>
              <a:t>Ajoutez un objet abstrait nommé « </a:t>
            </a:r>
            <a:r>
              <a:rPr lang="fr-CA" dirty="0" err="1"/>
              <a:t>GraphicObject</a:t>
            </a:r>
            <a:r>
              <a:rPr lang="fr-CA" dirty="0"/>
              <a:t> » avec les propriétés et méthodes suivantes :</a:t>
            </a:r>
          </a:p>
          <a:p>
            <a:pPr lvl="1"/>
            <a:r>
              <a:rPr lang="fr-CA" dirty="0" err="1"/>
              <a:t>PVector</a:t>
            </a:r>
            <a:r>
              <a:rPr lang="fr-CA" dirty="0"/>
              <a:t> location, </a:t>
            </a:r>
            <a:r>
              <a:rPr lang="fr-CA" dirty="0" err="1"/>
              <a:t>velocity</a:t>
            </a:r>
            <a:r>
              <a:rPr lang="fr-CA" dirty="0"/>
              <a:t> et </a:t>
            </a:r>
            <a:r>
              <a:rPr lang="fr-CA" dirty="0" err="1"/>
              <a:t>acceleration</a:t>
            </a:r>
            <a:endParaRPr lang="fr-CA" dirty="0"/>
          </a:p>
          <a:p>
            <a:pPr lvl="1"/>
            <a:r>
              <a:rPr lang="fr-CA" dirty="0" err="1"/>
              <a:t>color</a:t>
            </a:r>
            <a:r>
              <a:rPr lang="fr-CA" dirty="0"/>
              <a:t> </a:t>
            </a:r>
            <a:r>
              <a:rPr lang="fr-CA" dirty="0" err="1"/>
              <a:t>fillColor</a:t>
            </a:r>
            <a:r>
              <a:rPr lang="fr-CA" dirty="0"/>
              <a:t>, </a:t>
            </a:r>
            <a:r>
              <a:rPr lang="fr-CA" dirty="0" err="1"/>
              <a:t>strokeColor</a:t>
            </a:r>
            <a:r>
              <a:rPr lang="fr-CA" dirty="0"/>
              <a:t> et </a:t>
            </a:r>
            <a:r>
              <a:rPr lang="fr-CA" dirty="0" err="1"/>
              <a:t>strokeWeight</a:t>
            </a:r>
            <a:endParaRPr lang="fr-CA" dirty="0"/>
          </a:p>
          <a:p>
            <a:pPr lvl="1"/>
            <a:r>
              <a:rPr lang="fr-CA" dirty="0"/>
              <a:t>Méthode abstraite </a:t>
            </a:r>
            <a:r>
              <a:rPr lang="fr-CA" dirty="0" err="1"/>
              <a:t>void</a:t>
            </a:r>
            <a:r>
              <a:rPr lang="fr-CA" dirty="0"/>
              <a:t> update (</a:t>
            </a:r>
            <a:r>
              <a:rPr lang="fr-CA" dirty="0" err="1"/>
              <a:t>float</a:t>
            </a:r>
            <a:r>
              <a:rPr lang="fr-CA" dirty="0"/>
              <a:t> </a:t>
            </a:r>
            <a:r>
              <a:rPr lang="fr-CA" dirty="0" err="1"/>
              <a:t>deltaTime</a:t>
            </a:r>
            <a:r>
              <a:rPr lang="fr-CA" dirty="0"/>
              <a:t>) et display()</a:t>
            </a:r>
          </a:p>
          <a:p>
            <a:r>
              <a:rPr lang="fr-CA" dirty="0"/>
              <a:t>Sauvegardez « </a:t>
            </a:r>
            <a:r>
              <a:rPr lang="fr-CA" dirty="0" err="1"/>
              <a:t>GraphicObject</a:t>
            </a:r>
            <a:r>
              <a:rPr lang="fr-CA" dirty="0"/>
              <a:t> » dans le patron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32703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B7AD4F-87E3-4788-B3E4-E68E7AF60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Processing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11EAE5-5168-4F3C-AD3E-F4BFC8E232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Processing est un environnement de développement spécialisé dans la programmation créative</a:t>
            </a:r>
          </a:p>
          <a:p>
            <a:r>
              <a:rPr lang="fr-CA" dirty="0"/>
              <a:t>Il permet de programmer principalement en Java</a:t>
            </a:r>
          </a:p>
          <a:p>
            <a:r>
              <a:rPr lang="fr-CA" dirty="0"/>
              <a:t>L’environnement est très simplifié, on est loin de Visual Studio!</a:t>
            </a:r>
          </a:p>
          <a:p>
            <a:r>
              <a:rPr lang="fr-CA" dirty="0">
                <a:hlinkClick r:id="rId2"/>
              </a:rPr>
              <a:t>Lien</a:t>
            </a:r>
            <a:r>
              <a:rPr lang="fr-CA" dirty="0"/>
              <a:t> pour télécharger Processing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678455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Vecteur : définition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 terme </a:t>
            </a:r>
            <a:r>
              <a:rPr lang="fr-FR" i="1" dirty="0"/>
              <a:t>vecteur</a:t>
            </a:r>
            <a:r>
              <a:rPr lang="fr-FR" dirty="0"/>
              <a:t> peut signifier plusieurs choses dépendant du contexte</a:t>
            </a:r>
          </a:p>
          <a:p>
            <a:pPr lvl="1"/>
            <a:r>
              <a:rPr lang="fr-FR" dirty="0"/>
              <a:t>En biologie : Décrit un organisme qui transmet une infection d’un hôte à un autre</a:t>
            </a:r>
          </a:p>
          <a:p>
            <a:pPr lvl="1"/>
            <a:r>
              <a:rPr lang="fr-FR" dirty="0"/>
              <a:t>En programmation : Décrit une structure de tableau de données</a:t>
            </a:r>
          </a:p>
          <a:p>
            <a:r>
              <a:rPr lang="fr-FR" dirty="0"/>
              <a:t>En mathématique, un vecteur est un concept permettant de représenter une longueur (magnitude) et une direction</a:t>
            </a:r>
          </a:p>
        </p:txBody>
      </p:sp>
      <p:pic>
        <p:nvPicPr>
          <p:cNvPr id="5" name="Image 4" descr="ch01_0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9688" y="4399482"/>
            <a:ext cx="548640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0931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Vecteur : utilité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le monde des jeux vidéo, réalité virtuelle ou autre simulation, les vecteurs sont utilisés partout</a:t>
            </a:r>
          </a:p>
          <a:p>
            <a:r>
              <a:rPr lang="fr-FR" b="1" dirty="0"/>
              <a:t>C’est une connaissance fondamentale à la programmation multimédia</a:t>
            </a:r>
          </a:p>
          <a:p>
            <a:r>
              <a:rPr lang="fr-FR" dirty="0"/>
              <a:t>C’est un bloc de construction nécessaire pour toute application ayant des implications mathématiques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280759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Vecteur : exemple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/>
              <a:t>À votre niveau (3</a:t>
            </a:r>
            <a:r>
              <a:rPr lang="fr-FR" baseline="30000" dirty="0"/>
              <a:t>e</a:t>
            </a:r>
            <a:r>
              <a:rPr lang="fr-FR" dirty="0"/>
              <a:t> année informatique), vous avez sûrement déjà fait une balle qui rebondit sur les murs</a:t>
            </a:r>
          </a:p>
          <a:p>
            <a:r>
              <a:rPr lang="fr-FR" dirty="0"/>
              <a:t>Peut-être l’avez-vous fait sans vecteur avec un code qui ressemblait à celui-ci</a:t>
            </a:r>
          </a:p>
        </p:txBody>
      </p:sp>
      <p:pic>
        <p:nvPicPr>
          <p:cNvPr id="5" name="Espace réservé du contenu 4" descr="Screen Shot 2014-09-29 at 11.47.03.png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" r="230"/>
          <a:stretch>
            <a:fillRect/>
          </a:stretch>
        </p:blipFill>
        <p:spPr>
          <a:xfrm>
            <a:off x="4054764" y="646258"/>
            <a:ext cx="5156348" cy="6024171"/>
          </a:xfrm>
        </p:spPr>
      </p:pic>
    </p:spTree>
    <p:extLst>
      <p:ext uri="{BB962C8B-B14F-4D97-AF65-F5344CB8AC3E}">
        <p14:creationId xmlns:p14="http://schemas.microsoft.com/office/powerpoint/2010/main" val="20569442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Vecteur : exemple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Ce que l’on remarque est l’utilisation de plusieurs variables X et Y similaires</a:t>
            </a:r>
          </a:p>
          <a:p>
            <a:pPr lvl="1"/>
            <a:r>
              <a:rPr lang="fr-FR" dirty="0"/>
              <a:t>Position X et Y</a:t>
            </a:r>
          </a:p>
          <a:p>
            <a:pPr lvl="1"/>
            <a:r>
              <a:rPr lang="fr-FR" dirty="0"/>
              <a:t>Vitesse X et Y</a:t>
            </a:r>
          </a:p>
          <a:p>
            <a:r>
              <a:rPr lang="fr-FR" dirty="0"/>
              <a:t>Une des complications est la gestion de toutes ces variables</a:t>
            </a:r>
          </a:p>
          <a:p>
            <a:r>
              <a:rPr lang="fr-FR" dirty="0"/>
              <a:t>Imaginez maintenant que vous devez gérer l’accélération, la position d’une cible, le vent et la friction</a:t>
            </a:r>
          </a:p>
          <a:p>
            <a:pPr lvl="1"/>
            <a:r>
              <a:rPr lang="fr-FR" dirty="0"/>
              <a:t>Quelles seraient les variables probables?</a:t>
            </a:r>
          </a:p>
          <a:p>
            <a:pPr lvl="1"/>
            <a:r>
              <a:rPr lang="fr-FR" dirty="0"/>
              <a:t>Utilisation de deux variables dans chacun des cas</a:t>
            </a:r>
          </a:p>
          <a:p>
            <a:pPr lvl="1"/>
            <a:r>
              <a:rPr lang="fr-FR" dirty="0"/>
              <a:t>Dans un monde 3D ce serait 3 variables…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12028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Vecteur : exemple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9420504"/>
              </p:ext>
            </p:extLst>
          </p:nvPr>
        </p:nvGraphicFramePr>
        <p:xfrm>
          <a:off x="628650" y="1825625"/>
          <a:ext cx="7886700" cy="15824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float</a:t>
                      </a:r>
                      <a:r>
                        <a:rPr lang="fr-FR" dirty="0"/>
                        <a:t> x;</a:t>
                      </a:r>
                    </a:p>
                    <a:p>
                      <a:r>
                        <a:rPr lang="fr-FR" dirty="0" err="1"/>
                        <a:t>float</a:t>
                      </a:r>
                      <a:r>
                        <a:rPr lang="fr-FR" dirty="0"/>
                        <a:t> y;</a:t>
                      </a:r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Vecteur location;</a:t>
                      </a:r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err="1"/>
                        <a:t>float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xSpeed</a:t>
                      </a:r>
                      <a:r>
                        <a:rPr lang="fr-FR" dirty="0"/>
                        <a:t>;</a:t>
                      </a:r>
                    </a:p>
                    <a:p>
                      <a:r>
                        <a:rPr lang="fr-FR" dirty="0" err="1"/>
                        <a:t>float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ySpeed</a:t>
                      </a:r>
                      <a:r>
                        <a:rPr lang="fr-FR" dirty="0"/>
                        <a:t>;</a:t>
                      </a:r>
                    </a:p>
                    <a:p>
                      <a:endParaRPr lang="fr-FR" dirty="0"/>
                    </a:p>
                  </a:txBody>
                  <a:tcPr marL="87630" marR="8763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Vecteur speed;</a:t>
                      </a:r>
                    </a:p>
                    <a:p>
                      <a:endParaRPr lang="fr-FR" b="1" dirty="0"/>
                    </a:p>
                  </a:txBody>
                  <a:tcPr marL="87630" marR="8763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fr-FR" dirty="0"/>
                        <a:t>On simplifie</a:t>
                      </a:r>
                      <a:r>
                        <a:rPr lang="fr-FR" baseline="0" dirty="0"/>
                        <a:t> le code en utilisant les vecteurs.</a:t>
                      </a:r>
                      <a:endParaRPr lang="fr-FR" dirty="0"/>
                    </a:p>
                  </a:txBody>
                  <a:tcPr marL="87630" marR="87630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90343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Vecteur : classe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faut se construire une classe Vecteur pour faciliter le travail</a:t>
            </a:r>
          </a:p>
          <a:p>
            <a:r>
              <a:rPr lang="fr-FR" dirty="0"/>
              <a:t>Dans cette classe, on y retrouve les propriétés X et Y en </a:t>
            </a:r>
            <a:r>
              <a:rPr lang="fr-FR" dirty="0" err="1"/>
              <a:t>float</a:t>
            </a:r>
            <a:endParaRPr lang="fr-FR" dirty="0"/>
          </a:p>
          <a:p>
            <a:r>
              <a:rPr lang="fr-FR" dirty="0"/>
              <a:t>On y retrouve au minimum une méthode pour additionner un vecteur à l’objet vecteur ainsi que la même méthode surchargée qui acceptera les paramètres X et Y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64638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Vecteur : déplacement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Pour simuler du mouvement à l’aide des vecteurs, il faut utiliser la translation</a:t>
            </a:r>
          </a:p>
          <a:p>
            <a:r>
              <a:rPr lang="fr-FR" dirty="0"/>
              <a:t>Le mouvement est un déplacement dans le temps</a:t>
            </a:r>
          </a:p>
          <a:p>
            <a:r>
              <a:rPr lang="fr-FR" dirty="0"/>
              <a:t>La vitesse représente un déplacement dans le temps</a:t>
            </a:r>
          </a:p>
          <a:p>
            <a:r>
              <a:rPr lang="fr-FR" dirty="0"/>
              <a:t>La vitesse peut être représentée par un vecteur</a:t>
            </a:r>
          </a:p>
          <a:p>
            <a:r>
              <a:rPr lang="fr-FR" dirty="0"/>
              <a:t>Le déplacement est une distance dans une unité donnée</a:t>
            </a:r>
          </a:p>
          <a:p>
            <a:pPr lvl="1"/>
            <a:r>
              <a:rPr lang="fr-FR" dirty="0"/>
              <a:t>Exemple : L’unité pixel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506870" y="4704522"/>
            <a:ext cx="3463095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Exemple :</a:t>
            </a:r>
          </a:p>
          <a:p>
            <a:r>
              <a:rPr lang="fr-FR" dirty="0"/>
              <a:t>location = new PVector (50, 50);</a:t>
            </a:r>
          </a:p>
          <a:p>
            <a:r>
              <a:rPr lang="fr-FR" dirty="0"/>
              <a:t>vitesse = new PVector (1, 1);</a:t>
            </a:r>
          </a:p>
          <a:p>
            <a:r>
              <a:rPr lang="fr-FR" dirty="0" err="1"/>
              <a:t>location.add</a:t>
            </a:r>
            <a:r>
              <a:rPr lang="fr-FR" dirty="0"/>
              <a:t>(vitesse)</a:t>
            </a:r>
          </a:p>
        </p:txBody>
      </p:sp>
    </p:spTree>
    <p:extLst>
      <p:ext uri="{BB962C8B-B14F-4D97-AF65-F5344CB8AC3E}">
        <p14:creationId xmlns:p14="http://schemas.microsoft.com/office/powerpoint/2010/main" val="23421692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Créez une classe PVector avec les propriétés X et Y ainsi qu’un méthode qui additionne les vecteurs</a:t>
            </a:r>
          </a:p>
          <a:p>
            <a:r>
              <a:rPr lang="fr-FR" dirty="0"/>
              <a:t>Améliorez le premier exercice pour utiliser les vecteurs pour déplacer l’image</a:t>
            </a:r>
          </a:p>
        </p:txBody>
      </p:sp>
    </p:spTree>
    <p:extLst>
      <p:ext uri="{BB962C8B-B14F-4D97-AF65-F5344CB8AC3E}">
        <p14:creationId xmlns:p14="http://schemas.microsoft.com/office/powerpoint/2010/main" val="14545098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Vecteur : opérations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Soustraction</a:t>
            </a:r>
          </a:p>
          <a:p>
            <a:pPr lvl="1"/>
            <a:r>
              <a:rPr lang="fr-FR" dirty="0"/>
              <a:t>Idem que l’addition</a:t>
            </a:r>
          </a:p>
          <a:p>
            <a:r>
              <a:rPr lang="fr-FR" dirty="0"/>
              <a:t>Multiplication par un scalaire</a:t>
            </a:r>
          </a:p>
          <a:p>
            <a:pPr lvl="1"/>
            <a:r>
              <a:rPr lang="fr-FR" dirty="0"/>
              <a:t>On multiplie pour chacun des composants du vecteur par une valeur scalaire</a:t>
            </a:r>
          </a:p>
          <a:p>
            <a:r>
              <a:rPr lang="fr-FR" dirty="0"/>
              <a:t>Division par un scalaire</a:t>
            </a:r>
          </a:p>
          <a:p>
            <a:pPr lvl="1"/>
            <a:r>
              <a:rPr lang="fr-FR" dirty="0"/>
              <a:t>Idem que la multiplication</a:t>
            </a:r>
          </a:p>
          <a:p>
            <a:r>
              <a:rPr lang="fr-FR" dirty="0"/>
              <a:t>Magnitude</a:t>
            </a:r>
          </a:p>
          <a:p>
            <a:pPr lvl="1"/>
            <a:r>
              <a:rPr lang="fr-FR" dirty="0"/>
              <a:t>La magnitude est la longueur du vecteur en utilisant le théorème de Pythagore</a:t>
            </a:r>
          </a:p>
          <a:p>
            <a:r>
              <a:rPr lang="fr-FR" dirty="0"/>
              <a:t>Normalisation</a:t>
            </a:r>
          </a:p>
          <a:p>
            <a:pPr lvl="1"/>
            <a:r>
              <a:rPr lang="fr-FR" dirty="0"/>
              <a:t>Ramène le vecteur à une longueur de 1 unité</a:t>
            </a:r>
          </a:p>
          <a:p>
            <a:pPr lvl="1"/>
            <a:r>
              <a:rPr lang="fr-FR" dirty="0"/>
              <a:t>On divise le vecteur par sa longueur</a:t>
            </a:r>
          </a:p>
        </p:txBody>
      </p:sp>
    </p:spTree>
    <p:extLst>
      <p:ext uri="{BB962C8B-B14F-4D97-AF65-F5344CB8AC3E}">
        <p14:creationId xmlns:p14="http://schemas.microsoft.com/office/powerpoint/2010/main" val="24855284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Vecteur : accélération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L’accélération est le taux de variation de la vitesse</a:t>
            </a:r>
          </a:p>
          <a:p>
            <a:r>
              <a:rPr lang="fr-FR" dirty="0"/>
              <a:t>En programmation, on additionne l’accélération à la vitesse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2733491" y="3720297"/>
            <a:ext cx="3668204" cy="175432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FR" dirty="0"/>
              <a:t>Exemple</a:t>
            </a:r>
          </a:p>
          <a:p>
            <a:r>
              <a:rPr lang="fr-FR" dirty="0" err="1"/>
              <a:t>acceleration</a:t>
            </a:r>
            <a:r>
              <a:rPr lang="fr-FR" dirty="0"/>
              <a:t> = new PVector (1, 1);</a:t>
            </a:r>
          </a:p>
          <a:p>
            <a:r>
              <a:rPr lang="fr-FR" dirty="0"/>
              <a:t>vitesse = new PVector (0, 0);</a:t>
            </a:r>
          </a:p>
          <a:p>
            <a:endParaRPr lang="fr-FR" dirty="0"/>
          </a:p>
          <a:p>
            <a:r>
              <a:rPr lang="fr-FR" dirty="0" err="1"/>
              <a:t>vitesse.add</a:t>
            </a:r>
            <a:r>
              <a:rPr lang="fr-FR" dirty="0"/>
              <a:t> (</a:t>
            </a:r>
            <a:r>
              <a:rPr lang="fr-FR" dirty="0" err="1"/>
              <a:t>acceleration</a:t>
            </a:r>
            <a:r>
              <a:rPr lang="fr-FR" dirty="0"/>
              <a:t>);</a:t>
            </a:r>
          </a:p>
          <a:p>
            <a:r>
              <a:rPr lang="fr-FR" dirty="0" err="1"/>
              <a:t>location.add</a:t>
            </a:r>
            <a:r>
              <a:rPr lang="fr-FR" dirty="0"/>
              <a:t> (vitesse);</a:t>
            </a:r>
          </a:p>
        </p:txBody>
      </p:sp>
    </p:spTree>
    <p:extLst>
      <p:ext uri="{BB962C8B-B14F-4D97-AF65-F5344CB8AC3E}">
        <p14:creationId xmlns:p14="http://schemas.microsoft.com/office/powerpoint/2010/main" val="3174496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Qu’est-ce que Processing?</a:t>
            </a:r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619" y="1523999"/>
            <a:ext cx="3210676" cy="4707883"/>
          </a:xfrm>
        </p:spPr>
      </p:pic>
      <p:pic>
        <p:nvPicPr>
          <p:cNvPr id="7" name="Espace réservé du contenu 6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3666" y="2072194"/>
            <a:ext cx="4573134" cy="3611493"/>
          </a:xfrm>
        </p:spPr>
      </p:pic>
    </p:spTree>
    <p:extLst>
      <p:ext uri="{BB962C8B-B14F-4D97-AF65-F5344CB8AC3E}">
        <p14:creationId xmlns:p14="http://schemas.microsoft.com/office/powerpoint/2010/main" val="30870709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Vecteur : autres opérations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Dans un jeu, on limite souvent les vitesses</a:t>
            </a:r>
          </a:p>
          <a:p>
            <a:r>
              <a:rPr lang="fr-FR" dirty="0"/>
              <a:t>Pour limiter les vitesses, on ajoute une méthode qui limite la longueur d’un vecteur</a:t>
            </a:r>
          </a:p>
          <a:p>
            <a:r>
              <a:rPr lang="fr-FR" dirty="0"/>
              <a:t>L’algorithme est le suivant</a:t>
            </a:r>
          </a:p>
          <a:p>
            <a:pPr lvl="1"/>
            <a:r>
              <a:rPr lang="fr-FR" dirty="0"/>
              <a:t>Si </a:t>
            </a:r>
            <a:r>
              <a:rPr lang="fr-FR" dirty="0" err="1"/>
              <a:t>vecteur.longueur</a:t>
            </a:r>
            <a:r>
              <a:rPr lang="fr-FR" dirty="0"/>
              <a:t> &gt; max</a:t>
            </a:r>
          </a:p>
          <a:p>
            <a:pPr lvl="2"/>
            <a:r>
              <a:rPr lang="fr-FR" dirty="0" err="1"/>
              <a:t>vecteur.normalise</a:t>
            </a:r>
            <a:r>
              <a:rPr lang="fr-FR" dirty="0"/>
              <a:t>() // On le met à une longueur de 1 unité</a:t>
            </a:r>
          </a:p>
          <a:p>
            <a:pPr lvl="2"/>
            <a:r>
              <a:rPr lang="fr-FR" dirty="0" err="1"/>
              <a:t>vecteur.mult</a:t>
            </a:r>
            <a:r>
              <a:rPr lang="fr-FR" dirty="0"/>
              <a:t>(max)</a:t>
            </a:r>
          </a:p>
          <a:p>
            <a:pPr lvl="1"/>
            <a:r>
              <a:rPr lang="fr-FR" dirty="0"/>
              <a:t>Fin si</a:t>
            </a:r>
          </a:p>
        </p:txBody>
      </p:sp>
    </p:spTree>
    <p:extLst>
      <p:ext uri="{BB962C8B-B14F-4D97-AF65-F5344CB8AC3E}">
        <p14:creationId xmlns:p14="http://schemas.microsoft.com/office/powerpoint/2010/main" val="1421824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Vecteur : trajectoire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À chaque fois que l’on désire calculer une trajectoire, il faut calculer la magnitude et la direction</a:t>
            </a:r>
          </a:p>
          <a:p>
            <a:r>
              <a:rPr lang="fr-CA" dirty="0"/>
              <a:t>Prenons l’exemple où l’on désire que notre objet se déplace vers la souris</a:t>
            </a:r>
          </a:p>
          <a:p>
            <a:r>
              <a:rPr lang="fr-CA" dirty="0"/>
              <a:t>Calculons la direction</a:t>
            </a:r>
          </a:p>
          <a:p>
            <a:pPr lvl="1"/>
            <a:r>
              <a:rPr lang="fr-CA" dirty="0"/>
              <a:t>Celle-ci est la distance entre le X et Y de l’objet et le X et Y de la souris</a:t>
            </a:r>
          </a:p>
          <a:p>
            <a:pPr lvl="1"/>
            <a:endParaRPr lang="en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6371" y="5486834"/>
            <a:ext cx="2630429" cy="7985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neTexte 4"/>
          <p:cNvSpPr txBox="1"/>
          <p:nvPr/>
        </p:nvSpPr>
        <p:spPr>
          <a:xfrm>
            <a:off x="1188750" y="4479238"/>
            <a:ext cx="5307928" cy="6463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CA" dirty="0"/>
              <a:t>PVector souris = new PVector (</a:t>
            </a:r>
            <a:r>
              <a:rPr lang="fr-CA" dirty="0" err="1"/>
              <a:t>mouseX</a:t>
            </a:r>
            <a:r>
              <a:rPr lang="fr-CA" dirty="0"/>
              <a:t>, </a:t>
            </a:r>
            <a:r>
              <a:rPr lang="fr-CA" dirty="0" err="1"/>
              <a:t>mouseY</a:t>
            </a:r>
            <a:r>
              <a:rPr lang="fr-CA" dirty="0"/>
              <a:t>);</a:t>
            </a:r>
          </a:p>
          <a:p>
            <a:r>
              <a:rPr lang="fr-CA" dirty="0"/>
              <a:t>PVector </a:t>
            </a:r>
            <a:r>
              <a:rPr lang="fr-CA" dirty="0" err="1"/>
              <a:t>dir</a:t>
            </a:r>
            <a:r>
              <a:rPr lang="fr-CA" dirty="0"/>
              <a:t> = </a:t>
            </a:r>
            <a:r>
              <a:rPr lang="fr-CA" dirty="0" err="1"/>
              <a:t>PVector.sub</a:t>
            </a:r>
            <a:r>
              <a:rPr lang="fr-CA" dirty="0"/>
              <a:t>(location, souris);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7654989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Vecteur : trajectoire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Nous avons maintenant le vecteur qui pointe directement à l’emplacement de la souris</a:t>
            </a:r>
          </a:p>
          <a:p>
            <a:r>
              <a:rPr lang="fr-CA" dirty="0"/>
              <a:t>Si nous additionnons la direction à la position l’objet apparaîtrait immédiatement à la souris et ce n’est pas l’effet désiré</a:t>
            </a:r>
          </a:p>
          <a:p>
            <a:r>
              <a:rPr lang="fr-CA" dirty="0"/>
              <a:t>Ce que l’on doit faire, c’est de décider à quelle vitesse l’objet doit se rendre à la souris</a:t>
            </a:r>
          </a:p>
          <a:p>
            <a:r>
              <a:rPr lang="fr-CA" dirty="0"/>
              <a:t>Pour ce faire, on normalisera le vecteur pour ensuite le multiplier par une valeur qui déterminera sa vitesse en unité</a:t>
            </a:r>
          </a:p>
          <a:p>
            <a:r>
              <a:rPr lang="fr-CA" dirty="0"/>
              <a:t>Pour finaliser, on applique ce vecteur à l’accélération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1241748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Modifiez la classe PVector pour avoir toutes les opérations mentionnées dans les diapositives précédentes</a:t>
            </a:r>
          </a:p>
          <a:p>
            <a:r>
              <a:rPr lang="fr-FR" dirty="0"/>
              <a:t>Ajoutez une méthode statique qui additionne deux vecteurs et qui retourne un nouveau vecteur</a:t>
            </a:r>
          </a:p>
          <a:p>
            <a:pPr lvl="1"/>
            <a:r>
              <a:rPr lang="fr-FR" dirty="0"/>
              <a:t>Exemple : PVector v = </a:t>
            </a:r>
            <a:r>
              <a:rPr lang="fr-FR" dirty="0" err="1"/>
              <a:t>PVector.add</a:t>
            </a:r>
            <a:r>
              <a:rPr lang="fr-FR" dirty="0"/>
              <a:t>(vitesse, </a:t>
            </a:r>
            <a:r>
              <a:rPr lang="fr-FR" dirty="0" err="1"/>
              <a:t>acceleration</a:t>
            </a:r>
            <a:r>
              <a:rPr lang="fr-FR" dirty="0"/>
              <a:t>)</a:t>
            </a:r>
          </a:p>
          <a:p>
            <a:r>
              <a:rPr lang="fr-FR" dirty="0"/>
              <a:t>Ajoutez une méthode statique qui retourne un vecteur normalisé aléatoire</a:t>
            </a:r>
          </a:p>
          <a:p>
            <a:r>
              <a:rPr lang="fr-FR" dirty="0"/>
              <a:t>Modifiez le programme principal pour que lorsque l’utilisateur appuie sur une flèche, l’image accélère dans la direction de la flèche</a:t>
            </a:r>
          </a:p>
        </p:txBody>
      </p:sp>
    </p:spTree>
    <p:extLst>
      <p:ext uri="{BB962C8B-B14F-4D97-AF65-F5344CB8AC3E}">
        <p14:creationId xmlns:p14="http://schemas.microsoft.com/office/powerpoint/2010/main" val="343632401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Exercice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Faites un projet où une image (cible, balle, etc.) poursuit la souris</a:t>
            </a:r>
          </a:p>
          <a:p>
            <a:pPr lvl="1"/>
            <a:r>
              <a:rPr lang="fr-FR" dirty="0"/>
              <a:t>Essayer avec différentes vitesses</a:t>
            </a:r>
          </a:p>
        </p:txBody>
      </p:sp>
    </p:spTree>
    <p:extLst>
      <p:ext uri="{BB962C8B-B14F-4D97-AF65-F5344CB8AC3E}">
        <p14:creationId xmlns:p14="http://schemas.microsoft.com/office/powerpoint/2010/main" val="28392739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À lire pour le prochain cours</a:t>
            </a:r>
          </a:p>
          <a:p>
            <a:pPr lvl="1"/>
            <a:r>
              <a:rPr lang="fr-FR" dirty="0">
                <a:hlinkClick r:id="rId2"/>
              </a:rPr>
              <a:t>http://natureofcode.com/book/chapter-1-vectors/</a:t>
            </a:r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8348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02357C-B97F-4388-8CEB-A1B13D647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Processing : Interface</a:t>
            </a:r>
          </a:p>
        </p:txBody>
      </p:sp>
      <p:pic>
        <p:nvPicPr>
          <p:cNvPr id="4" name="Espace réservé du contenu 3" descr="Une image contenant capture d’écran&#10;&#10;Description générée avec un niveau de confiance très élevé">
            <a:extLst>
              <a:ext uri="{FF2B5EF4-FFF2-40B4-BE49-F238E27FC236}">
                <a16:creationId xmlns:a16="http://schemas.microsoft.com/office/drawing/2014/main" id="{E357899C-2F5B-4EE8-A848-A5B4CC1D12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6248" y="1825625"/>
            <a:ext cx="3211503" cy="4351338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6EE9BFAF-66E5-4308-B24D-2B8847266CB9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1911444" y="2401456"/>
            <a:ext cx="1228920" cy="4663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F055AF78-7EBD-4349-B3F4-0213747308E2}"/>
              </a:ext>
            </a:extLst>
          </p:cNvPr>
          <p:cNvSpPr txBox="1"/>
          <p:nvPr/>
        </p:nvSpPr>
        <p:spPr>
          <a:xfrm>
            <a:off x="457200" y="2544618"/>
            <a:ext cx="1454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Exécution et</a:t>
            </a:r>
            <a:br>
              <a:rPr lang="fr-CA" dirty="0"/>
            </a:br>
            <a:r>
              <a:rPr lang="fr-CA" dirty="0"/>
              <a:t>arrêt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DAE7A95-BE8F-43D9-BA06-77017C48DD30}"/>
              </a:ext>
            </a:extLst>
          </p:cNvPr>
          <p:cNvSpPr txBox="1"/>
          <p:nvPr/>
        </p:nvSpPr>
        <p:spPr>
          <a:xfrm>
            <a:off x="6862618" y="1064812"/>
            <a:ext cx="1249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Débogage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2BF71E62-EC15-435D-BD31-D0CC89F9DFD1}"/>
              </a:ext>
            </a:extLst>
          </p:cNvPr>
          <p:cNvCxnSpPr>
            <a:stCxn id="9" idx="1"/>
          </p:cNvCxnSpPr>
          <p:nvPr/>
        </p:nvCxnSpPr>
        <p:spPr>
          <a:xfrm flipH="1">
            <a:off x="5615710" y="1249478"/>
            <a:ext cx="1246908" cy="902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9B1D4249-D002-4F96-BB88-DC8DDBF1A1D6}"/>
              </a:ext>
            </a:extLst>
          </p:cNvPr>
          <p:cNvCxnSpPr>
            <a:cxnSpLocks/>
            <a:stCxn id="16" idx="3"/>
          </p:cNvCxnSpPr>
          <p:nvPr/>
        </p:nvCxnSpPr>
        <p:spPr>
          <a:xfrm flipV="1">
            <a:off x="1539548" y="4054764"/>
            <a:ext cx="1489979" cy="489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>
            <a:extLst>
              <a:ext uri="{FF2B5EF4-FFF2-40B4-BE49-F238E27FC236}">
                <a16:creationId xmlns:a16="http://schemas.microsoft.com/office/drawing/2014/main" id="{354DBA3F-A960-463A-A788-3599D0F86249}"/>
              </a:ext>
            </a:extLst>
          </p:cNvPr>
          <p:cNvSpPr txBox="1"/>
          <p:nvPr/>
        </p:nvSpPr>
        <p:spPr>
          <a:xfrm>
            <a:off x="457200" y="4220803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Boucle à</a:t>
            </a:r>
          </a:p>
          <a:p>
            <a:r>
              <a:rPr lang="fr-CA" dirty="0"/>
              <a:t>60 FPS</a:t>
            </a:r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7032EF2B-6B51-415C-AE58-BEE4CDB9F2D3}"/>
              </a:ext>
            </a:extLst>
          </p:cNvPr>
          <p:cNvCxnSpPr>
            <a:cxnSpLocks/>
            <a:stCxn id="21" idx="1"/>
          </p:cNvCxnSpPr>
          <p:nvPr/>
        </p:nvCxnSpPr>
        <p:spPr>
          <a:xfrm flipH="1" flipV="1">
            <a:off x="4719782" y="2752438"/>
            <a:ext cx="2114644" cy="293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ZoneTexte 20">
            <a:extLst>
              <a:ext uri="{FF2B5EF4-FFF2-40B4-BE49-F238E27FC236}">
                <a16:creationId xmlns:a16="http://schemas.microsoft.com/office/drawing/2014/main" id="{DBE66CCE-FD08-4280-85B9-4AB2BD12DB68}"/>
              </a:ext>
            </a:extLst>
          </p:cNvPr>
          <p:cNvSpPr txBox="1"/>
          <p:nvPr/>
        </p:nvSpPr>
        <p:spPr>
          <a:xfrm>
            <a:off x="6834426" y="2583820"/>
            <a:ext cx="22493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/>
              <a:t>Gestion des classes</a:t>
            </a:r>
          </a:p>
          <a:p>
            <a:r>
              <a:rPr lang="fr-CA" dirty="0"/>
              <a:t>Chaque classe est</a:t>
            </a:r>
            <a:br>
              <a:rPr lang="fr-CA" dirty="0"/>
            </a:br>
            <a:r>
              <a:rPr lang="fr-CA" dirty="0"/>
              <a:t>dans un onglet</a:t>
            </a:r>
          </a:p>
        </p:txBody>
      </p:sp>
    </p:spTree>
    <p:extLst>
      <p:ext uri="{BB962C8B-B14F-4D97-AF65-F5344CB8AC3E}">
        <p14:creationId xmlns:p14="http://schemas.microsoft.com/office/powerpoint/2010/main" val="3254770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CD5513B-1EA4-4AD6-8BBC-06D902910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Premier jet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604AFE-8108-47DE-B79F-DEBE0F6911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/>
              <a:t>Quelques exercices pour se faire la main</a:t>
            </a:r>
          </a:p>
        </p:txBody>
      </p:sp>
    </p:spTree>
    <p:extLst>
      <p:ext uri="{BB962C8B-B14F-4D97-AF65-F5344CB8AC3E}">
        <p14:creationId xmlns:p14="http://schemas.microsoft.com/office/powerpoint/2010/main" val="1053642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premiers jets : 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CA" dirty="0"/>
              <a:t>Ouvrez l’application </a:t>
            </a:r>
            <a:r>
              <a:rPr lang="fr-CA" b="1" dirty="0"/>
              <a:t>Processing</a:t>
            </a:r>
            <a:endParaRPr lang="fr-CA" dirty="0"/>
          </a:p>
          <a:p>
            <a:r>
              <a:rPr lang="fr-CA" dirty="0"/>
              <a:t>Tapez le code suivant :</a:t>
            </a:r>
          </a:p>
          <a:p>
            <a:pPr lvl="1"/>
            <a:r>
              <a:rPr lang="fr-CA" dirty="0"/>
              <a:t>point (50, 50);</a:t>
            </a:r>
          </a:p>
          <a:p>
            <a:r>
              <a:rPr lang="fr-CA" dirty="0"/>
              <a:t>Cliquez sur le bouton « Run »</a:t>
            </a:r>
          </a:p>
          <a:p>
            <a:pPr lvl="1"/>
            <a:r>
              <a:rPr lang="fr-CA" dirty="0"/>
              <a:t>Le raccourci est « Ctrl + R »</a:t>
            </a:r>
          </a:p>
          <a:p>
            <a:endParaRPr lang="fr-CA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CA" dirty="0"/>
              <a:t>« point (x, y); » est une méthode permettant de dessiner un point à la position </a:t>
            </a:r>
            <a:r>
              <a:rPr lang="fr-CA" b="1" dirty="0"/>
              <a:t>x</a:t>
            </a:r>
            <a:r>
              <a:rPr lang="fr-CA" dirty="0"/>
              <a:t> et </a:t>
            </a:r>
            <a:r>
              <a:rPr lang="fr-CA" b="1" dirty="0"/>
              <a:t>y</a:t>
            </a:r>
          </a:p>
          <a:p>
            <a:r>
              <a:rPr lang="fr-CA" dirty="0">
                <a:sym typeface="Wingdings" panose="05000000000000000000" pitchFamily="2" charset="2"/>
              </a:rPr>
              <a:t>Dans Java, la convention est que les méthodes utilise le </a:t>
            </a:r>
            <a:r>
              <a:rPr lang="fr-CA" i="1" dirty="0" err="1">
                <a:sym typeface="Wingdings" panose="05000000000000000000" pitchFamily="2" charset="2"/>
              </a:rPr>
              <a:t>lower</a:t>
            </a:r>
            <a:r>
              <a:rPr lang="fr-CA" i="1" dirty="0">
                <a:sym typeface="Wingdings" panose="05000000000000000000" pitchFamily="2" charset="2"/>
              </a:rPr>
              <a:t> </a:t>
            </a:r>
            <a:r>
              <a:rPr lang="fr-CA" i="1" dirty="0" err="1">
                <a:sym typeface="Wingdings" panose="05000000000000000000" pitchFamily="2" charset="2"/>
              </a:rPr>
              <a:t>camel</a:t>
            </a:r>
            <a:r>
              <a:rPr lang="fr-CA" i="1" dirty="0">
                <a:sym typeface="Wingdings" panose="05000000000000000000" pitchFamily="2" charset="2"/>
              </a:rPr>
              <a:t> case</a:t>
            </a:r>
            <a:endParaRPr lang="fr-CA" dirty="0">
              <a:sym typeface="Wingdings" panose="05000000000000000000" pitchFamily="2" charset="2"/>
            </a:endParaRPr>
          </a:p>
          <a:p>
            <a:pPr lvl="1"/>
            <a:r>
              <a:rPr lang="fr-CA" dirty="0">
                <a:sym typeface="Wingdings" panose="05000000000000000000" pitchFamily="2" charset="2"/>
              </a:rPr>
              <a:t>Casse du bas chameau (</a:t>
            </a:r>
            <a:r>
              <a:rPr lang="fr-CA" dirty="0" err="1">
                <a:sym typeface="Wingdings" panose="05000000000000000000" pitchFamily="2" charset="2"/>
              </a:rPr>
              <a:t>lol</a:t>
            </a:r>
            <a:r>
              <a:rPr lang="fr-CA" dirty="0">
                <a:sym typeface="Wingdings" panose="05000000000000000000" pitchFamily="2" charset="2"/>
              </a:rPr>
              <a:t>… Loi 101!)</a:t>
            </a:r>
            <a:endParaRPr lang="fr-CA" dirty="0"/>
          </a:p>
        </p:txBody>
      </p:sp>
      <p:grpSp>
        <p:nvGrpSpPr>
          <p:cNvPr id="14" name="Groupe 13"/>
          <p:cNvGrpSpPr/>
          <p:nvPr/>
        </p:nvGrpSpPr>
        <p:grpSpPr>
          <a:xfrm>
            <a:off x="992294" y="4215990"/>
            <a:ext cx="2617875" cy="1107436"/>
            <a:chOff x="458086" y="4445367"/>
            <a:chExt cx="3490500" cy="1476581"/>
          </a:xfrm>
        </p:grpSpPr>
        <p:pic>
          <p:nvPicPr>
            <p:cNvPr id="7" name="Image 6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91111" y="4445367"/>
              <a:ext cx="1257475" cy="1476581"/>
            </a:xfrm>
            <a:prstGeom prst="rect">
              <a:avLst/>
            </a:prstGeom>
          </p:spPr>
        </p:pic>
        <p:cxnSp>
          <p:nvCxnSpPr>
            <p:cNvPr id="9" name="Connecteur droit avec flèche 8"/>
            <p:cNvCxnSpPr>
              <a:stCxn id="10" idx="3"/>
            </p:cNvCxnSpPr>
            <p:nvPr/>
          </p:nvCxnSpPr>
          <p:spPr>
            <a:xfrm flipV="1">
              <a:off x="2038006" y="5321645"/>
              <a:ext cx="1191227" cy="7113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ZoneTexte 9"/>
            <p:cNvSpPr txBox="1"/>
            <p:nvPr/>
          </p:nvSpPr>
          <p:spPr>
            <a:xfrm>
              <a:off x="458086" y="5054230"/>
              <a:ext cx="1579920" cy="67710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fr-CA" sz="1350" dirty="0"/>
                <a:t>Il est petit, </a:t>
              </a:r>
              <a:br>
                <a:rPr lang="fr-CA" sz="1350" dirty="0"/>
              </a:br>
              <a:r>
                <a:rPr lang="fr-CA" sz="1350" dirty="0"/>
                <a:t>mais il est là!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61939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premiers jets : 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fr-CA" dirty="0"/>
              <a:t>Ajoutez trois autres points au programme que vous avez réalisé précédemment</a:t>
            </a:r>
          </a:p>
          <a:p>
            <a:pPr marL="342900" indent="-342900">
              <a:buFont typeface="+mj-lt"/>
              <a:buAutoNum type="arabicPeriod"/>
            </a:pPr>
            <a:r>
              <a:rPr lang="fr-CA" dirty="0"/>
              <a:t>Ajoutez la ligne de code suivante</a:t>
            </a:r>
            <a:br>
              <a:rPr lang="fr-CA" dirty="0"/>
            </a:br>
            <a:r>
              <a:rPr lang="en-CA" dirty="0"/>
              <a:t>line (25, 25, 75, 50);</a:t>
            </a:r>
          </a:p>
          <a:p>
            <a:pPr marL="342900" indent="-342900">
              <a:buFont typeface="+mj-lt"/>
              <a:buAutoNum type="arabicPeriod"/>
            </a:pPr>
            <a:r>
              <a:rPr lang="en-CA" dirty="0" err="1"/>
              <a:t>Exécutez</a:t>
            </a:r>
            <a:r>
              <a:rPr lang="en-CA" dirty="0"/>
              <a:t> le code</a:t>
            </a:r>
          </a:p>
          <a:p>
            <a:pPr marL="342900" indent="-342900">
              <a:buFont typeface="+mj-lt"/>
              <a:buAutoNum type="arabicPeriod"/>
            </a:pPr>
            <a:r>
              <a:rPr lang="en-CA" dirty="0" err="1"/>
              <a:t>Ajoutez</a:t>
            </a:r>
            <a:r>
              <a:rPr lang="en-CA" dirty="0"/>
              <a:t> trois </a:t>
            </a:r>
            <a:r>
              <a:rPr lang="en-CA" dirty="0" err="1"/>
              <a:t>autres</a:t>
            </a:r>
            <a:r>
              <a:rPr lang="en-CA" dirty="0"/>
              <a:t> </a:t>
            </a:r>
            <a:r>
              <a:rPr lang="en-CA" dirty="0" err="1"/>
              <a:t>lignes</a:t>
            </a:r>
            <a:r>
              <a:rPr lang="en-CA" dirty="0"/>
              <a:t> et </a:t>
            </a:r>
            <a:r>
              <a:rPr lang="en-CA" dirty="0" err="1"/>
              <a:t>essayez</a:t>
            </a:r>
            <a:r>
              <a:rPr lang="en-CA" dirty="0"/>
              <a:t> de </a:t>
            </a:r>
            <a:r>
              <a:rPr lang="en-CA" dirty="0" err="1"/>
              <a:t>comprendre</a:t>
            </a:r>
            <a:r>
              <a:rPr lang="en-CA" dirty="0"/>
              <a:t> comment </a:t>
            </a:r>
            <a:r>
              <a:rPr lang="en-CA" dirty="0" err="1"/>
              <a:t>fonctionne</a:t>
            </a:r>
            <a:r>
              <a:rPr lang="en-CA" dirty="0"/>
              <a:t> </a:t>
            </a:r>
            <a:r>
              <a:rPr lang="en-CA" dirty="0" err="1"/>
              <a:t>cette</a:t>
            </a:r>
            <a:r>
              <a:rPr lang="en-CA" dirty="0"/>
              <a:t> </a:t>
            </a:r>
            <a:r>
              <a:rPr lang="en-CA" dirty="0" err="1"/>
              <a:t>méthode</a:t>
            </a:r>
            <a:endParaRPr lang="fr-CA" dirty="0"/>
          </a:p>
          <a:p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CA" dirty="0"/>
              <a:t>La méthode</a:t>
            </a:r>
            <a:br>
              <a:rPr lang="fr-CA" dirty="0"/>
            </a:br>
            <a:r>
              <a:rPr lang="fr-CA" dirty="0"/>
              <a:t>« line (x1, y1, x2, y2) » permet de tracer une ligne dans la fenêtre</a:t>
            </a:r>
          </a:p>
          <a:p>
            <a:r>
              <a:rPr lang="fr-CA" b="1" dirty="0"/>
              <a:t>x1</a:t>
            </a:r>
            <a:r>
              <a:rPr lang="fr-CA" dirty="0"/>
              <a:t> et </a:t>
            </a:r>
            <a:r>
              <a:rPr lang="fr-CA" b="1" dirty="0"/>
              <a:t>y1</a:t>
            </a:r>
            <a:r>
              <a:rPr lang="fr-CA" dirty="0"/>
              <a:t> représentent la position de départ de la ligne</a:t>
            </a:r>
          </a:p>
          <a:p>
            <a:r>
              <a:rPr lang="fr-CA" b="1" dirty="0"/>
              <a:t>x2</a:t>
            </a:r>
            <a:r>
              <a:rPr lang="fr-CA" dirty="0"/>
              <a:t> et </a:t>
            </a:r>
            <a:r>
              <a:rPr lang="fr-CA" b="1" dirty="0"/>
              <a:t>y2</a:t>
            </a:r>
            <a:r>
              <a:rPr lang="fr-CA" dirty="0"/>
              <a:t> représentent la position de fin de la ligne</a:t>
            </a:r>
          </a:p>
          <a:p>
            <a:r>
              <a:rPr lang="fr-CA" dirty="0"/>
              <a:t>x1, y1, x2 et y2 sont ce que l’on nomme des </a:t>
            </a:r>
            <a:r>
              <a:rPr lang="fr-CA" b="1" dirty="0"/>
              <a:t>paramètres</a:t>
            </a:r>
            <a:endParaRPr lang="fr-CA" dirty="0"/>
          </a:p>
          <a:p>
            <a:r>
              <a:rPr lang="fr-CA" dirty="0"/>
              <a:t>Les paramètres permettent de configurer une méthode en indiquant à celle-ci comment agir</a:t>
            </a:r>
          </a:p>
        </p:txBody>
      </p:sp>
    </p:spTree>
    <p:extLst>
      <p:ext uri="{BB962C8B-B14F-4D97-AF65-F5344CB8AC3E}">
        <p14:creationId xmlns:p14="http://schemas.microsoft.com/office/powerpoint/2010/main" val="332901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Les premiers jets : Exercices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Ajoutez la ligne « ellipse (40, 80, 20, 20); »</a:t>
            </a:r>
          </a:p>
          <a:p>
            <a:r>
              <a:rPr lang="fr-CA" dirty="0"/>
              <a:t>Exécutez le code</a:t>
            </a:r>
          </a:p>
          <a:p>
            <a:r>
              <a:rPr lang="fr-CA" b="1" dirty="0"/>
              <a:t>ellipse (x, y, largeur, hauteur)</a:t>
            </a:r>
            <a:r>
              <a:rPr lang="fr-CA" dirty="0"/>
              <a:t> permet de dessiner une ellipse à la position x et y avec une largeur et hauteur déterminer</a:t>
            </a:r>
          </a:p>
          <a:p>
            <a:r>
              <a:rPr lang="fr-CA" dirty="0"/>
              <a:t>Ajoutez 2 autres ellipses dans votre programme</a:t>
            </a:r>
          </a:p>
          <a:p>
            <a:r>
              <a:rPr lang="fr-CA" dirty="0"/>
              <a:t>La méthode </a:t>
            </a:r>
            <a:r>
              <a:rPr lang="fr-CA" b="1" dirty="0"/>
              <a:t>size (largeur, hauteur)</a:t>
            </a:r>
            <a:r>
              <a:rPr lang="fr-CA" dirty="0"/>
              <a:t> permet de configurer la dimension de la fenêtre</a:t>
            </a:r>
          </a:p>
          <a:p>
            <a:pPr lvl="1"/>
            <a:r>
              <a:rPr lang="fr-CA" dirty="0"/>
              <a:t>On utilise cette méthode au début du code</a:t>
            </a:r>
          </a:p>
          <a:p>
            <a:pPr lvl="1"/>
            <a:r>
              <a:rPr lang="fr-CA" dirty="0"/>
              <a:t>Exemple : size (640, 480);</a:t>
            </a:r>
          </a:p>
        </p:txBody>
      </p:sp>
    </p:spTree>
    <p:extLst>
      <p:ext uri="{BB962C8B-B14F-4D97-AF65-F5344CB8AC3E}">
        <p14:creationId xmlns:p14="http://schemas.microsoft.com/office/powerpoint/2010/main" val="274299820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1511</TotalTime>
  <Words>2377</Words>
  <Application>Microsoft Office PowerPoint</Application>
  <PresentationFormat>Affichage à l'écran (4:3)</PresentationFormat>
  <Paragraphs>388</Paragraphs>
  <Slides>45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45</vt:i4>
      </vt:variant>
    </vt:vector>
  </HeadingPairs>
  <TitlesOfParts>
    <vt:vector size="50" baseType="lpstr">
      <vt:lpstr>Arial</vt:lpstr>
      <vt:lpstr>Calibri</vt:lpstr>
      <vt:lpstr>Calibri Light</vt:lpstr>
      <vt:lpstr>Wingdings</vt:lpstr>
      <vt:lpstr>Thème Office</vt:lpstr>
      <vt:lpstr>Processing</vt:lpstr>
      <vt:lpstr>Plan de leçon</vt:lpstr>
      <vt:lpstr>Processing</vt:lpstr>
      <vt:lpstr>Qu’est-ce que Processing?</vt:lpstr>
      <vt:lpstr>Processing : Interface</vt:lpstr>
      <vt:lpstr>Premier jet</vt:lpstr>
      <vt:lpstr>Les premiers jets : Exercices</vt:lpstr>
      <vt:lpstr>Les premiers jets : Exercices</vt:lpstr>
      <vt:lpstr>Les premiers jets : Exercices</vt:lpstr>
      <vt:lpstr>Les formes primitives</vt:lpstr>
      <vt:lpstr>Formes primitives 2D</vt:lpstr>
      <vt:lpstr>arc de cercle</vt:lpstr>
      <vt:lpstr>Formes primitives 2D</vt:lpstr>
      <vt:lpstr>Couleurs</vt:lpstr>
      <vt:lpstr>Couleurs</vt:lpstr>
      <vt:lpstr>Couleurs</vt:lpstr>
      <vt:lpstr>Couleurs : Récapitulatif</vt:lpstr>
      <vt:lpstr>Exercices courts</vt:lpstr>
      <vt:lpstr>Programme Processing</vt:lpstr>
      <vt:lpstr>Setup()</vt:lpstr>
      <vt:lpstr>Draw()</vt:lpstr>
      <vt:lpstr>Les variables systèmes</vt:lpstr>
      <vt:lpstr>Exercice</vt:lpstr>
      <vt:lpstr>Les nombres aléatoires</vt:lpstr>
      <vt:lpstr>La fonction random()</vt:lpstr>
      <vt:lpstr>Autres fonctions aléatoires</vt:lpstr>
      <vt:lpstr>Les templates</vt:lpstr>
      <vt:lpstr>Processing : Templates</vt:lpstr>
      <vt:lpstr>Processing : Templates - exercices</vt:lpstr>
      <vt:lpstr>Vecteur : définition</vt:lpstr>
      <vt:lpstr>Vecteur : utilité</vt:lpstr>
      <vt:lpstr>Vecteur : exemple</vt:lpstr>
      <vt:lpstr>Vecteur : exemple</vt:lpstr>
      <vt:lpstr>Vecteur : exemple</vt:lpstr>
      <vt:lpstr>Vecteur : classe</vt:lpstr>
      <vt:lpstr>Vecteur : déplacement</vt:lpstr>
      <vt:lpstr>Exercice</vt:lpstr>
      <vt:lpstr>Vecteur : opérations</vt:lpstr>
      <vt:lpstr>Vecteur : accélération</vt:lpstr>
      <vt:lpstr>Vecteur : autres opérations</vt:lpstr>
      <vt:lpstr>Vecteur : trajectoire</vt:lpstr>
      <vt:lpstr>Vecteur : trajectoire</vt:lpstr>
      <vt:lpstr>Exercices</vt:lpstr>
      <vt:lpstr>Exercice</vt:lpstr>
      <vt:lpstr>Références</vt:lpstr>
    </vt:vector>
  </TitlesOfParts>
  <Company>nbourre@collegeshawinigan.qc.ca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Processing</dc:title>
  <dc:creator>Nicolas Bourre</dc:creator>
  <cp:lastModifiedBy>nbourre</cp:lastModifiedBy>
  <cp:revision>92</cp:revision>
  <dcterms:created xsi:type="dcterms:W3CDTF">2014-09-29T15:21:35Z</dcterms:created>
  <dcterms:modified xsi:type="dcterms:W3CDTF">2019-08-22T14:57:59Z</dcterms:modified>
</cp:coreProperties>
</file>