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2" r:id="rId4"/>
    <p:sldId id="276" r:id="rId5"/>
    <p:sldId id="258" r:id="rId6"/>
    <p:sldId id="259" r:id="rId7"/>
    <p:sldId id="261" r:id="rId8"/>
    <p:sldId id="260" r:id="rId9"/>
    <p:sldId id="273" r:id="rId10"/>
    <p:sldId id="270" r:id="rId11"/>
    <p:sldId id="274" r:id="rId12"/>
    <p:sldId id="275" r:id="rId13"/>
    <p:sldId id="268" r:id="rId14"/>
    <p:sldId id="271" r:id="rId15"/>
    <p:sldId id="263" r:id="rId16"/>
    <p:sldId id="264" r:id="rId17"/>
    <p:sldId id="265" r:id="rId18"/>
    <p:sldId id="266" r:id="rId19"/>
    <p:sldId id="267" r:id="rId20"/>
    <p:sldId id="262" r:id="rId21"/>
    <p:sldId id="26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79639" autoAdjust="0"/>
  </p:normalViewPr>
  <p:slideViewPr>
    <p:cSldViewPr snapToGrid="0">
      <p:cViewPr varScale="1">
        <p:scale>
          <a:sx n="91" d="100"/>
          <a:sy n="91" d="100"/>
        </p:scale>
        <p:origin x="11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0728-E0AC-4005-A82A-064DD3D4C6C2}" type="datetimeFigureOut">
              <a:rPr lang="fr-CA" smtClean="0"/>
              <a:t>2019-08-27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AB33C-9AFA-4344-95B2-B54DEF65D75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8700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C93A4-4BE5-4B62-BCE4-330729F3003D}" type="datetimeFigureOut">
              <a:rPr lang="fr-CA" smtClean="0"/>
              <a:t>2019-08-27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D767C-3BD0-4E9C-965C-46013D5B5D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9685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pf-tutorial.com/treeview-control/treeview-data-binding-multiple-templates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Game of Thrones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D767C-3BD0-4E9C-965C-46013D5B5D10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07204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Zone de texte, barre de défilement,</a:t>
            </a:r>
            <a:r>
              <a:rPr lang="fr-CA" baseline="0" dirty="0"/>
              <a:t> liste défilante, …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D767C-3BD0-4E9C-965C-46013D5B5D10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3646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D767C-3BD0-4E9C-965C-46013D5B5D10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0873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Source : </a:t>
            </a:r>
            <a:r>
              <a:rPr lang="fr-CA" dirty="0">
                <a:hlinkClick r:id="rId3"/>
              </a:rPr>
              <a:t>https://www.wpf-tutorial.com/treeview-control/treeview-data-binding-multiple-templates/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D767C-3BD0-4E9C-965C-46013D5B5D10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9626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tIns="180000" anchor="t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371600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145791"/>
            <a:ext cx="4895055" cy="3645409"/>
          </a:xfrm>
        </p:spPr>
        <p:txBody>
          <a:bodyPr tIns="18000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145792"/>
            <a:ext cx="4895056" cy="3645408"/>
          </a:xfrm>
        </p:spPr>
        <p:txBody>
          <a:bodyPr tIns="18000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371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105025"/>
            <a:ext cx="10018713" cy="368617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chemas.microsoft.com/winfx/2006/xa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pple.com/macos/human-interface-guidelines/overview/themes/" TargetMode="External"/><Relationship Id="rId2" Type="http://schemas.openxmlformats.org/officeDocument/2006/relationships/hyperlink" Target="https://developer.microsoft.com/en-us/windows/apps/desig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er.gnome.org/hig/stable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theomandel.com/wp-content/uploads/2012/07/Mandel-GoldenRules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HKQDPxtoO1d5W0Pi55nj_yEp2LNxwI5E0_976TgtZ2I/edit#heading=h.a8ejr77cyqq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presentation/d/19oYCkiiz1cdQCEI4bhAPTYJ_vQLZJzjkz42HpDA84fw/edit?usp=shar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Développement d’applications interactive III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Semaine 02</a:t>
            </a:r>
          </a:p>
          <a:p>
            <a:r>
              <a:rPr lang="fr-CA" dirty="0"/>
              <a:t>Interface utilisateur</a:t>
            </a:r>
          </a:p>
          <a:p>
            <a:r>
              <a:rPr lang="fr-CA" dirty="0"/>
              <a:t>vA19</a:t>
            </a:r>
          </a:p>
        </p:txBody>
      </p:sp>
    </p:spTree>
    <p:extLst>
      <p:ext uri="{BB962C8B-B14F-4D97-AF65-F5344CB8AC3E}">
        <p14:creationId xmlns:p14="http://schemas.microsoft.com/office/powerpoint/2010/main" val="3821656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Contrôle d’arborescence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 contrôle d’arborescence permet d’afficher des éléments hiérarchiques</a:t>
            </a:r>
          </a:p>
          <a:p>
            <a:r>
              <a:rPr lang="fr-CA" dirty="0"/>
              <a:t>Chaque élément peut être un nœud ou une feuille</a:t>
            </a:r>
          </a:p>
          <a:p>
            <a:r>
              <a:rPr lang="fr-CA" dirty="0"/>
              <a:t>Chaque nœud peut être </a:t>
            </a:r>
            <a:r>
              <a:rPr lang="fr-CA" i="1" dirty="0" err="1"/>
              <a:t>expanded</a:t>
            </a:r>
            <a:r>
              <a:rPr lang="fr-CA" dirty="0"/>
              <a:t> pour afficher</a:t>
            </a:r>
            <a:br>
              <a:rPr lang="fr-CA" dirty="0"/>
            </a:br>
            <a:r>
              <a:rPr lang="fr-CA" dirty="0"/>
              <a:t>son contenu</a:t>
            </a:r>
          </a:p>
          <a:p>
            <a:r>
              <a:rPr lang="fr-CA" dirty="0"/>
              <a:t>Un nœud ouvert peut être </a:t>
            </a:r>
            <a:r>
              <a:rPr lang="fr-CA" i="1" dirty="0" err="1"/>
              <a:t>collapsed</a:t>
            </a:r>
            <a:r>
              <a:rPr lang="fr-CA" dirty="0"/>
              <a:t> pour le réduire à</a:t>
            </a:r>
            <a:br>
              <a:rPr lang="fr-CA" dirty="0"/>
            </a:br>
            <a:r>
              <a:rPr lang="fr-CA" dirty="0"/>
              <a:t>une vue simplifiée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446" y="3606873"/>
            <a:ext cx="2419688" cy="26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879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A4CD79-F0BD-4BDA-8E8C-BE5F3C299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Contrôle d’arborescence WPF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0164D92-EB4F-486A-83DA-393FB44E0AC4}"/>
              </a:ext>
            </a:extLst>
          </p:cNvPr>
          <p:cNvSpPr txBox="1"/>
          <p:nvPr/>
        </p:nvSpPr>
        <p:spPr>
          <a:xfrm>
            <a:off x="1512854" y="2246585"/>
            <a:ext cx="9166292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400" dirty="0"/>
              <a:t>&lt;</a:t>
            </a:r>
            <a:r>
              <a:rPr lang="fr-CA" sz="1400" dirty="0" err="1"/>
              <a:t>Window</a:t>
            </a:r>
            <a:r>
              <a:rPr lang="fr-CA" sz="1400" dirty="0"/>
              <a:t> x:Class="WpfTutorialSamples.TreeView_control.TreeViewDataBindingSample"</a:t>
            </a:r>
          </a:p>
          <a:p>
            <a:r>
              <a:rPr lang="fr-CA" sz="1400" dirty="0"/>
              <a:t>        </a:t>
            </a:r>
            <a:r>
              <a:rPr lang="fr-CA" sz="1400" dirty="0" err="1"/>
              <a:t>xmlns</a:t>
            </a:r>
            <a:r>
              <a:rPr lang="fr-CA" sz="1400" dirty="0"/>
              <a:t>="http://schemas.microsoft.com/</a:t>
            </a:r>
            <a:r>
              <a:rPr lang="fr-CA" sz="1400" dirty="0" err="1"/>
              <a:t>winfx</a:t>
            </a:r>
            <a:r>
              <a:rPr lang="fr-CA" sz="1400" dirty="0"/>
              <a:t>/2006/</a:t>
            </a:r>
            <a:r>
              <a:rPr lang="fr-CA" sz="1400" dirty="0" err="1"/>
              <a:t>xaml</a:t>
            </a:r>
            <a:r>
              <a:rPr lang="fr-CA" sz="1400" dirty="0"/>
              <a:t>/</a:t>
            </a:r>
            <a:r>
              <a:rPr lang="fr-CA" sz="1400" dirty="0" err="1"/>
              <a:t>presentation</a:t>
            </a:r>
            <a:r>
              <a:rPr lang="fr-CA" sz="1400" dirty="0"/>
              <a:t>"</a:t>
            </a:r>
          </a:p>
          <a:p>
            <a:r>
              <a:rPr lang="fr-CA" sz="1400" dirty="0"/>
              <a:t>        </a:t>
            </a:r>
            <a:r>
              <a:rPr lang="fr-CA" sz="1400" dirty="0" err="1"/>
              <a:t>xmlns:x</a:t>
            </a:r>
            <a:r>
              <a:rPr lang="fr-CA" sz="1400" dirty="0"/>
              <a:t>=</a:t>
            </a:r>
            <a:r>
              <a:rPr lang="fr-CA" sz="1400" dirty="0">
                <a:hlinkClick r:id="rId3"/>
              </a:rPr>
              <a:t>http://schemas.microsoft.com/winfx/2006/xaml</a:t>
            </a:r>
            <a:endParaRPr lang="fr-CA" sz="1400" dirty="0"/>
          </a:p>
          <a:p>
            <a:r>
              <a:rPr lang="fr-CA" sz="1400" dirty="0"/>
              <a:t>        </a:t>
            </a:r>
            <a:r>
              <a:rPr lang="fr-CA" sz="1400" dirty="0" err="1"/>
              <a:t>xmlns:self</a:t>
            </a:r>
            <a:r>
              <a:rPr lang="fr-CA" sz="1400" dirty="0"/>
              <a:t>="</a:t>
            </a:r>
            <a:r>
              <a:rPr lang="fr-CA" sz="1400" dirty="0" err="1"/>
              <a:t>clr-namespace:WpfTutorialSamples.TreeView_control</a:t>
            </a:r>
            <a:r>
              <a:rPr lang="fr-CA" sz="1400" dirty="0"/>
              <a:t>"</a:t>
            </a:r>
          </a:p>
          <a:p>
            <a:r>
              <a:rPr lang="fr-CA" sz="1400" dirty="0"/>
              <a:t>        </a:t>
            </a:r>
            <a:r>
              <a:rPr lang="fr-CA" sz="1400" dirty="0" err="1"/>
              <a:t>Title</a:t>
            </a:r>
            <a:r>
              <a:rPr lang="fr-CA" sz="1400" dirty="0"/>
              <a:t>="</a:t>
            </a:r>
            <a:r>
              <a:rPr lang="fr-CA" sz="1400" dirty="0" err="1"/>
              <a:t>TreeViewDataBindingSample</a:t>
            </a:r>
            <a:r>
              <a:rPr lang="fr-CA" sz="1400" dirty="0"/>
              <a:t>" </a:t>
            </a:r>
            <a:r>
              <a:rPr lang="fr-CA" sz="1400" dirty="0" err="1"/>
              <a:t>Height</a:t>
            </a:r>
            <a:r>
              <a:rPr lang="fr-CA" sz="1400" dirty="0"/>
              <a:t>="150" </a:t>
            </a:r>
            <a:r>
              <a:rPr lang="fr-CA" sz="1400" dirty="0" err="1"/>
              <a:t>Width</a:t>
            </a:r>
            <a:r>
              <a:rPr lang="fr-CA" sz="1400" dirty="0"/>
              <a:t>="200"&gt;</a:t>
            </a:r>
          </a:p>
          <a:p>
            <a:r>
              <a:rPr lang="fr-CA" sz="1400" dirty="0"/>
              <a:t>    &lt;</a:t>
            </a:r>
            <a:r>
              <a:rPr lang="fr-CA" sz="1400" dirty="0" err="1"/>
              <a:t>Grid</a:t>
            </a:r>
            <a:r>
              <a:rPr lang="fr-CA" sz="1400" dirty="0"/>
              <a:t> </a:t>
            </a:r>
            <a:r>
              <a:rPr lang="fr-CA" sz="1400" dirty="0" err="1"/>
              <a:t>Margin</a:t>
            </a:r>
            <a:r>
              <a:rPr lang="fr-CA" sz="1400" dirty="0"/>
              <a:t>="10"&gt;</a:t>
            </a:r>
          </a:p>
          <a:p>
            <a:r>
              <a:rPr lang="fr-CA" sz="1400" dirty="0"/>
              <a:t>		&lt;</a:t>
            </a:r>
            <a:r>
              <a:rPr lang="fr-CA" sz="1400" dirty="0" err="1"/>
              <a:t>TreeView</a:t>
            </a:r>
            <a:r>
              <a:rPr lang="fr-CA" sz="1400" dirty="0"/>
              <a:t> Name="</a:t>
            </a:r>
            <a:r>
              <a:rPr lang="fr-CA" sz="1400" dirty="0" err="1"/>
              <a:t>trvMenu</a:t>
            </a:r>
            <a:r>
              <a:rPr lang="fr-CA" sz="1400" dirty="0"/>
              <a:t>"&gt;</a:t>
            </a:r>
          </a:p>
          <a:p>
            <a:r>
              <a:rPr lang="fr-CA" sz="1400" dirty="0"/>
              <a:t>			&lt;</a:t>
            </a:r>
            <a:r>
              <a:rPr lang="fr-CA" sz="1400" dirty="0" err="1"/>
              <a:t>TreeView.ItemTemplate</a:t>
            </a:r>
            <a:r>
              <a:rPr lang="fr-CA" sz="1400" dirty="0"/>
              <a:t>&gt;</a:t>
            </a:r>
          </a:p>
          <a:p>
            <a:r>
              <a:rPr lang="fr-CA" sz="1400" dirty="0"/>
              <a:t>				&lt;</a:t>
            </a:r>
            <a:r>
              <a:rPr lang="fr-CA" sz="1400" dirty="0" err="1"/>
              <a:t>HierarchicalDataTemplate</a:t>
            </a:r>
            <a:r>
              <a:rPr lang="fr-CA" sz="1400" dirty="0"/>
              <a:t> </a:t>
            </a:r>
            <a:r>
              <a:rPr lang="fr-CA" sz="1400" dirty="0" err="1"/>
              <a:t>DataType</a:t>
            </a:r>
            <a:r>
              <a:rPr lang="fr-CA" sz="1400" dirty="0"/>
              <a:t>="{</a:t>
            </a:r>
            <a:r>
              <a:rPr lang="fr-CA" sz="1400" dirty="0" err="1"/>
              <a:t>x:Type</a:t>
            </a:r>
            <a:r>
              <a:rPr lang="fr-CA" sz="1400" dirty="0"/>
              <a:t> </a:t>
            </a:r>
            <a:r>
              <a:rPr lang="fr-CA" sz="1400" dirty="0" err="1"/>
              <a:t>self:MenuItem</a:t>
            </a:r>
            <a:r>
              <a:rPr lang="fr-CA" sz="1400" dirty="0"/>
              <a:t>}" </a:t>
            </a:r>
            <a:r>
              <a:rPr lang="fr-CA" sz="1400" dirty="0" err="1"/>
              <a:t>ItemsSource</a:t>
            </a:r>
            <a:r>
              <a:rPr lang="fr-CA" sz="1400" dirty="0"/>
              <a:t>="{Binding Items}"&gt;</a:t>
            </a:r>
          </a:p>
          <a:p>
            <a:r>
              <a:rPr lang="fr-CA" sz="1400" dirty="0"/>
              <a:t>					&lt;</a:t>
            </a:r>
            <a:r>
              <a:rPr lang="fr-CA" sz="1400" dirty="0" err="1"/>
              <a:t>TextBlock</a:t>
            </a:r>
            <a:r>
              <a:rPr lang="fr-CA" sz="1400" dirty="0"/>
              <a:t> </a:t>
            </a:r>
            <a:r>
              <a:rPr lang="fr-CA" sz="1400" dirty="0" err="1"/>
              <a:t>Text</a:t>
            </a:r>
            <a:r>
              <a:rPr lang="fr-CA" sz="1400" dirty="0"/>
              <a:t>="{Binding </a:t>
            </a:r>
            <a:r>
              <a:rPr lang="fr-CA" sz="1400" dirty="0" err="1"/>
              <a:t>Title</a:t>
            </a:r>
            <a:r>
              <a:rPr lang="fr-CA" sz="1400" dirty="0"/>
              <a:t>}" /&gt;</a:t>
            </a:r>
          </a:p>
          <a:p>
            <a:r>
              <a:rPr lang="fr-CA" sz="1400" dirty="0"/>
              <a:t>				&lt;/</a:t>
            </a:r>
            <a:r>
              <a:rPr lang="fr-CA" sz="1400" dirty="0" err="1"/>
              <a:t>HierarchicalDataTemplate</a:t>
            </a:r>
            <a:r>
              <a:rPr lang="fr-CA" sz="1400" dirty="0"/>
              <a:t>&gt;</a:t>
            </a:r>
          </a:p>
          <a:p>
            <a:r>
              <a:rPr lang="fr-CA" sz="1400" dirty="0"/>
              <a:t>			&lt;/</a:t>
            </a:r>
            <a:r>
              <a:rPr lang="fr-CA" sz="1400" dirty="0" err="1"/>
              <a:t>TreeView.ItemTemplate</a:t>
            </a:r>
            <a:r>
              <a:rPr lang="fr-CA" sz="1400" dirty="0"/>
              <a:t>&gt;</a:t>
            </a:r>
          </a:p>
          <a:p>
            <a:r>
              <a:rPr lang="fr-CA" sz="1400" dirty="0"/>
              <a:t>		&lt;/</a:t>
            </a:r>
            <a:r>
              <a:rPr lang="fr-CA" sz="1400" dirty="0" err="1"/>
              <a:t>TreeView</a:t>
            </a:r>
            <a:r>
              <a:rPr lang="fr-CA" sz="1400" dirty="0"/>
              <a:t>&gt;</a:t>
            </a:r>
          </a:p>
          <a:p>
            <a:r>
              <a:rPr lang="fr-CA" sz="1400" dirty="0"/>
              <a:t>	&lt;/</a:t>
            </a:r>
            <a:r>
              <a:rPr lang="fr-CA" sz="1400" dirty="0" err="1"/>
              <a:t>Grid</a:t>
            </a:r>
            <a:r>
              <a:rPr lang="fr-CA" sz="1400" dirty="0"/>
              <a:t>&gt;</a:t>
            </a:r>
          </a:p>
          <a:p>
            <a:r>
              <a:rPr lang="fr-CA" sz="1400" dirty="0"/>
              <a:t>&lt;/</a:t>
            </a:r>
            <a:r>
              <a:rPr lang="fr-CA" sz="1400" dirty="0" err="1"/>
              <a:t>Window</a:t>
            </a:r>
            <a:r>
              <a:rPr lang="fr-CA" sz="1400" dirty="0"/>
              <a:t>&gt;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8AA049AB-F93C-4175-91EB-F50E5F42350F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6915809" y="3117699"/>
            <a:ext cx="1187668" cy="97264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91C37B84-217B-44A9-8944-00D68EC3D0CE}"/>
              </a:ext>
            </a:extLst>
          </p:cNvPr>
          <p:cNvSpPr txBox="1"/>
          <p:nvPr/>
        </p:nvSpPr>
        <p:spPr>
          <a:xfrm>
            <a:off x="8103477" y="3030297"/>
            <a:ext cx="1988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Référence au code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FCAA8F1B-A3E1-4671-86CB-AF2115BE72F4}"/>
              </a:ext>
            </a:extLst>
          </p:cNvPr>
          <p:cNvCxnSpPr>
            <a:cxnSpLocks/>
          </p:cNvCxnSpPr>
          <p:nvPr/>
        </p:nvCxnSpPr>
        <p:spPr>
          <a:xfrm flipH="1">
            <a:off x="7662042" y="3399629"/>
            <a:ext cx="441435" cy="594302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5354B487-3B06-4FA1-B2A9-31869195C535}"/>
              </a:ext>
            </a:extLst>
          </p:cNvPr>
          <p:cNvCxnSpPr>
            <a:cxnSpLocks/>
          </p:cNvCxnSpPr>
          <p:nvPr/>
        </p:nvCxnSpPr>
        <p:spPr>
          <a:xfrm>
            <a:off x="9539095" y="3401599"/>
            <a:ext cx="246036" cy="506979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656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5047EC4-2AD7-4A9B-AC70-E8D5FB1DB13F}"/>
              </a:ext>
            </a:extLst>
          </p:cNvPr>
          <p:cNvSpPr txBox="1"/>
          <p:nvPr/>
        </p:nvSpPr>
        <p:spPr>
          <a:xfrm>
            <a:off x="3541986" y="536028"/>
            <a:ext cx="580242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 err="1"/>
              <a:t>namespace</a:t>
            </a:r>
            <a:r>
              <a:rPr lang="fr-CA" sz="1200" dirty="0"/>
              <a:t> </a:t>
            </a:r>
            <a:r>
              <a:rPr lang="fr-CA" sz="1200" dirty="0" err="1"/>
              <a:t>WpfTutorialSamples.TreeView_control</a:t>
            </a:r>
            <a:endParaRPr lang="fr-CA" sz="1200" dirty="0"/>
          </a:p>
          <a:p>
            <a:r>
              <a:rPr lang="fr-CA" sz="1200" dirty="0"/>
              <a:t>{</a:t>
            </a:r>
          </a:p>
          <a:p>
            <a:r>
              <a:rPr lang="fr-CA" sz="1200" dirty="0"/>
              <a:t>	public partial class </a:t>
            </a:r>
            <a:r>
              <a:rPr lang="fr-CA" sz="1200" dirty="0" err="1"/>
              <a:t>TreeViewDataBindingSample</a:t>
            </a:r>
            <a:r>
              <a:rPr lang="fr-CA" sz="1200" dirty="0"/>
              <a:t> : </a:t>
            </a:r>
            <a:r>
              <a:rPr lang="fr-CA" sz="1200" dirty="0" err="1"/>
              <a:t>Window</a:t>
            </a:r>
            <a:endParaRPr lang="fr-CA" sz="1200" dirty="0"/>
          </a:p>
          <a:p>
            <a:r>
              <a:rPr lang="fr-CA" sz="1200" dirty="0"/>
              <a:t>	{</a:t>
            </a:r>
          </a:p>
          <a:p>
            <a:r>
              <a:rPr lang="fr-CA" sz="1200" dirty="0"/>
              <a:t>		public </a:t>
            </a:r>
            <a:r>
              <a:rPr lang="fr-CA" sz="1200" dirty="0" err="1"/>
              <a:t>TreeViewDataBindingSample</a:t>
            </a:r>
            <a:r>
              <a:rPr lang="fr-CA" sz="1200" dirty="0"/>
              <a:t>()</a:t>
            </a:r>
          </a:p>
          <a:p>
            <a:r>
              <a:rPr lang="fr-CA" sz="1200" dirty="0"/>
              <a:t>		{</a:t>
            </a:r>
          </a:p>
          <a:p>
            <a:r>
              <a:rPr lang="fr-CA" sz="1200" dirty="0"/>
              <a:t>			</a:t>
            </a:r>
            <a:r>
              <a:rPr lang="fr-CA" sz="1200" dirty="0" err="1"/>
              <a:t>InitializeComponent</a:t>
            </a:r>
            <a:r>
              <a:rPr lang="fr-CA" sz="1200" dirty="0"/>
              <a:t>();</a:t>
            </a:r>
          </a:p>
          <a:p>
            <a:r>
              <a:rPr lang="fr-CA" sz="1200" dirty="0"/>
              <a:t>			</a:t>
            </a:r>
            <a:r>
              <a:rPr lang="fr-CA" sz="1200" dirty="0" err="1"/>
              <a:t>MenuItem</a:t>
            </a:r>
            <a:r>
              <a:rPr lang="fr-CA" sz="1200" dirty="0"/>
              <a:t> root = new </a:t>
            </a:r>
            <a:r>
              <a:rPr lang="fr-CA" sz="1200" dirty="0" err="1"/>
              <a:t>MenuItem</a:t>
            </a:r>
            <a:r>
              <a:rPr lang="fr-CA" sz="1200" dirty="0"/>
              <a:t>() { </a:t>
            </a:r>
            <a:r>
              <a:rPr lang="fr-CA" sz="1200" dirty="0" err="1"/>
              <a:t>Title</a:t>
            </a:r>
            <a:r>
              <a:rPr lang="fr-CA" sz="1200" dirty="0"/>
              <a:t> = "Menu" };</a:t>
            </a:r>
          </a:p>
          <a:p>
            <a:r>
              <a:rPr lang="fr-CA" sz="1200" dirty="0"/>
              <a:t>			</a:t>
            </a:r>
            <a:r>
              <a:rPr lang="fr-CA" sz="1200" dirty="0" err="1"/>
              <a:t>MenuItem</a:t>
            </a:r>
            <a:r>
              <a:rPr lang="fr-CA" sz="1200" dirty="0"/>
              <a:t> childItem1 = new </a:t>
            </a:r>
            <a:r>
              <a:rPr lang="fr-CA" sz="1200" dirty="0" err="1"/>
              <a:t>MenuItem</a:t>
            </a:r>
            <a:r>
              <a:rPr lang="fr-CA" sz="1200" dirty="0"/>
              <a:t>() { </a:t>
            </a:r>
            <a:r>
              <a:rPr lang="fr-CA" sz="1200" dirty="0" err="1"/>
              <a:t>Title</a:t>
            </a:r>
            <a:r>
              <a:rPr lang="fr-CA" sz="1200" dirty="0"/>
              <a:t> = "Child item #1" };</a:t>
            </a:r>
          </a:p>
          <a:p>
            <a:r>
              <a:rPr lang="fr-CA" sz="1200" dirty="0"/>
              <a:t>			childItem1.Items.Add(new </a:t>
            </a:r>
            <a:r>
              <a:rPr lang="fr-CA" sz="1200" dirty="0" err="1"/>
              <a:t>MenuItem</a:t>
            </a:r>
            <a:r>
              <a:rPr lang="fr-CA" sz="1200" dirty="0"/>
              <a:t>() { </a:t>
            </a:r>
            <a:r>
              <a:rPr lang="fr-CA" sz="1200" dirty="0" err="1"/>
              <a:t>Title</a:t>
            </a:r>
            <a:r>
              <a:rPr lang="fr-CA" sz="1200" dirty="0"/>
              <a:t> = "Child item #1.1" });</a:t>
            </a:r>
          </a:p>
          <a:p>
            <a:r>
              <a:rPr lang="fr-CA" sz="1200" dirty="0"/>
              <a:t>			childItem1.Items.Add(new </a:t>
            </a:r>
            <a:r>
              <a:rPr lang="fr-CA" sz="1200" dirty="0" err="1"/>
              <a:t>MenuItem</a:t>
            </a:r>
            <a:r>
              <a:rPr lang="fr-CA" sz="1200" dirty="0"/>
              <a:t>() { </a:t>
            </a:r>
            <a:r>
              <a:rPr lang="fr-CA" sz="1200" dirty="0" err="1"/>
              <a:t>Title</a:t>
            </a:r>
            <a:r>
              <a:rPr lang="fr-CA" sz="1200" dirty="0"/>
              <a:t> = "Child item #1.2" });</a:t>
            </a:r>
          </a:p>
          <a:p>
            <a:r>
              <a:rPr lang="fr-CA" sz="1200" dirty="0"/>
              <a:t>			</a:t>
            </a:r>
            <a:r>
              <a:rPr lang="fr-CA" sz="1200" dirty="0" err="1"/>
              <a:t>root.Items.Add</a:t>
            </a:r>
            <a:r>
              <a:rPr lang="fr-CA" sz="1200" dirty="0"/>
              <a:t>(childItem1);</a:t>
            </a:r>
          </a:p>
          <a:p>
            <a:r>
              <a:rPr lang="fr-CA" sz="1200" dirty="0"/>
              <a:t>			</a:t>
            </a:r>
            <a:r>
              <a:rPr lang="fr-CA" sz="1200" dirty="0" err="1"/>
              <a:t>root.Items.Add</a:t>
            </a:r>
            <a:r>
              <a:rPr lang="fr-CA" sz="1200" dirty="0"/>
              <a:t>(new </a:t>
            </a:r>
            <a:r>
              <a:rPr lang="fr-CA" sz="1200" dirty="0" err="1"/>
              <a:t>MenuItem</a:t>
            </a:r>
            <a:r>
              <a:rPr lang="fr-CA" sz="1200" dirty="0"/>
              <a:t>() { </a:t>
            </a:r>
            <a:r>
              <a:rPr lang="fr-CA" sz="1200" dirty="0" err="1"/>
              <a:t>Title</a:t>
            </a:r>
            <a:r>
              <a:rPr lang="fr-CA" sz="1200" dirty="0"/>
              <a:t> = "Child item #2" });</a:t>
            </a:r>
          </a:p>
          <a:p>
            <a:r>
              <a:rPr lang="fr-CA" sz="1200" dirty="0"/>
              <a:t>			</a:t>
            </a:r>
            <a:r>
              <a:rPr lang="fr-CA" sz="1200" dirty="0" err="1"/>
              <a:t>trvMenu.Items.Add</a:t>
            </a:r>
            <a:r>
              <a:rPr lang="fr-CA" sz="1200" dirty="0"/>
              <a:t>(root);</a:t>
            </a:r>
          </a:p>
          <a:p>
            <a:r>
              <a:rPr lang="fr-CA" sz="1200" dirty="0"/>
              <a:t>		}</a:t>
            </a:r>
          </a:p>
          <a:p>
            <a:r>
              <a:rPr lang="fr-CA" sz="1200" dirty="0"/>
              <a:t>	}</a:t>
            </a:r>
          </a:p>
          <a:p>
            <a:endParaRPr lang="fr-CA" sz="1200" dirty="0"/>
          </a:p>
          <a:p>
            <a:r>
              <a:rPr lang="fr-CA" sz="1200" dirty="0"/>
              <a:t>	public class </a:t>
            </a:r>
            <a:r>
              <a:rPr lang="fr-CA" sz="1200" dirty="0" err="1"/>
              <a:t>MenuItem</a:t>
            </a:r>
            <a:endParaRPr lang="fr-CA" sz="1200" dirty="0"/>
          </a:p>
          <a:p>
            <a:r>
              <a:rPr lang="fr-CA" sz="1200" dirty="0"/>
              <a:t>	{</a:t>
            </a:r>
          </a:p>
          <a:p>
            <a:r>
              <a:rPr lang="fr-CA" sz="1200" dirty="0"/>
              <a:t>		public </a:t>
            </a:r>
            <a:r>
              <a:rPr lang="fr-CA" sz="1200" dirty="0" err="1"/>
              <a:t>MenuItem</a:t>
            </a:r>
            <a:r>
              <a:rPr lang="fr-CA" sz="1200" dirty="0"/>
              <a:t>()</a:t>
            </a:r>
          </a:p>
          <a:p>
            <a:r>
              <a:rPr lang="fr-CA" sz="1200" dirty="0"/>
              <a:t>		{</a:t>
            </a:r>
          </a:p>
          <a:p>
            <a:r>
              <a:rPr lang="fr-CA" sz="1200" dirty="0"/>
              <a:t>			</a:t>
            </a:r>
            <a:r>
              <a:rPr lang="fr-CA" sz="1200" dirty="0" err="1"/>
              <a:t>this.Items</a:t>
            </a:r>
            <a:r>
              <a:rPr lang="fr-CA" sz="1200" dirty="0"/>
              <a:t> = new </a:t>
            </a:r>
            <a:r>
              <a:rPr lang="fr-CA" sz="1200" dirty="0" err="1"/>
              <a:t>ObservableCollection</a:t>
            </a:r>
            <a:r>
              <a:rPr lang="fr-CA" sz="1200" dirty="0"/>
              <a:t>&lt;</a:t>
            </a:r>
            <a:r>
              <a:rPr lang="fr-CA" sz="1200" dirty="0" err="1"/>
              <a:t>MenuItem</a:t>
            </a:r>
            <a:r>
              <a:rPr lang="fr-CA" sz="1200" dirty="0"/>
              <a:t>&gt;();</a:t>
            </a:r>
          </a:p>
          <a:p>
            <a:r>
              <a:rPr lang="fr-CA" sz="1200" dirty="0"/>
              <a:t>		}</a:t>
            </a:r>
          </a:p>
          <a:p>
            <a:endParaRPr lang="fr-CA" sz="1200" dirty="0"/>
          </a:p>
          <a:p>
            <a:r>
              <a:rPr lang="fr-CA" sz="1200" dirty="0"/>
              <a:t>		public string </a:t>
            </a:r>
            <a:r>
              <a:rPr lang="fr-CA" sz="1200" dirty="0" err="1"/>
              <a:t>Title</a:t>
            </a:r>
            <a:r>
              <a:rPr lang="fr-CA" sz="1200" dirty="0"/>
              <a:t> { </a:t>
            </a:r>
            <a:r>
              <a:rPr lang="fr-CA" sz="1200" dirty="0" err="1"/>
              <a:t>get</a:t>
            </a:r>
            <a:r>
              <a:rPr lang="fr-CA" sz="1200" dirty="0"/>
              <a:t>; set; }</a:t>
            </a:r>
          </a:p>
          <a:p>
            <a:endParaRPr lang="fr-CA" sz="1200" dirty="0"/>
          </a:p>
          <a:p>
            <a:r>
              <a:rPr lang="fr-CA" sz="1200" dirty="0"/>
              <a:t>		public </a:t>
            </a:r>
            <a:r>
              <a:rPr lang="fr-CA" sz="1200" dirty="0" err="1"/>
              <a:t>ObservableCollection</a:t>
            </a:r>
            <a:r>
              <a:rPr lang="fr-CA" sz="1200" dirty="0"/>
              <a:t>&lt;</a:t>
            </a:r>
            <a:r>
              <a:rPr lang="fr-CA" sz="1200" dirty="0" err="1"/>
              <a:t>MenuItem</a:t>
            </a:r>
            <a:r>
              <a:rPr lang="fr-CA" sz="1200" dirty="0"/>
              <a:t>&gt; Items { </a:t>
            </a:r>
            <a:r>
              <a:rPr lang="fr-CA" sz="1200" dirty="0" err="1"/>
              <a:t>get</a:t>
            </a:r>
            <a:r>
              <a:rPr lang="fr-CA" sz="1200" dirty="0"/>
              <a:t>; set; }</a:t>
            </a:r>
          </a:p>
          <a:p>
            <a:r>
              <a:rPr lang="fr-CA" sz="1200" dirty="0"/>
              <a:t>	}</a:t>
            </a:r>
          </a:p>
          <a:p>
            <a:endParaRPr lang="fr-CA" sz="1200" dirty="0"/>
          </a:p>
          <a:p>
            <a:r>
              <a:rPr lang="fr-CA" sz="12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16729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Autres contrôles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chacun des OS, il y a un standard pour chaque contrôle</a:t>
            </a:r>
          </a:p>
          <a:p>
            <a:r>
              <a:rPr lang="fr-CA" dirty="0"/>
              <a:t>Évidemment, on ne les énumérera pas tous dans ce document alors voici des liens vers les principaux OS</a:t>
            </a:r>
          </a:p>
          <a:p>
            <a:pPr lvl="1"/>
            <a:r>
              <a:rPr lang="fr-CA" dirty="0">
                <a:hlinkClick r:id="rId2"/>
              </a:rPr>
              <a:t>Windows 10</a:t>
            </a:r>
            <a:endParaRPr lang="fr-CA" dirty="0"/>
          </a:p>
          <a:p>
            <a:pPr lvl="1"/>
            <a:r>
              <a:rPr lang="fr-CA" dirty="0">
                <a:hlinkClick r:id="rId3"/>
              </a:rPr>
              <a:t>OS X</a:t>
            </a:r>
            <a:endParaRPr lang="fr-CA" dirty="0"/>
          </a:p>
          <a:p>
            <a:pPr lvl="1"/>
            <a:r>
              <a:rPr lang="fr-CA" dirty="0">
                <a:hlinkClick r:id="rId4"/>
              </a:rPr>
              <a:t>GNOME (Linux)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40830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AFB15E1-0E35-4614-B2AA-0BCAC9804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règles d’or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827E15D-EB5B-4A2F-80DB-E9758DBF98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3448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règles d’or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Pour chaque règle, on retrouve plusieurs éléments</a:t>
            </a:r>
          </a:p>
          <a:p>
            <a:pPr lvl="1"/>
            <a:r>
              <a:rPr lang="fr-CA" dirty="0"/>
              <a:t>Donner à l’utilisateur le contrôle de l’interface</a:t>
            </a:r>
          </a:p>
          <a:p>
            <a:pPr lvl="1"/>
            <a:r>
              <a:rPr lang="fr-CA" dirty="0"/>
              <a:t>Réduire la charge cognitive de l’utilisateur</a:t>
            </a:r>
          </a:p>
          <a:p>
            <a:pPr lvl="2"/>
            <a:r>
              <a:rPr lang="fr-CA" dirty="0"/>
              <a:t>La mémoire</a:t>
            </a:r>
          </a:p>
          <a:p>
            <a:pPr lvl="1"/>
            <a:r>
              <a:rPr lang="fr-CA" dirty="0"/>
              <a:t>Créer une interface qui est consistant</a:t>
            </a:r>
          </a:p>
          <a:p>
            <a:r>
              <a:rPr lang="fr-CA" dirty="0"/>
              <a:t>Source : </a:t>
            </a:r>
            <a:r>
              <a:rPr lang="fr-CA" dirty="0">
                <a:hlinkClick r:id="rId2"/>
              </a:rPr>
              <a:t>Mandel – Golden </a:t>
            </a:r>
            <a:r>
              <a:rPr lang="fr-CA" dirty="0" err="1">
                <a:hlinkClick r:id="rId2"/>
              </a:rPr>
              <a:t>Rules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23063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Donner à l’utilisateur le contrôle de l’interface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CA" dirty="0"/>
              <a:t>Utiliser judicieusement les modes d’affichage </a:t>
            </a:r>
            <a:r>
              <a:rPr lang="en-US" dirty="0"/>
              <a:t>(modeless)</a:t>
            </a:r>
          </a:p>
          <a:p>
            <a:pPr lvl="1"/>
            <a:r>
              <a:rPr lang="fr-CA" dirty="0"/>
              <a:t>Exemple : mode édition/mode navigation.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Autoriser les utilisateurs à utiliser le clavier ou la souris</a:t>
            </a:r>
            <a:r>
              <a:rPr lang="en-US" dirty="0"/>
              <a:t> (flexible)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Autoriser les utilisateurs à perdre le focus </a:t>
            </a:r>
            <a:r>
              <a:rPr lang="en-US" dirty="0"/>
              <a:t>(interruptible)</a:t>
            </a:r>
          </a:p>
          <a:p>
            <a:pPr lvl="1"/>
            <a:r>
              <a:rPr lang="fr-CA" dirty="0"/>
              <a:t>L’utilisateur peut être interrompu par un appel téléphone. Il doit être en mesure de continuer où il était rendu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Afficher du texte et des messages significatifs </a:t>
            </a:r>
            <a:r>
              <a:rPr lang="en-US" dirty="0"/>
              <a:t>(Helpful)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Fournir des actions immédiates et réversibles et du feedback </a:t>
            </a:r>
            <a:r>
              <a:rPr lang="en-US" dirty="0"/>
              <a:t>(forgiving)</a:t>
            </a:r>
          </a:p>
        </p:txBody>
      </p:sp>
    </p:spTree>
    <p:extLst>
      <p:ext uri="{BB962C8B-B14F-4D97-AF65-F5344CB8AC3E}">
        <p14:creationId xmlns:p14="http://schemas.microsoft.com/office/powerpoint/2010/main" val="2308743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Donner à l’utilisateur le contrôle de l’interface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fr-CA" noProof="1"/>
              <a:t>Fournir des chemins et sorties qui ont du sens </a:t>
            </a:r>
            <a:r>
              <a:rPr lang="en-US" dirty="0"/>
              <a:t>(navigable)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fr-CA" dirty="0"/>
              <a:t>Accommoder les utilisateurs avec différents niveaux d’habileté</a:t>
            </a:r>
            <a:r>
              <a:rPr lang="en-US" dirty="0"/>
              <a:t> (accessible)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fr-CA" dirty="0"/>
              <a:t>Faire une interface « transparente »</a:t>
            </a:r>
            <a:r>
              <a:rPr lang="en-US" dirty="0"/>
              <a:t> (facilitative)</a:t>
            </a:r>
          </a:p>
          <a:p>
            <a:pPr lvl="1"/>
            <a:r>
              <a:rPr lang="en-US" dirty="0" err="1"/>
              <a:t>L’utilisateur</a:t>
            </a:r>
            <a:r>
              <a:rPr lang="en-US" dirty="0"/>
              <a:t> ne </a:t>
            </a:r>
            <a:r>
              <a:rPr lang="en-US" dirty="0" err="1"/>
              <a:t>doit</a:t>
            </a:r>
            <a:r>
              <a:rPr lang="en-US" dirty="0"/>
              <a:t> pas se </a:t>
            </a:r>
            <a:r>
              <a:rPr lang="en-US" dirty="0" err="1"/>
              <a:t>rendre</a:t>
            </a:r>
            <a:r>
              <a:rPr lang="en-US" dirty="0"/>
              <a:t> </a:t>
            </a:r>
            <a:r>
              <a:rPr lang="en-US" dirty="0" err="1"/>
              <a:t>compte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un </a:t>
            </a:r>
            <a:r>
              <a:rPr lang="en-US" dirty="0" err="1"/>
              <a:t>système</a:t>
            </a:r>
            <a:r>
              <a:rPr lang="en-US" dirty="0"/>
              <a:t> (</a:t>
            </a:r>
            <a:r>
              <a:rPr lang="en-US" dirty="0" err="1"/>
              <a:t>Obsolète</a:t>
            </a:r>
            <a:r>
              <a:rPr lang="en-US" dirty="0"/>
              <a:t>?)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 err="1"/>
              <a:t>Permettre</a:t>
            </a:r>
            <a:r>
              <a:rPr lang="en-US" dirty="0"/>
              <a:t> à </a:t>
            </a:r>
            <a:r>
              <a:rPr lang="en-US" dirty="0" err="1"/>
              <a:t>l’utilisateur</a:t>
            </a:r>
            <a:r>
              <a:rPr lang="en-US" dirty="0"/>
              <a:t> de </a:t>
            </a:r>
            <a:r>
              <a:rPr lang="en-US" dirty="0" err="1"/>
              <a:t>personnaliser</a:t>
            </a:r>
            <a:r>
              <a:rPr lang="en-US" dirty="0"/>
              <a:t> </a:t>
            </a:r>
            <a:r>
              <a:rPr lang="en-US" dirty="0" err="1"/>
              <a:t>l’interface</a:t>
            </a:r>
            <a:r>
              <a:rPr lang="en-US" dirty="0"/>
              <a:t> (preferences)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 err="1"/>
              <a:t>Permettre</a:t>
            </a:r>
            <a:r>
              <a:rPr lang="en-US" dirty="0"/>
              <a:t> à </a:t>
            </a:r>
            <a:r>
              <a:rPr lang="en-US" dirty="0" err="1"/>
              <a:t>l’utilisateur</a:t>
            </a:r>
            <a:r>
              <a:rPr lang="en-US" dirty="0"/>
              <a:t> de </a:t>
            </a:r>
            <a:r>
              <a:rPr lang="en-US" dirty="0" err="1"/>
              <a:t>manipuler</a:t>
            </a:r>
            <a:r>
              <a:rPr lang="en-US" dirty="0"/>
              <a:t> les </a:t>
            </a:r>
            <a:r>
              <a:rPr lang="en-US" dirty="0" err="1"/>
              <a:t>objets</a:t>
            </a:r>
            <a:r>
              <a:rPr lang="en-US" dirty="0"/>
              <a:t> </a:t>
            </a:r>
            <a:r>
              <a:rPr lang="en-US" dirty="0" err="1"/>
              <a:t>directement</a:t>
            </a:r>
            <a:r>
              <a:rPr lang="en-US" dirty="0"/>
              <a:t> (interactive).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81882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Réduire la charge cognitive de l’utilisateur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CA" dirty="0"/>
              <a:t>Réduire la mémoire à court terme (Souvenir)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Se fier à la reconnaissance et non au rappel (Reconnaissance)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Fournir des indices visuels (Information)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Fournir des valeurs par défaut, l’annulation et la reproduction (Pardon)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Fournir des raccourcis d’interface (Fréquence)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Promouvoir la syntaxe « un objet – une action » (Intuitif)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Utiliser des métaphores du monde réel (Transfert)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User progressive </a:t>
            </a:r>
            <a:r>
              <a:rPr lang="fr-CA" dirty="0" err="1"/>
              <a:t>disclosure</a:t>
            </a:r>
            <a:r>
              <a:rPr lang="fr-CA" dirty="0"/>
              <a:t> (Contexte)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Promouvoir la clarté visuel (Organisation)</a:t>
            </a:r>
          </a:p>
        </p:txBody>
      </p:sp>
    </p:spTree>
    <p:extLst>
      <p:ext uri="{BB962C8B-B14F-4D97-AF65-F5344CB8AC3E}">
        <p14:creationId xmlns:p14="http://schemas.microsoft.com/office/powerpoint/2010/main" val="1173274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Créer une interface qui est consistant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CA" dirty="0"/>
              <a:t>Garder le même contexte que la tâche actuelle (Continuité)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Maintenir une consistance à l’intérieur et au travers les produits (Expérience)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Garder les résultats d’interaction identique (Expectation)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Fournir un charme esthétique et intègre (Attitude)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Encourager l’exploration (Prédictible)</a:t>
            </a:r>
          </a:p>
        </p:txBody>
      </p:sp>
    </p:spTree>
    <p:extLst>
      <p:ext uri="{BB962C8B-B14F-4D97-AF65-F5344CB8AC3E}">
        <p14:creationId xmlns:p14="http://schemas.microsoft.com/office/powerpoint/2010/main" val="129499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de leçon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Les </a:t>
            </a:r>
            <a:r>
              <a:rPr lang="fr-CA" dirty="0" err="1"/>
              <a:t>quickies</a:t>
            </a:r>
            <a:r>
              <a:rPr lang="fr-CA" dirty="0"/>
              <a:t> de Git</a:t>
            </a:r>
          </a:p>
          <a:p>
            <a:r>
              <a:rPr lang="fr-CA" dirty="0"/>
              <a:t>Initiation au WPF</a:t>
            </a:r>
          </a:p>
          <a:p>
            <a:r>
              <a:rPr lang="fr-CA" dirty="0"/>
              <a:t>Quelques contrôles utilisateurs</a:t>
            </a:r>
          </a:p>
          <a:p>
            <a:pPr lvl="1"/>
            <a:r>
              <a:rPr lang="fr-CA" dirty="0"/>
              <a:t>Zone de texte</a:t>
            </a:r>
          </a:p>
          <a:p>
            <a:pPr lvl="1"/>
            <a:r>
              <a:rPr lang="fr-CA" dirty="0"/>
              <a:t>Boutons radio et cases à cocher</a:t>
            </a:r>
          </a:p>
          <a:p>
            <a:pPr lvl="1"/>
            <a:r>
              <a:rPr lang="fr-CA" dirty="0"/>
              <a:t>Liste défilante</a:t>
            </a:r>
          </a:p>
          <a:p>
            <a:pPr lvl="1"/>
            <a:r>
              <a:rPr lang="fr-CA" dirty="0" err="1"/>
              <a:t>Combobox</a:t>
            </a:r>
            <a:endParaRPr lang="fr-CA" dirty="0"/>
          </a:p>
          <a:p>
            <a:pPr lvl="1"/>
            <a:r>
              <a:rPr lang="fr-CA" dirty="0"/>
              <a:t>Contrôle d’arborescence</a:t>
            </a:r>
          </a:p>
          <a:p>
            <a:r>
              <a:rPr lang="fr-CA" dirty="0"/>
              <a:t>Les règles d’or</a:t>
            </a:r>
          </a:p>
        </p:txBody>
      </p:sp>
    </p:spTree>
    <p:extLst>
      <p:ext uri="{BB962C8B-B14F-4D97-AF65-F5344CB8AC3E}">
        <p14:creationId xmlns:p14="http://schemas.microsoft.com/office/powerpoint/2010/main" val="31240146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Règles générales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Éviter les fautes</a:t>
            </a:r>
          </a:p>
          <a:p>
            <a:r>
              <a:rPr lang="fr-CA" dirty="0"/>
              <a:t>Toujours le même alignement pour le même type de contrôle</a:t>
            </a:r>
          </a:p>
          <a:p>
            <a:pPr lvl="1"/>
            <a:r>
              <a:rPr lang="fr-CA" dirty="0"/>
              <a:t>Exemple : Les étiquettes toujours alignées à gauche ou à droite pour toute l’application</a:t>
            </a:r>
          </a:p>
          <a:p>
            <a:r>
              <a:rPr lang="fr-CA" dirty="0"/>
              <a:t>Ordre de tabulation logique</a:t>
            </a:r>
          </a:p>
          <a:p>
            <a:r>
              <a:rPr lang="fr-CA" dirty="0"/>
              <a:t>Infobulles avec une description pour chacune des actions</a:t>
            </a:r>
          </a:p>
          <a:p>
            <a:r>
              <a:rPr lang="fr-CA" dirty="0"/>
              <a:t>Connaître les utilisateurs</a:t>
            </a:r>
          </a:p>
          <a:p>
            <a:r>
              <a:rPr lang="fr-CA" dirty="0"/>
              <a:t>Optimiser les opérations</a:t>
            </a:r>
          </a:p>
          <a:p>
            <a:r>
              <a:rPr lang="fr-CA" dirty="0"/>
              <a:t>Développer pour les erreurs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72961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Voir le </a:t>
            </a:r>
            <a:r>
              <a:rPr lang="fr-CA"/>
              <a:t>travail 1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05296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AFF553-016C-468B-B5C3-2F07783BC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Git - </a:t>
            </a:r>
            <a:r>
              <a:rPr lang="fr-CA" dirty="0" err="1"/>
              <a:t>Quickies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3FA19E-7568-4067-9F25-203545F58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Atteindre la </a:t>
            </a:r>
            <a:r>
              <a:rPr lang="fr-CA" dirty="0">
                <a:hlinkClick r:id="rId2"/>
              </a:rPr>
              <a:t>page suivante</a:t>
            </a:r>
            <a:r>
              <a:rPr lang="fr-CA" dirty="0"/>
              <a:t> pour ma méthode</a:t>
            </a:r>
          </a:p>
        </p:txBody>
      </p:sp>
    </p:spTree>
    <p:extLst>
      <p:ext uri="{BB962C8B-B14F-4D97-AF65-F5344CB8AC3E}">
        <p14:creationId xmlns:p14="http://schemas.microsoft.com/office/powerpoint/2010/main" val="181890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7F9758-95A6-4756-954D-E08162037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WPF : Un début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CBCF3F-5159-4C8F-89DD-08307ADDD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Atteindre la </a:t>
            </a:r>
            <a:r>
              <a:rPr lang="fr-CA" dirty="0">
                <a:hlinkClick r:id="rId2"/>
              </a:rPr>
              <a:t>présentation suivante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77728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Contrôle utilisateur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 contrôle utilisateur est un élément des GUI qui affiche de l’information qui peut être manipulable par l’utilisateur</a:t>
            </a:r>
          </a:p>
          <a:p>
            <a:r>
              <a:rPr lang="fr-CA" dirty="0"/>
              <a:t>En général, l’utilisation des contrôles utilisateurs facilite l’interaction entre l’usager et un système</a:t>
            </a:r>
          </a:p>
          <a:p>
            <a:r>
              <a:rPr lang="fr-CA" dirty="0"/>
              <a:t>Donnez des exemples de contrôle graphique</a:t>
            </a:r>
          </a:p>
        </p:txBody>
      </p:sp>
    </p:spTree>
    <p:extLst>
      <p:ext uri="{BB962C8B-B14F-4D97-AF65-F5344CB8AC3E}">
        <p14:creationId xmlns:p14="http://schemas.microsoft.com/office/powerpoint/2010/main" val="3133284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Zone de texte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But</a:t>
            </a:r>
          </a:p>
          <a:p>
            <a:pPr lvl="1"/>
            <a:r>
              <a:rPr lang="fr-CA" dirty="0"/>
              <a:t>Permettre à l’utilisateur d’entrer du texte libre</a:t>
            </a:r>
          </a:p>
          <a:p>
            <a:pPr lvl="1"/>
            <a:r>
              <a:rPr lang="fr-CA" dirty="0"/>
              <a:t>Peut aussi convenir pour afficher du texte en lecture seulement</a:t>
            </a:r>
          </a:p>
          <a:p>
            <a:r>
              <a:rPr lang="fr-CA" dirty="0"/>
              <a:t>Lignes directrices</a:t>
            </a:r>
          </a:p>
          <a:p>
            <a:pPr lvl="1"/>
            <a:r>
              <a:rPr lang="fr-CA" dirty="0"/>
              <a:t>Texte court qui peut tenir sur une ligne</a:t>
            </a:r>
          </a:p>
          <a:p>
            <a:pPr lvl="1"/>
            <a:r>
              <a:rPr lang="fr-CA" dirty="0"/>
              <a:t>Utiliser l’option multilignes pour les textes longs</a:t>
            </a:r>
          </a:p>
          <a:p>
            <a:pPr lvl="1"/>
            <a:r>
              <a:rPr lang="fr-CA" dirty="0"/>
              <a:t>Utiliser les mêmes dimensions pour le même type d’information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49573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Zone de texte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Plus-value</a:t>
            </a:r>
          </a:p>
          <a:p>
            <a:pPr lvl="1"/>
            <a:r>
              <a:rPr lang="fr-CA" dirty="0"/>
              <a:t>« </a:t>
            </a:r>
            <a:r>
              <a:rPr lang="fr-CA" dirty="0" err="1"/>
              <a:t>watermark</a:t>
            </a:r>
            <a:r>
              <a:rPr lang="fr-CA" dirty="0"/>
              <a:t> » pour guider l’utilisateur avec l’information à écrire</a:t>
            </a:r>
          </a:p>
          <a:p>
            <a:pPr lvl="1"/>
            <a:r>
              <a:rPr lang="fr-CA" dirty="0"/>
              <a:t>Limitation du format de la chaîne de caractères avec une expression régulière</a:t>
            </a:r>
          </a:p>
          <a:p>
            <a:pPr lvl="2"/>
            <a:r>
              <a:rPr lang="fr-CA" dirty="0"/>
              <a:t>Par exemple : Code postal</a:t>
            </a:r>
          </a:p>
          <a:p>
            <a:pPr lvl="1"/>
            <a:r>
              <a:rPr lang="fr-CA" dirty="0"/>
              <a:t>Ajuster automatiquement l’alignement ou la dimension avec celle de fenêtre</a:t>
            </a:r>
          </a:p>
          <a:p>
            <a:pPr lvl="1"/>
            <a:endParaRPr lang="fr-CA" dirty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353" y="4418595"/>
            <a:ext cx="2553056" cy="158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895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Bouton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But</a:t>
            </a:r>
          </a:p>
          <a:p>
            <a:pPr lvl="1"/>
            <a:r>
              <a:rPr lang="fr-CA" dirty="0"/>
              <a:t>Déclencher une action à la suite d’un clic ou d’une validation par une touche</a:t>
            </a:r>
          </a:p>
          <a:p>
            <a:r>
              <a:rPr lang="fr-CA" dirty="0"/>
              <a:t>Lignes directrices</a:t>
            </a:r>
          </a:p>
          <a:p>
            <a:pPr lvl="1"/>
            <a:r>
              <a:rPr lang="fr-CA" dirty="0"/>
              <a:t>Se positionne généralement à la fin de la lecture soit à droite ou en dessous</a:t>
            </a:r>
          </a:p>
          <a:p>
            <a:pPr lvl="1"/>
            <a:r>
              <a:rPr lang="fr-CA" dirty="0"/>
              <a:t>Doit être dans l’ordre de tabulation</a:t>
            </a:r>
          </a:p>
          <a:p>
            <a:pPr lvl="1"/>
            <a:endParaRPr lang="fr-CA" dirty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659" y="4765315"/>
            <a:ext cx="4432013" cy="162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422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2DABEC-B51E-40AC-B176-BB86C417E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Menu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1DBDE1-889D-443A-BF8B-44B5B756809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La barre de menu permet à l’utilisateur d’atteindre des fonctionnalités plus spécifiques qui ne sont pas nécessairement accessibles via une barre d’outils</a:t>
            </a:r>
          </a:p>
          <a:p>
            <a:r>
              <a:rPr lang="fr-CA" dirty="0"/>
              <a:t>En WPF, le titre d’un menu d’item peut avoir des mnémoniques associés en précédent le caractère désigné par un « _ »</a:t>
            </a:r>
          </a:p>
          <a:p>
            <a:pPr marL="0" indent="0">
              <a:buNone/>
            </a:pPr>
            <a:endParaRPr lang="fr-CA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AE3877E-C40A-4DC0-8C79-9D1B2BD043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Exemple XAML</a:t>
            </a:r>
          </a:p>
          <a:p>
            <a:pPr marL="0" indent="0">
              <a:buNone/>
            </a:pPr>
            <a:r>
              <a:rPr lang="fr-CA" dirty="0"/>
              <a:t>&lt;Menu </a:t>
            </a:r>
            <a:r>
              <a:rPr lang="fr-CA" dirty="0" err="1"/>
              <a:t>DockPanel.Dock</a:t>
            </a:r>
            <a:r>
              <a:rPr lang="fr-CA" dirty="0"/>
              <a:t>="Top"&gt;</a:t>
            </a:r>
            <a:br>
              <a:rPr lang="fr-CA" dirty="0"/>
            </a:br>
            <a:r>
              <a:rPr lang="fr-CA" dirty="0"/>
              <a:t>    &lt;</a:t>
            </a:r>
            <a:r>
              <a:rPr lang="fr-CA" dirty="0" err="1"/>
              <a:t>MenuItem</a:t>
            </a:r>
            <a:r>
              <a:rPr lang="fr-CA" dirty="0"/>
              <a:t> Header="_File"&gt;</a:t>
            </a:r>
            <a:br>
              <a:rPr lang="fr-CA" dirty="0"/>
            </a:br>
            <a:r>
              <a:rPr lang="fr-CA" dirty="0"/>
              <a:t>        &lt;</a:t>
            </a:r>
            <a:r>
              <a:rPr lang="fr-CA" dirty="0" err="1"/>
              <a:t>MenuItem</a:t>
            </a:r>
            <a:r>
              <a:rPr lang="fr-CA" dirty="0"/>
              <a:t> Header="_Open"/&gt;</a:t>
            </a:r>
            <a:br>
              <a:rPr lang="fr-CA" dirty="0"/>
            </a:br>
            <a:r>
              <a:rPr lang="fr-CA" dirty="0"/>
              <a:t>        &lt;</a:t>
            </a:r>
            <a:r>
              <a:rPr lang="fr-CA" dirty="0" err="1"/>
              <a:t>MenuItem</a:t>
            </a:r>
            <a:r>
              <a:rPr lang="fr-CA" dirty="0"/>
              <a:t> Header="_Close"/&gt;</a:t>
            </a:r>
            <a:br>
              <a:rPr lang="fr-CA" dirty="0"/>
            </a:br>
            <a:r>
              <a:rPr lang="fr-CA" dirty="0"/>
              <a:t>        &lt;</a:t>
            </a:r>
            <a:r>
              <a:rPr lang="fr-CA" dirty="0" err="1"/>
              <a:t>MenuItem</a:t>
            </a:r>
            <a:r>
              <a:rPr lang="fr-CA" dirty="0"/>
              <a:t> Header="_Save"/&gt;</a:t>
            </a:r>
            <a:br>
              <a:rPr lang="fr-CA" dirty="0"/>
            </a:br>
            <a:r>
              <a:rPr lang="fr-CA" dirty="0"/>
              <a:t>    &lt;/</a:t>
            </a:r>
            <a:r>
              <a:rPr lang="fr-CA" dirty="0" err="1"/>
              <a:t>MenuItem</a:t>
            </a:r>
            <a:r>
              <a:rPr lang="fr-CA" dirty="0"/>
              <a:t>&gt;</a:t>
            </a:r>
            <a:br>
              <a:rPr lang="fr-CA" dirty="0"/>
            </a:br>
            <a:r>
              <a:rPr lang="fr-CA" dirty="0"/>
              <a:t>&lt;/Menu&gt;</a:t>
            </a:r>
          </a:p>
        </p:txBody>
      </p:sp>
    </p:spTree>
    <p:extLst>
      <p:ext uri="{BB962C8B-B14F-4D97-AF65-F5344CB8AC3E}">
        <p14:creationId xmlns:p14="http://schemas.microsoft.com/office/powerpoint/2010/main" val="3339529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TC103457496[[fn=Parallaxe]]</Template>
  <TotalTime>4713</TotalTime>
  <Words>769</Words>
  <Application>Microsoft Office PowerPoint</Application>
  <PresentationFormat>Grand écran</PresentationFormat>
  <Paragraphs>162</Paragraphs>
  <Slides>21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Corbel</vt:lpstr>
      <vt:lpstr>Parallaxe</vt:lpstr>
      <vt:lpstr>Développement d’applications interactive III</vt:lpstr>
      <vt:lpstr>Plan de leçon</vt:lpstr>
      <vt:lpstr>Git - Quickies</vt:lpstr>
      <vt:lpstr>WPF : Un début</vt:lpstr>
      <vt:lpstr>Contrôle utilisateur</vt:lpstr>
      <vt:lpstr>Zone de texte</vt:lpstr>
      <vt:lpstr>Zone de texte</vt:lpstr>
      <vt:lpstr>Bouton</vt:lpstr>
      <vt:lpstr>Menu</vt:lpstr>
      <vt:lpstr>Contrôle d’arborescence</vt:lpstr>
      <vt:lpstr>Contrôle d’arborescence WPF</vt:lpstr>
      <vt:lpstr>Présentation PowerPoint</vt:lpstr>
      <vt:lpstr>Autres contrôles</vt:lpstr>
      <vt:lpstr>Les règles d’or</vt:lpstr>
      <vt:lpstr>Les règles d’or</vt:lpstr>
      <vt:lpstr>Donner à l’utilisateur le contrôle de l’interface</vt:lpstr>
      <vt:lpstr>Donner à l’utilisateur le contrôle de l’interface</vt:lpstr>
      <vt:lpstr>Réduire la charge cognitive de l’utilisateur</vt:lpstr>
      <vt:lpstr>Créer une interface qui est consistant</vt:lpstr>
      <vt:lpstr>Règles générales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Développement d’applications interactive III</dc:title>
  <dc:creator>Nicolas Bourré</dc:creator>
  <cp:lastModifiedBy>nbourre</cp:lastModifiedBy>
  <cp:revision>50</cp:revision>
  <dcterms:created xsi:type="dcterms:W3CDTF">2014-05-22T15:07:10Z</dcterms:created>
  <dcterms:modified xsi:type="dcterms:W3CDTF">2019-08-27T14:21:49Z</dcterms:modified>
</cp:coreProperties>
</file>