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303" r:id="rId7"/>
    <p:sldId id="272" r:id="rId8"/>
    <p:sldId id="324" r:id="rId9"/>
    <p:sldId id="325" r:id="rId10"/>
    <p:sldId id="304" r:id="rId11"/>
    <p:sldId id="269" r:id="rId12"/>
    <p:sldId id="273" r:id="rId13"/>
    <p:sldId id="274" r:id="rId14"/>
    <p:sldId id="275" r:id="rId15"/>
    <p:sldId id="284" r:id="rId16"/>
    <p:sldId id="283" r:id="rId17"/>
    <p:sldId id="330" r:id="rId18"/>
    <p:sldId id="261" r:id="rId19"/>
    <p:sldId id="262" r:id="rId20"/>
    <p:sldId id="263" r:id="rId21"/>
    <p:sldId id="323" r:id="rId22"/>
    <p:sldId id="313" r:id="rId23"/>
    <p:sldId id="314" r:id="rId24"/>
    <p:sldId id="339" r:id="rId25"/>
    <p:sldId id="315" r:id="rId26"/>
    <p:sldId id="316" r:id="rId27"/>
    <p:sldId id="321" r:id="rId28"/>
    <p:sldId id="276" r:id="rId29"/>
    <p:sldId id="277" r:id="rId30"/>
    <p:sldId id="331" r:id="rId31"/>
    <p:sldId id="278" r:id="rId32"/>
    <p:sldId id="305" r:id="rId33"/>
    <p:sldId id="322" r:id="rId34"/>
    <p:sldId id="290" r:id="rId35"/>
    <p:sldId id="280" r:id="rId36"/>
    <p:sldId id="281" r:id="rId37"/>
    <p:sldId id="282" r:id="rId38"/>
    <p:sldId id="285" r:id="rId39"/>
    <p:sldId id="296" r:id="rId40"/>
    <p:sldId id="309" r:id="rId41"/>
    <p:sldId id="297" r:id="rId42"/>
    <p:sldId id="310" r:id="rId43"/>
    <p:sldId id="311" r:id="rId44"/>
    <p:sldId id="312" r:id="rId45"/>
    <p:sldId id="332" r:id="rId46"/>
    <p:sldId id="340" r:id="rId47"/>
    <p:sldId id="333" r:id="rId48"/>
    <p:sldId id="334" r:id="rId49"/>
    <p:sldId id="335" r:id="rId50"/>
    <p:sldId id="336" r:id="rId51"/>
    <p:sldId id="337" r:id="rId52"/>
    <p:sldId id="338" r:id="rId53"/>
    <p:sldId id="286" r:id="rId54"/>
    <p:sldId id="287" r:id="rId55"/>
    <p:sldId id="291" r:id="rId56"/>
    <p:sldId id="293" r:id="rId57"/>
    <p:sldId id="294" r:id="rId58"/>
    <p:sldId id="295" r:id="rId59"/>
    <p:sldId id="288" r:id="rId60"/>
    <p:sldId id="289" r:id="rId61"/>
    <p:sldId id="300" r:id="rId62"/>
    <p:sldId id="301" r:id="rId63"/>
    <p:sldId id="326" r:id="rId64"/>
    <p:sldId id="327" r:id="rId65"/>
    <p:sldId id="328" r:id="rId66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385" autoAdjust="0"/>
  </p:normalViewPr>
  <p:slideViewPr>
    <p:cSldViewPr>
      <p:cViewPr varScale="1">
        <p:scale>
          <a:sx n="98" d="100"/>
          <a:sy n="98" d="100"/>
        </p:scale>
        <p:origin x="8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9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898EC-608B-4A57-991F-089ACF69BC4D}" type="datetimeFigureOut">
              <a:rPr lang="fr-FR" smtClean="0"/>
              <a:pPr/>
              <a:t>23/08/2019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E3729-ECEC-4814-9013-81B2D2A64E82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869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culconversion.com/calcul-taxes-tps-tvq.html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Basé sur le 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Kingston Digital A400 SSD 480GB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via Amazon le 2018-08-28</a:t>
            </a:r>
            <a:endParaRPr lang="nn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3729-ECEC-4814-9013-81B2D2A64E82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026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Il y a</a:t>
            </a:r>
            <a:r>
              <a:rPr lang="fr-CA" baseline="0" dirty="0"/>
              <a:t> des méthodes pour installer Windows.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3729-ECEC-4814-9013-81B2D2A64E82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367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3729-ECEC-4814-9013-81B2D2A64E82}" type="slidenum">
              <a:rPr lang="fr-CA" smtClean="0"/>
              <a:pPr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752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Exemple de résultat : </a:t>
            </a:r>
            <a:r>
              <a:rPr lang="fr-CA" dirty="0">
                <a:hlinkClick r:id="rId3"/>
              </a:rPr>
              <a:t>http://www.calculconversion.com/calcul-taxes-tps-tvq.html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E3729-ECEC-4814-9013-81B2D2A64E82}" type="slidenum">
              <a:rPr lang="fr-CA" smtClean="0"/>
              <a:pPr/>
              <a:t>46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913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Pour une</a:t>
            </a:r>
            <a:r>
              <a:rPr lang="fr-CA" baseline="0" dirty="0"/>
              <a:t> recherche générique, </a:t>
            </a:r>
            <a:r>
              <a:rPr lang="fr-CA" dirty="0"/>
              <a:t>GM</a:t>
            </a:r>
            <a:r>
              <a:rPr lang="fr-CA" baseline="0" dirty="0"/>
              <a:t> recherchera dans la région affichée à l’écran et élargira la recherche jusqu’à atteindre un certain nombre de résultats.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3729-ECEC-4814-9013-81B2D2A64E82}" type="slidenum">
              <a:rPr lang="fr-CA" smtClean="0"/>
              <a:pPr/>
              <a:t>55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946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23F6-66E6-4B56-86A1-3B04D428331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273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D836-8688-41A1-97D7-33D401B7A99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244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D836-8688-41A1-97D7-33D401B7A99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5395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D836-8688-41A1-97D7-33D401B7A99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2903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D836-8688-41A1-97D7-33D401B7A99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1422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D836-8688-41A1-97D7-33D401B7A99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3113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A202-BBBD-4736-824B-4D907B1EBAD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8847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1FAB-D971-4099-B3D5-665E71BF457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274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5AE864-E294-4BA8-97F0-132310E10747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177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7AF0E0-9C8E-479A-BE66-6B9C90F537E1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48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46E0-4BA8-480D-B99E-A1A59765C3C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067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17B4-77DC-4EF8-AE79-9CA5BD34684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648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9CB4-703A-4571-918D-151F72E5E7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335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9C6B-F25D-44FC-A4E9-85B8D808ED1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669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015A-4DB6-473E-9DA4-A1683E881332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312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479B-6E11-499F-9115-EE9ED2E832F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742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D474-822B-41A0-9BE3-AD2B176687D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586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F345-7B50-40FE-9690-1B3AFEDAFAC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879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A9D836-8688-41A1-97D7-33D401B7A99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990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web.cshawi.ca/wifi/print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eoffice.org/" TargetMode="External"/><Relationship Id="rId2" Type="http://schemas.openxmlformats.org/officeDocument/2006/relationships/hyperlink" Target="http://www.microsoft.com/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drive.google.co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shawi-my.sharepoint.com/:x:/g/personal/nbourre_cshawi_ca/EXzVJN4QVTNOn1b1yr04r_EB3uehl4J2qGRgrsC9LaNGMg?e=h1Cxhb" TargetMode="External"/><Relationship Id="rId2" Type="http://schemas.openxmlformats.org/officeDocument/2006/relationships/hyperlink" Target="https://docs.google.com/document/d/19pz7d1GKwIDSUE65BRvAfzWz9LEEjPR4qgfxirhlDuE/edit?usp=sharin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7-zip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lwarebytes.org/lp/sem/5/0/?&amp;gclid=COPC0LrS2McCFQYvaQodYw4Mvw" TargetMode="External"/><Relationship Id="rId2" Type="http://schemas.openxmlformats.org/officeDocument/2006/relationships/hyperlink" Target="http://windows.microsoft.com/fr-CA/windows/security-essentials-download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idtools.com/downloads/" TargetMode="External"/><Relationship Id="rId2" Type="http://schemas.openxmlformats.org/officeDocument/2006/relationships/hyperlink" Target="https://www.teamviewer.com/fr-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inite.com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staprint.ca/vp/ns/default.aspx?GPS=2614525874&amp;GNF=0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fr.openclassrooms.com/informatique/cours/redigez-facilement-des-documents-avec-word" TargetMode="External"/><Relationship Id="rId2" Type="http://schemas.openxmlformats.org/officeDocument/2006/relationships/hyperlink" Target="http://fr.openclassroom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r.openclassrooms.com/informatique/powerpoint/cours" TargetMode="External"/><Relationship Id="rId4" Type="http://schemas.openxmlformats.org/officeDocument/2006/relationships/hyperlink" Target="http://fr.openclassrooms.com/informatique/excel/cours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Environnement informatique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Semaine 02 et 03</a:t>
            </a:r>
          </a:p>
          <a:p>
            <a:r>
              <a:rPr lang="fr-CA" dirty="0"/>
              <a:t>v.A19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Analogie pour la différence en la mémoire et le disque dur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867379"/>
              </p:ext>
            </p:extLst>
          </p:nvPr>
        </p:nvGraphicFramePr>
        <p:xfrm>
          <a:off x="457200" y="1905000"/>
          <a:ext cx="82296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Mémoire vive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Espace disque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Se compare à la surface disponible</a:t>
                      </a:r>
                      <a:r>
                        <a:rPr lang="fr-CA" baseline="0" dirty="0"/>
                        <a:t> </a:t>
                      </a:r>
                      <a:r>
                        <a:rPr lang="fr-CA" dirty="0"/>
                        <a:t>sur un bureau, plus</a:t>
                      </a:r>
                      <a:r>
                        <a:rPr lang="fr-CA" baseline="0" dirty="0"/>
                        <a:t> il est grand plus </a:t>
                      </a:r>
                      <a:r>
                        <a:rPr lang="fr-CA" dirty="0"/>
                        <a:t>qu’on peut</a:t>
                      </a:r>
                      <a:r>
                        <a:rPr lang="fr-CA" baseline="0" dirty="0"/>
                        <a:t> mettre de paperasse donc avoir un accès direct aux fichiers plus rapide.</a:t>
                      </a:r>
                      <a:endParaRPr lang="fr-CA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Se compare à la dimension d’un classeur, beaucoup</a:t>
                      </a:r>
                      <a:r>
                        <a:rPr lang="fr-CA" baseline="0" dirty="0"/>
                        <a:t> plus d’espace pour les fichiers qu’un bureau mais plus lent d’accès car on doit ouvrir le classeur pour accéder aux fichiers.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Plus la quantité est grande plus rapide sera la machine pour exécuter plusieurs logiciels en simultanés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Plus</a:t>
                      </a:r>
                      <a:r>
                        <a:rPr lang="fr-CA" baseline="0" dirty="0"/>
                        <a:t> la quantité est grande plus qu’il y aura de la place pour stocker des fichiers. Par exemple : Photos, fichiers musicaux, films, etc.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28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carte graphique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La carte graphique permet d’augmenter la performance d’un ordinateur au niveau de l’exécution de certaines applications</a:t>
            </a:r>
          </a:p>
          <a:p>
            <a:r>
              <a:rPr lang="fr-CA" dirty="0"/>
              <a:t>Elle permet d’ajouter plusieurs moniteurs pour la même machine</a:t>
            </a:r>
          </a:p>
          <a:p>
            <a:r>
              <a:rPr lang="fr-CA" dirty="0"/>
              <a:t>Les ordinateurs de joueur possèdent généralement des cartes vidéos performantes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Le clavier et la souris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Périphérique d’entrée</a:t>
            </a:r>
          </a:p>
          <a:p>
            <a:r>
              <a:rPr lang="fr-CA" dirty="0"/>
              <a:t>Clavier:</a:t>
            </a:r>
          </a:p>
          <a:p>
            <a:pPr lvl="1"/>
            <a:r>
              <a:rPr lang="fr-CA" dirty="0"/>
              <a:t>Multimédia: Port USB, touches multimédias, </a:t>
            </a:r>
            <a:r>
              <a:rPr lang="fr-CA" dirty="0" err="1"/>
              <a:t>etc</a:t>
            </a:r>
            <a:endParaRPr lang="fr-CA" dirty="0"/>
          </a:p>
          <a:p>
            <a:r>
              <a:rPr lang="fr-CA" dirty="0"/>
              <a:t>Souris:</a:t>
            </a:r>
          </a:p>
          <a:p>
            <a:pPr lvl="1"/>
            <a:r>
              <a:rPr lang="fr-CA" dirty="0"/>
              <a:t>À boule (Bon pour les poubelles)</a:t>
            </a:r>
          </a:p>
          <a:p>
            <a:pPr lvl="1"/>
            <a:r>
              <a:rPr lang="fr-CA" dirty="0"/>
              <a:t>Optique</a:t>
            </a:r>
          </a:p>
          <a:p>
            <a:pPr lvl="1"/>
            <a:r>
              <a:rPr lang="fr-CA" dirty="0"/>
              <a:t>Sans fil : Personnel = ok, Professionnel = gestion des batteries</a:t>
            </a:r>
          </a:p>
          <a:p>
            <a:pPr lvl="1"/>
            <a:r>
              <a:rPr lang="fr-CA" dirty="0"/>
              <a:t>Vibrante : Pour les joueurs et aide visuelle pour ceux qui en ont de besoin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428750"/>
            <a:ext cx="714375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CA"/>
              <a:t>L’achat d’un ordinateur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>
              <a:buFontTx/>
              <a:buChar char="•"/>
            </a:pPr>
            <a:r>
              <a:rPr lang="fr-CA" dirty="0"/>
              <a:t> Tour</a:t>
            </a:r>
          </a:p>
          <a:p>
            <a:pPr algn="l">
              <a:buFontTx/>
              <a:buChar char="•"/>
            </a:pPr>
            <a:r>
              <a:rPr lang="fr-CA" dirty="0"/>
              <a:t> Portable</a:t>
            </a:r>
          </a:p>
          <a:p>
            <a:pPr algn="l">
              <a:buFontTx/>
              <a:buChar char="•"/>
            </a:pPr>
            <a:r>
              <a:rPr lang="fr-CA" dirty="0"/>
              <a:t> Moniteur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PC Minimum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dirty="0"/>
              <a:t>En 2019, un PC de bureau minimum devrait posséder les éléments suivants: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8 Go de RAM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Disque dur de 1 To ou SSD 256 Go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Windows ou OS X</a:t>
            </a:r>
          </a:p>
          <a:p>
            <a:pPr>
              <a:lnSpc>
                <a:spcPct val="90000"/>
              </a:lnSpc>
            </a:pPr>
            <a:r>
              <a:rPr lang="fr-CA" dirty="0"/>
              <a:t>Cette configuration environ 200$ - 500$ pour Windows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Portable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Différents types :</a:t>
            </a:r>
          </a:p>
          <a:p>
            <a:pPr lvl="1"/>
            <a:r>
              <a:rPr lang="fr-CA" dirty="0" err="1"/>
              <a:t>Laptop</a:t>
            </a:r>
            <a:r>
              <a:rPr lang="fr-CA" dirty="0"/>
              <a:t> : Ordinateur portable avec écran de 13" et plus. 250$ +</a:t>
            </a:r>
          </a:p>
          <a:p>
            <a:pPr lvl="1"/>
            <a:r>
              <a:rPr lang="fr-CA" dirty="0" err="1"/>
              <a:t>Ultrabook</a:t>
            </a:r>
            <a:r>
              <a:rPr lang="fr-CA" dirty="0"/>
              <a:t> : Ordinateur très portable entre 9" et 13" d'écran. Moins puissant. Entre 200$ et 500$. Utilisation simple (courriel, Internet, Office, etc.)</a:t>
            </a:r>
          </a:p>
          <a:p>
            <a:pPr lvl="1"/>
            <a:r>
              <a:rPr lang="fr-CA" dirty="0"/>
              <a:t>MacBook Air : Commercialisé par Apple. Très fiable. Plus cher pour la même puissance par rapport à un PC. Facile d'apprentissage. 1100$+</a:t>
            </a:r>
          </a:p>
          <a:p>
            <a:pPr lvl="2"/>
            <a:r>
              <a:rPr lang="fr-CA" dirty="0"/>
              <a:t>Ne pas toucher au </a:t>
            </a:r>
            <a:r>
              <a:rPr lang="fr-CA" dirty="0" err="1"/>
              <a:t>Macbook</a:t>
            </a:r>
            <a:r>
              <a:rPr lang="fr-CA" dirty="0"/>
              <a:t> normal!!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Portable minimum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En 2019, un portable standard devrait posséder au minimum les éléments suivants :</a:t>
            </a:r>
          </a:p>
          <a:p>
            <a:pPr lvl="1"/>
            <a:r>
              <a:rPr lang="fr-CA" dirty="0"/>
              <a:t>8 Go de RAM</a:t>
            </a:r>
          </a:p>
          <a:p>
            <a:pPr lvl="1"/>
            <a:r>
              <a:rPr lang="fr-CA" dirty="0"/>
              <a:t>256 Go ou plus en SSD</a:t>
            </a:r>
          </a:p>
          <a:p>
            <a:pPr lvl="1"/>
            <a:r>
              <a:rPr lang="fr-CA" dirty="0"/>
              <a:t>2 port USB 3.0</a:t>
            </a:r>
          </a:p>
          <a:p>
            <a:pPr lvl="1"/>
            <a:r>
              <a:rPr lang="fr-CA" dirty="0"/>
              <a:t>Windows</a:t>
            </a:r>
          </a:p>
          <a:p>
            <a:r>
              <a:rPr lang="fr-CA" dirty="0"/>
              <a:t>Cette configuration environ 250$ - 500$</a:t>
            </a:r>
          </a:p>
          <a:p>
            <a:pPr lvl="1"/>
            <a:r>
              <a:rPr lang="fr-CA" dirty="0" err="1"/>
              <a:t>Macbook</a:t>
            </a:r>
            <a:r>
              <a:rPr lang="fr-CA" dirty="0"/>
              <a:t> air : environ 1100$</a:t>
            </a:r>
          </a:p>
          <a:p>
            <a:r>
              <a:rPr lang="fr-CA" dirty="0"/>
              <a:t>Suggestion : Si le portable est utilisé comme ordinateur principal, faire l’achat d'un kit clavier-souris et moniteur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40D749-D034-4D39-A399-8099CDBD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Achat : Considération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C12893-F5EF-40C7-85CA-E54DBADFF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L’achat d’un portable va dépendre des besoins de l’utilisateur</a:t>
            </a:r>
          </a:p>
          <a:p>
            <a:pPr lvl="1"/>
            <a:r>
              <a:rPr lang="fr-CA" dirty="0"/>
              <a:t>Étudiant, Gamer, Professionnel, Facebooker…</a:t>
            </a:r>
          </a:p>
          <a:p>
            <a:r>
              <a:rPr lang="fr-CA" dirty="0"/>
              <a:t>Type de système : Mac, Windows ou </a:t>
            </a:r>
            <a:r>
              <a:rPr lang="fr-CA" dirty="0" err="1"/>
              <a:t>ChromeBook</a:t>
            </a:r>
            <a:endParaRPr lang="fr-CA" dirty="0"/>
          </a:p>
          <a:p>
            <a:r>
              <a:rPr lang="fr-CA" dirty="0"/>
              <a:t>Type de clavier</a:t>
            </a:r>
          </a:p>
          <a:p>
            <a:pPr lvl="1"/>
            <a:r>
              <a:rPr lang="fr-CA" dirty="0"/>
              <a:t>Avec ou sans pavé numérique</a:t>
            </a:r>
          </a:p>
          <a:p>
            <a:r>
              <a:rPr lang="fr-CA" dirty="0"/>
              <a:t>Dimension</a:t>
            </a:r>
          </a:p>
          <a:p>
            <a:pPr lvl="1"/>
            <a:r>
              <a:rPr lang="fr-CA" dirty="0"/>
              <a:t>13, 15, 17 pouces?</a:t>
            </a:r>
          </a:p>
          <a:p>
            <a:r>
              <a:rPr lang="fr-CA" dirty="0"/>
              <a:t>Durée de vie de la batterie</a:t>
            </a:r>
          </a:p>
          <a:p>
            <a:r>
              <a:rPr lang="fr-CA" dirty="0"/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1545946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moniteur : Achat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La taille selon vos besoins: 17, 19, 22 pouces et plus.</a:t>
            </a:r>
          </a:p>
          <a:p>
            <a:r>
              <a:rPr lang="fr-CA" dirty="0"/>
              <a:t>Le rapport entre l’horizontale et la verticale: 16:9 ou </a:t>
            </a:r>
            <a:r>
              <a:rPr lang="fr-CA" b="1" dirty="0"/>
              <a:t>16:10</a:t>
            </a:r>
          </a:p>
          <a:p>
            <a:r>
              <a:rPr lang="fr-CA" dirty="0"/>
              <a:t>Certains modèles pivotent sur 90° pour faciliter la lecture de document</a:t>
            </a:r>
          </a:p>
          <a:p>
            <a:r>
              <a:rPr lang="fr-CA" dirty="0"/>
              <a:t>Plusieurs entreprises fournissent un second moniteur pour les employés</a:t>
            </a:r>
          </a:p>
          <a:p>
            <a:pPr lvl="1"/>
            <a:r>
              <a:rPr lang="fr-CA" dirty="0"/>
              <a:t>Augmentation de 50% de productivité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moniteur : Achat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dirty="0"/>
              <a:t>Rapport de contraste</a:t>
            </a:r>
          </a:p>
          <a:p>
            <a:pPr lvl="1">
              <a:lnSpc>
                <a:spcPct val="90000"/>
              </a:lnSpc>
            </a:pPr>
            <a:r>
              <a:rPr lang="fr-CA" dirty="0">
                <a:sym typeface="Wingdings" pitchFamily="2" charset="2"/>
              </a:rPr>
              <a:t>Différence entre le blanc le plus blanc et le noir le plus noir.</a:t>
            </a:r>
          </a:p>
          <a:p>
            <a:pPr lvl="1">
              <a:lnSpc>
                <a:spcPct val="90000"/>
              </a:lnSpc>
            </a:pPr>
            <a:r>
              <a:rPr lang="fr-CA" dirty="0">
                <a:sym typeface="Wingdings" pitchFamily="2" charset="2"/>
              </a:rPr>
              <a:t>Plus de ratio est élevé, meilleur est la qualité des couleurs.</a:t>
            </a:r>
            <a:endParaRPr lang="fr-CA" dirty="0"/>
          </a:p>
          <a:p>
            <a:pPr>
              <a:lnSpc>
                <a:spcPct val="90000"/>
              </a:lnSpc>
            </a:pPr>
            <a:r>
              <a:rPr lang="fr-CA" dirty="0"/>
              <a:t>Temps de réponse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Temps en milliseconde pour qu’un pixel passe du blanc au noir.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Plus le temps est court, plus rapide est le changement.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Plan de leçon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Le matériel informatique</a:t>
            </a:r>
          </a:p>
          <a:p>
            <a:r>
              <a:rPr lang="fr-CA" dirty="0"/>
              <a:t>Achat d’un ordinateur</a:t>
            </a:r>
          </a:p>
          <a:p>
            <a:r>
              <a:rPr lang="fr-CA" dirty="0"/>
              <a:t>Les logiciels de base</a:t>
            </a:r>
          </a:p>
          <a:p>
            <a:pPr lvl="1"/>
            <a:r>
              <a:rPr lang="fr-CA" dirty="0"/>
              <a:t>Les spywares</a:t>
            </a:r>
          </a:p>
          <a:p>
            <a:pPr lvl="1"/>
            <a:r>
              <a:rPr lang="fr-CA" dirty="0"/>
              <a:t>Application web</a:t>
            </a:r>
          </a:p>
          <a:p>
            <a:r>
              <a:rPr lang="fr-CA" dirty="0"/>
              <a:t>Les virus</a:t>
            </a:r>
          </a:p>
          <a:p>
            <a:r>
              <a:rPr lang="fr-CA" dirty="0"/>
              <a:t>Sites utiles</a:t>
            </a:r>
          </a:p>
          <a:p>
            <a:r>
              <a:rPr lang="fr-CA" dirty="0"/>
              <a:t>Travail pratique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Le moniteur: Achat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sz="2800" dirty="0"/>
              <a:t>Connexion:</a:t>
            </a:r>
          </a:p>
          <a:p>
            <a:pPr lvl="1"/>
            <a:r>
              <a:rPr lang="fr-CA" sz="2400" dirty="0"/>
              <a:t>Analogue (VGA)</a:t>
            </a:r>
          </a:p>
          <a:p>
            <a:pPr lvl="2"/>
            <a:r>
              <a:rPr lang="fr-CA" sz="1900" dirty="0"/>
              <a:t>Technologie pour écran cathodique (La grosse écran) et les LCD de gamme économique</a:t>
            </a:r>
          </a:p>
          <a:p>
            <a:pPr lvl="1"/>
            <a:r>
              <a:rPr lang="fr-CA" sz="2400" dirty="0"/>
              <a:t>Digitale (DVI)</a:t>
            </a:r>
          </a:p>
          <a:p>
            <a:pPr lvl="2"/>
            <a:r>
              <a:rPr lang="fr-CA" sz="1900" dirty="0"/>
              <a:t>Sortie numérique pour les écrans LCD</a:t>
            </a:r>
          </a:p>
          <a:p>
            <a:pPr lvl="2"/>
            <a:r>
              <a:rPr lang="fr-CA" sz="1900" dirty="0"/>
              <a:t>Image plus net</a:t>
            </a:r>
          </a:p>
          <a:p>
            <a:pPr lvl="1"/>
            <a:r>
              <a:rPr lang="fr-CA" sz="2600" dirty="0"/>
              <a:t>Digitale (HDMI)</a:t>
            </a:r>
          </a:p>
          <a:p>
            <a:pPr lvl="2"/>
            <a:r>
              <a:rPr lang="fr-CA" sz="1900" dirty="0"/>
              <a:t>Sortie numérique pour les téléviseurs LCD et nouveaux moniteurs</a:t>
            </a:r>
          </a:p>
          <a:p>
            <a:pPr lvl="2"/>
            <a:r>
              <a:rPr lang="fr-CA" sz="1900" dirty="0"/>
              <a:t>Ressemble à un port USB</a:t>
            </a:r>
          </a:p>
        </p:txBody>
      </p:sp>
      <p:pic>
        <p:nvPicPr>
          <p:cNvPr id="10244" name="Picture 4" descr="ss03_dt2_VGAinpu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524000"/>
            <a:ext cx="1905000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6" name="Picture 6" descr="ss03_dt1_DVIinpu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3048000"/>
            <a:ext cx="1905000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525" y="4648200"/>
            <a:ext cx="1428750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moniteur : Achat résumé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Dimension</a:t>
            </a:r>
          </a:p>
          <a:p>
            <a:pPr lvl="1"/>
            <a:r>
              <a:rPr lang="fr-CA" dirty="0"/>
              <a:t>Dépendra du besoin soit espace, budget, etc.</a:t>
            </a:r>
          </a:p>
          <a:p>
            <a:r>
              <a:rPr lang="fr-CA" dirty="0"/>
              <a:t>Résolution</a:t>
            </a:r>
          </a:p>
          <a:p>
            <a:pPr lvl="1"/>
            <a:r>
              <a:rPr lang="fr-CA" dirty="0"/>
              <a:t>Minimum : 1080p</a:t>
            </a:r>
          </a:p>
          <a:p>
            <a:r>
              <a:rPr lang="fr-CA" dirty="0"/>
              <a:t>Connectivité</a:t>
            </a:r>
          </a:p>
          <a:p>
            <a:pPr lvl="1"/>
            <a:r>
              <a:rPr lang="fr-CA" dirty="0"/>
              <a:t>DVI, HDMI, VGA, etc.</a:t>
            </a:r>
          </a:p>
        </p:txBody>
      </p:sp>
    </p:spTree>
    <p:extLst>
      <p:ext uri="{BB962C8B-B14F-4D97-AF65-F5344CB8AC3E}">
        <p14:creationId xmlns:p14="http://schemas.microsoft.com/office/powerpoint/2010/main" val="3160750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Configuration d’une imprimante réseau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Installation de l’imprimante du 2070</a:t>
            </a:r>
          </a:p>
        </p:txBody>
      </p:sp>
    </p:spTree>
    <p:extLst>
      <p:ext uri="{BB962C8B-B14F-4D97-AF65-F5344CB8AC3E}">
        <p14:creationId xmlns:p14="http://schemas.microsoft.com/office/powerpoint/2010/main" val="326689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Configuration de l’imprimante HP du 2070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Il est possible de configurer une imprimante en réseau</a:t>
            </a:r>
          </a:p>
          <a:p>
            <a:r>
              <a:rPr lang="fr-CA" dirty="0"/>
              <a:t>Pour configurer celle de votre local 2070, veuillez suivre les instructions à cette adresse</a:t>
            </a:r>
          </a:p>
          <a:p>
            <a:pPr lvl="1"/>
            <a:r>
              <a:rPr lang="fr-CA" dirty="0">
                <a:hlinkClick r:id="rId2"/>
              </a:rPr>
              <a:t>http://eweb.cshawi.ca/wifi/print.html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93124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7B3E73-A9B3-4C89-991B-463949B33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Configuration d’une imprimante via adresse IP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FD1487-461A-4255-AC27-70B6E5165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 première étape est d’obtenir l’adresse IP de celle-ci</a:t>
            </a:r>
          </a:p>
          <a:p>
            <a:pPr lvl="1"/>
            <a:r>
              <a:rPr lang="fr-CA" dirty="0"/>
              <a:t>Une adresse IP est une suite de numéro unique à l’intérieur d’un réseau</a:t>
            </a:r>
          </a:p>
          <a:p>
            <a:r>
              <a:rPr lang="fr-CA" dirty="0"/>
              <a:t>La plupart des imprimantes permette l’impression de la page de configuration de celle-ci</a:t>
            </a:r>
          </a:p>
          <a:p>
            <a:endParaRPr lang="fr-CA" dirty="0"/>
          </a:p>
        </p:txBody>
      </p:sp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786FBA74-1333-41F5-8546-3B122A28C72A}"/>
              </a:ext>
            </a:extLst>
          </p:cNvPr>
          <p:cNvSpPr/>
          <p:nvPr/>
        </p:nvSpPr>
        <p:spPr>
          <a:xfrm>
            <a:off x="4724400" y="4100976"/>
            <a:ext cx="26670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Complément</a:t>
            </a:r>
          </a:p>
        </p:txBody>
      </p:sp>
    </p:spTree>
    <p:extLst>
      <p:ext uri="{BB962C8B-B14F-4D97-AF65-F5344CB8AC3E}">
        <p14:creationId xmlns:p14="http://schemas.microsoft.com/office/powerpoint/2010/main" val="2378829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Obtenir l’adresse IP de l’imprimante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Pour l’imprimante du 2070 suivre les étapes suivantes directement sur l’imprimante</a:t>
            </a:r>
          </a:p>
          <a:p>
            <a:pPr marL="728663" lvl="1" indent="-385763">
              <a:buFont typeface="+mj-lt"/>
              <a:buAutoNum type="arabicPeriod"/>
            </a:pPr>
            <a:r>
              <a:rPr lang="fr-CA" dirty="0"/>
              <a:t>Appuyez sur le bouton Ok</a:t>
            </a:r>
          </a:p>
          <a:p>
            <a:pPr marL="728663" lvl="1" indent="-385763">
              <a:buFont typeface="+mj-lt"/>
              <a:buAutoNum type="arabicPeriod"/>
            </a:pPr>
            <a:r>
              <a:rPr lang="fr-CA" dirty="0"/>
              <a:t>Flèche d’en bas jusqu’à l’option </a:t>
            </a:r>
            <a:r>
              <a:rPr lang="fr-CA" b="1" dirty="0"/>
              <a:t>Informations</a:t>
            </a:r>
          </a:p>
          <a:p>
            <a:pPr marL="728663" lvl="1" indent="-385763">
              <a:buFont typeface="+mj-lt"/>
              <a:buAutoNum type="arabicPeriod"/>
            </a:pPr>
            <a:r>
              <a:rPr lang="fr-CA" dirty="0"/>
              <a:t>Ok</a:t>
            </a:r>
          </a:p>
          <a:p>
            <a:pPr marL="728663" lvl="1" indent="-385763">
              <a:buFont typeface="+mj-lt"/>
              <a:buAutoNum type="arabicPeriod"/>
            </a:pPr>
            <a:r>
              <a:rPr lang="fr-CA" dirty="0"/>
              <a:t>Choisir </a:t>
            </a:r>
            <a:r>
              <a:rPr lang="fr-CA" b="1" dirty="0"/>
              <a:t>Imprimer configuration…</a:t>
            </a:r>
          </a:p>
          <a:p>
            <a:pPr marL="728663" lvl="1" indent="-385763">
              <a:buFont typeface="+mj-lt"/>
              <a:buAutoNum type="arabicPeriod"/>
            </a:pPr>
            <a:r>
              <a:rPr lang="fr-CA" dirty="0"/>
              <a:t>Ok</a:t>
            </a:r>
          </a:p>
          <a:p>
            <a:pPr marL="728663" lvl="1" indent="-385763">
              <a:buFont typeface="+mj-lt"/>
              <a:buAutoNum type="arabicPeriod"/>
            </a:pPr>
            <a:r>
              <a:rPr lang="fr-CA" dirty="0"/>
              <a:t>L’adresse IP se retrouve dans la 2</a:t>
            </a:r>
            <a:r>
              <a:rPr lang="fr-CA" baseline="30000" dirty="0"/>
              <a:t>e</a:t>
            </a:r>
            <a:r>
              <a:rPr lang="fr-CA" dirty="0"/>
              <a:t> page sous </a:t>
            </a:r>
            <a:r>
              <a:rPr lang="fr-CA" b="1" dirty="0"/>
              <a:t>Adresse IP</a:t>
            </a:r>
          </a:p>
          <a:p>
            <a:r>
              <a:rPr lang="fr-CA" dirty="0"/>
              <a:t>Dans le cas présent l’adresse est 10.10.136.66</a:t>
            </a:r>
          </a:p>
          <a:p>
            <a:pPr lvl="1"/>
            <a:r>
              <a:rPr lang="fr-CA" dirty="0"/>
              <a:t>Adresse pour la session A2018</a:t>
            </a:r>
          </a:p>
        </p:txBody>
      </p:sp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B8663892-6A29-4654-8090-5FAEE4EF13C2}"/>
              </a:ext>
            </a:extLst>
          </p:cNvPr>
          <p:cNvSpPr/>
          <p:nvPr/>
        </p:nvSpPr>
        <p:spPr>
          <a:xfrm>
            <a:off x="6019800" y="2819400"/>
            <a:ext cx="26670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Complément</a:t>
            </a:r>
          </a:p>
        </p:txBody>
      </p:sp>
    </p:spTree>
    <p:extLst>
      <p:ext uri="{BB962C8B-B14F-4D97-AF65-F5344CB8AC3E}">
        <p14:creationId xmlns:p14="http://schemas.microsoft.com/office/powerpoint/2010/main" val="4070857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Configuration de l’imprimante HP du 2070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/>
              <a:t>Windows 8 et 10, pour ouvrir la page des imprimantes</a:t>
            </a:r>
          </a:p>
          <a:p>
            <a:pPr lvl="1"/>
            <a:r>
              <a:rPr lang="fr-CA" dirty="0"/>
              <a:t>Taper</a:t>
            </a:r>
            <a:r>
              <a:rPr lang="fr-CA" baseline="0" dirty="0"/>
              <a:t> « imprimante » dans la zone de recherche de la barre latérale</a:t>
            </a:r>
            <a:endParaRPr lang="fr-CA" dirty="0"/>
          </a:p>
          <a:p>
            <a:pPr marL="457200" lvl="1" indent="0">
              <a:buNone/>
            </a:pPr>
            <a:endParaRPr lang="fr-CA" baseline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87" y="1930400"/>
            <a:ext cx="4724399" cy="3712978"/>
          </a:xfrm>
          <a:prstGeom prst="rect">
            <a:avLst/>
          </a:prstGeom>
        </p:spPr>
      </p:pic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E20A900B-6221-4A02-B442-3DF626ED0EE9}"/>
              </a:ext>
            </a:extLst>
          </p:cNvPr>
          <p:cNvSpPr/>
          <p:nvPr/>
        </p:nvSpPr>
        <p:spPr>
          <a:xfrm>
            <a:off x="6248400" y="0"/>
            <a:ext cx="26670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Complément</a:t>
            </a:r>
          </a:p>
        </p:txBody>
      </p:sp>
    </p:spTree>
    <p:extLst>
      <p:ext uri="{BB962C8B-B14F-4D97-AF65-F5344CB8AC3E}">
        <p14:creationId xmlns:p14="http://schemas.microsoft.com/office/powerpoint/2010/main" val="9012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Configuration de l’imprimante HP du 2070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Cliquer sur « Ajouter une imprimante ou un scanneur »</a:t>
            </a:r>
          </a:p>
          <a:p>
            <a:r>
              <a:rPr lang="fr-CA" dirty="0"/>
              <a:t>Cliquer sur « L’imprimante que je veux n’est pas répertoriée »</a:t>
            </a:r>
          </a:p>
          <a:p>
            <a:r>
              <a:rPr lang="fr-CA" dirty="0"/>
              <a:t>Cliquer sur « Ajouter une nouvelle imprimante à l’aide d’une adresse TCP/IP… »</a:t>
            </a:r>
          </a:p>
          <a:p>
            <a:pPr lvl="1"/>
            <a:r>
              <a:rPr lang="fr-CA" dirty="0"/>
              <a:t>Suivant</a:t>
            </a:r>
          </a:p>
          <a:p>
            <a:r>
              <a:rPr lang="fr-CA" dirty="0"/>
              <a:t>Écrire l’adresse IP dans la zone prévue à cette fin</a:t>
            </a:r>
          </a:p>
          <a:p>
            <a:pPr lvl="1"/>
            <a:r>
              <a:rPr lang="fr-CA" dirty="0"/>
              <a:t>Rappel : 10.10.14.70</a:t>
            </a:r>
          </a:p>
          <a:p>
            <a:r>
              <a:rPr lang="fr-CA" dirty="0"/>
              <a:t>Suivant</a:t>
            </a:r>
          </a:p>
          <a:p>
            <a:r>
              <a:rPr lang="fr-CA" dirty="0"/>
              <a:t>Sélectionner « Ne pas partager cette imprimante »</a:t>
            </a:r>
          </a:p>
          <a:p>
            <a:r>
              <a:rPr lang="fr-CA" dirty="0"/>
              <a:t>Suivant et Terminer</a:t>
            </a:r>
          </a:p>
          <a:p>
            <a:endParaRPr lang="fr-CA" dirty="0"/>
          </a:p>
        </p:txBody>
      </p:sp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EB830A9B-38E2-4F6B-9E29-39110C8B32E8}"/>
              </a:ext>
            </a:extLst>
          </p:cNvPr>
          <p:cNvSpPr/>
          <p:nvPr/>
        </p:nvSpPr>
        <p:spPr>
          <a:xfrm>
            <a:off x="6324600" y="119968"/>
            <a:ext cx="26670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Complément</a:t>
            </a:r>
          </a:p>
        </p:txBody>
      </p:sp>
    </p:spTree>
    <p:extLst>
      <p:ext uri="{BB962C8B-B14F-4D97-AF65-F5344CB8AC3E}">
        <p14:creationId xmlns:p14="http://schemas.microsoft.com/office/powerpoint/2010/main" val="886205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logiciels de base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598" y="4527448"/>
            <a:ext cx="6347715" cy="156855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fr-CA" sz="2800" dirty="0"/>
              <a:t>Navigateur</a:t>
            </a:r>
          </a:p>
          <a:p>
            <a:pPr algn="l">
              <a:lnSpc>
                <a:spcPct val="80000"/>
              </a:lnSpc>
            </a:pPr>
            <a:r>
              <a:rPr lang="fr-CA" sz="2800" dirty="0"/>
              <a:t>Suite de bureautique</a:t>
            </a:r>
          </a:p>
          <a:p>
            <a:pPr algn="l">
              <a:lnSpc>
                <a:spcPct val="80000"/>
              </a:lnSpc>
            </a:pPr>
            <a:r>
              <a:rPr lang="fr-CA" sz="2800" dirty="0"/>
              <a:t>Logiciels de protection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logiciels de base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Chaque machine devrait avoir les logiciels suivants d’installer :</a:t>
            </a:r>
          </a:p>
          <a:p>
            <a:pPr lvl="1"/>
            <a:r>
              <a:rPr lang="fr-CA" dirty="0"/>
              <a:t>Suite de bureautique (</a:t>
            </a:r>
            <a:r>
              <a:rPr lang="fr-CA" b="1" dirty="0"/>
              <a:t>MS-Office</a:t>
            </a:r>
            <a:r>
              <a:rPr lang="fr-CA" dirty="0"/>
              <a:t>, </a:t>
            </a:r>
            <a:r>
              <a:rPr lang="fr-CA" dirty="0" err="1"/>
              <a:t>LibreOffice</a:t>
            </a:r>
            <a:r>
              <a:rPr lang="fr-CA" dirty="0"/>
              <a:t>)</a:t>
            </a:r>
          </a:p>
          <a:p>
            <a:pPr lvl="1"/>
            <a:r>
              <a:rPr lang="fr-CA" dirty="0"/>
              <a:t>Un anti-virus (Nod32, </a:t>
            </a:r>
            <a:r>
              <a:rPr lang="fr-CA" dirty="0" err="1"/>
              <a:t>MalwareByte’s</a:t>
            </a:r>
            <a:r>
              <a:rPr lang="fr-CA" dirty="0"/>
              <a:t>, </a:t>
            </a:r>
            <a:r>
              <a:rPr lang="fr-CA" b="1" dirty="0"/>
              <a:t>Windows Security Essential</a:t>
            </a:r>
            <a:r>
              <a:rPr lang="fr-CA" dirty="0"/>
              <a:t>)</a:t>
            </a:r>
          </a:p>
          <a:p>
            <a:pPr lvl="1"/>
            <a:r>
              <a:rPr lang="fr-CA" dirty="0"/>
              <a:t>Un anti-spyware (</a:t>
            </a:r>
            <a:r>
              <a:rPr lang="fr-CA" dirty="0" err="1"/>
              <a:t>Spybot</a:t>
            </a:r>
            <a:r>
              <a:rPr lang="fr-CA" dirty="0"/>
              <a:t>, </a:t>
            </a:r>
            <a:r>
              <a:rPr lang="fr-CA" b="1" dirty="0"/>
              <a:t>Windows Security Essential</a:t>
            </a:r>
            <a:r>
              <a:rPr lang="fr-CA" dirty="0"/>
              <a:t>)</a:t>
            </a:r>
          </a:p>
          <a:p>
            <a:r>
              <a:rPr lang="fr-CA" dirty="0"/>
              <a:t>Sauf pour MS-Office, tous les logiciels cités ci-haut sont gratuits ou intégrés</a:t>
            </a:r>
          </a:p>
          <a:p>
            <a:r>
              <a:rPr lang="fr-CA" dirty="0"/>
              <a:t>Suggestion : Windows Security Essential</a:t>
            </a:r>
          </a:p>
          <a:p>
            <a:pPr lvl="1"/>
            <a:r>
              <a:rPr lang="fr-CA" dirty="0"/>
              <a:t>Ce dernier est déjà intégré dans Windows 10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matériel informatique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 compréhension de base est important pour les entreprises qui veulent éviter de se faire avoir</a:t>
            </a:r>
          </a:p>
          <a:p>
            <a:r>
              <a:rPr lang="fr-CA" dirty="0"/>
              <a:t>Comprendre le jargon informatique </a:t>
            </a:r>
            <a:r>
              <a:rPr lang="fr-CA" dirty="0">
                <a:sym typeface="Wingdings" pitchFamily="2" charset="2"/>
              </a:rPr>
              <a:t> problème pour les acheteurs</a:t>
            </a:r>
          </a:p>
          <a:p>
            <a:r>
              <a:rPr lang="fr-CA" dirty="0"/>
              <a:t>Un ordinateur est un ensemble de composants électroniques modulaires</a:t>
            </a:r>
          </a:p>
          <a:p>
            <a:r>
              <a:rPr lang="fr-CA" dirty="0"/>
              <a:t>Composants </a:t>
            </a:r>
            <a:r>
              <a:rPr lang="fr-CA" dirty="0">
                <a:sym typeface="Wingdings" pitchFamily="2" charset="2"/>
              </a:rPr>
              <a:t> </a:t>
            </a:r>
            <a:r>
              <a:rPr lang="fr-CA" i="1" dirty="0">
                <a:sym typeface="Wingdings" pitchFamily="2" charset="2"/>
              </a:rPr>
              <a:t>Hardware</a:t>
            </a:r>
            <a:endParaRPr lang="fr-CA" dirty="0">
              <a:sym typeface="Wingdings" pitchFamily="2" charset="2"/>
            </a:endParaRPr>
          </a:p>
          <a:p>
            <a:r>
              <a:rPr lang="fr-CA" dirty="0">
                <a:sym typeface="Wingdings" pitchFamily="2" charset="2"/>
              </a:rPr>
              <a:t>Logiciel  </a:t>
            </a:r>
            <a:r>
              <a:rPr lang="fr-CA" i="1" dirty="0">
                <a:sym typeface="Wingdings" pitchFamily="2" charset="2"/>
              </a:rPr>
              <a:t>Software</a:t>
            </a:r>
            <a:endParaRPr lang="fr-CA" dirty="0">
              <a:sym typeface="Wingdings" pitchFamily="2" charset="2"/>
            </a:endParaRPr>
          </a:p>
          <a:p>
            <a:endParaRPr lang="fr-CA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3D96FA-154A-403D-8F3E-B10A288F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Navigateurs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0E954A-B2C6-4264-B903-3E752AA3D6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/>
              <a:t>Un navigateur permet d’accéder à Internet</a:t>
            </a:r>
          </a:p>
          <a:p>
            <a:r>
              <a:rPr lang="fr-CA" dirty="0"/>
              <a:t>Il y a plusieurs navigateurs de disponible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312C762-BF48-4ABB-8553-35D2A55ED7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/>
              <a:t>Edge de Microsoft</a:t>
            </a:r>
          </a:p>
          <a:p>
            <a:pPr lvl="1"/>
            <a:r>
              <a:rPr lang="fr-CA" dirty="0"/>
              <a:t>Peu personnalisable</a:t>
            </a:r>
          </a:p>
          <a:p>
            <a:pPr lvl="1"/>
            <a:r>
              <a:rPr lang="fr-CA" dirty="0"/>
              <a:t>Trop intégré à Windows</a:t>
            </a:r>
          </a:p>
          <a:p>
            <a:r>
              <a:rPr lang="fr-CA" dirty="0"/>
              <a:t>Chrome de Google</a:t>
            </a:r>
          </a:p>
          <a:p>
            <a:pPr lvl="1"/>
            <a:r>
              <a:rPr lang="fr-CA" dirty="0"/>
              <a:t>Très personnalisable</a:t>
            </a:r>
          </a:p>
          <a:p>
            <a:pPr lvl="1"/>
            <a:r>
              <a:rPr lang="fr-CA" dirty="0"/>
              <a:t>Environnement Google intégré</a:t>
            </a:r>
          </a:p>
          <a:p>
            <a:pPr lvl="1"/>
            <a:r>
              <a:rPr lang="fr-CA" dirty="0"/>
              <a:t>Synchronisation des données</a:t>
            </a:r>
          </a:p>
          <a:p>
            <a:r>
              <a:rPr lang="fr-CA" dirty="0"/>
              <a:t>Firefox de Mozilla</a:t>
            </a:r>
          </a:p>
          <a:p>
            <a:pPr lvl="1"/>
            <a:r>
              <a:rPr lang="fr-CA" dirty="0"/>
              <a:t>Très personnalisable</a:t>
            </a:r>
          </a:p>
          <a:p>
            <a:pPr lvl="1"/>
            <a:r>
              <a:rPr lang="fr-CA" dirty="0"/>
              <a:t>Indépendant</a:t>
            </a:r>
          </a:p>
          <a:p>
            <a:pPr lvl="1"/>
            <a:r>
              <a:rPr lang="fr-CA" dirty="0"/>
              <a:t>Synchronisation des données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15970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Suite de bureautique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dirty="0"/>
              <a:t>Groupes de logiciels reliés au travail de bureau</a:t>
            </a:r>
          </a:p>
          <a:p>
            <a:pPr>
              <a:lnSpc>
                <a:spcPct val="90000"/>
              </a:lnSpc>
            </a:pPr>
            <a:r>
              <a:rPr lang="fr-CA" dirty="0"/>
              <a:t>Inclus de base: un tableur, un traitement de texte et un présentateur</a:t>
            </a:r>
          </a:p>
          <a:p>
            <a:pPr>
              <a:lnSpc>
                <a:spcPct val="90000"/>
              </a:lnSpc>
            </a:pPr>
            <a:r>
              <a:rPr lang="fr-CA" dirty="0"/>
              <a:t>Principalement deux suites offerts pour les PC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Microsoft Office: Word, Excel, PowerPoint et Access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OpenOffice: </a:t>
            </a:r>
            <a:r>
              <a:rPr lang="fr-CA" dirty="0" err="1"/>
              <a:t>Writer</a:t>
            </a:r>
            <a:r>
              <a:rPr lang="fr-CA" dirty="0"/>
              <a:t>, </a:t>
            </a:r>
            <a:r>
              <a:rPr lang="fr-CA" dirty="0" err="1"/>
              <a:t>Calc</a:t>
            </a:r>
            <a:r>
              <a:rPr lang="fr-CA" dirty="0"/>
              <a:t>, </a:t>
            </a:r>
            <a:r>
              <a:rPr lang="fr-CA" dirty="0" err="1"/>
              <a:t>Impress</a:t>
            </a:r>
            <a:r>
              <a:rPr lang="fr-CA" dirty="0"/>
              <a:t> et Base</a:t>
            </a:r>
          </a:p>
          <a:p>
            <a:pPr>
              <a:lnSpc>
                <a:spcPct val="90000"/>
              </a:lnSpc>
            </a:pPr>
            <a:r>
              <a:rPr lang="fr-CA" dirty="0"/>
              <a:t>En ligne on retrouve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Google Drive et Office 365 (OneDrive)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Suite de bureautique</a:t>
            </a:r>
          </a:p>
        </p:txBody>
      </p:sp>
      <p:graphicFrame>
        <p:nvGraphicFramePr>
          <p:cNvPr id="4" name="Espace réservé du tableau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95500158"/>
              </p:ext>
            </p:extLst>
          </p:nvPr>
        </p:nvGraphicFramePr>
        <p:xfrm>
          <a:off x="457200" y="1066800"/>
          <a:ext cx="8229600" cy="549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Office 365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OpenOffice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Google</a:t>
                      </a:r>
                      <a:r>
                        <a:rPr lang="fr-CA" baseline="0" dirty="0"/>
                        <a:t> Drive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Traitement de texte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Writer</a:t>
                      </a:r>
                      <a:endParaRPr kumimoji="0" lang="fr-CA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Document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Tableur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Excel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Calc</a:t>
                      </a:r>
                      <a:endParaRPr kumimoji="0" lang="fr-CA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fr-CA" dirty="0" err="1"/>
                        <a:t>Speadsheet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Présentateur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PowerPoint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Impress</a:t>
                      </a:r>
                      <a:endParaRPr kumimoji="0" lang="fr-CA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fr-CA" dirty="0" err="1"/>
                        <a:t>Presentation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Coût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100$/an – 5 pers.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180$/an/utilisateur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Autres prix dispo</a:t>
                      </a:r>
                      <a:endParaRPr kumimoji="0" lang="fr-C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0$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0$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www.microsoft.com</a:t>
                      </a:r>
                      <a:endParaRPr kumimoji="0" lang="fr-C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/>
                        </a:rPr>
                        <a:t>www.libreoffice.org</a:t>
                      </a:r>
                      <a:endParaRPr kumimoji="0" lang="fr-C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hlinkClick r:id="rId4" action="ppaction://hlinkfile"/>
                        </a:rPr>
                        <a:t>Drive.google.com</a:t>
                      </a:r>
                      <a:endParaRPr lang="fr-CA" dirty="0"/>
                    </a:p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Commentaire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Utiliser dans la plupart des entreprises.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Très complet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Peu utiliser dans les entreprises.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Utilisation résidentielle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fr-CA" sz="1600" dirty="0"/>
                        <a:t>Utiliser de plus en plus en entreprise.</a:t>
                      </a:r>
                    </a:p>
                    <a:p>
                      <a:r>
                        <a:rPr lang="fr-CA" sz="1600" dirty="0"/>
                        <a:t>Permet</a:t>
                      </a:r>
                      <a:r>
                        <a:rPr lang="fr-CA" sz="1600" baseline="0" dirty="0"/>
                        <a:t> la collaboration entre plusieurs utilisateurs.</a:t>
                      </a:r>
                      <a:endParaRPr lang="fr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231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Google Docs et Office 365</a:t>
            </a:r>
            <a:br>
              <a:rPr lang="fr-CA" dirty="0"/>
            </a:br>
            <a:r>
              <a:rPr lang="fr-CA" dirty="0"/>
              <a:t>Exercices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Dans cet exercice, nous allons tester la collaboration en temps réel dans un document texte sous Google Docs et ensuite sous Office 365 avec Excel</a:t>
            </a:r>
          </a:p>
          <a:p>
            <a:r>
              <a:rPr lang="fr-CA" dirty="0"/>
              <a:t>Accédez à la page suivante </a:t>
            </a:r>
            <a:r>
              <a:rPr lang="fr-CA" dirty="0">
                <a:hlinkClick r:id="rId2"/>
              </a:rPr>
              <a:t>Google Docs</a:t>
            </a:r>
            <a:endParaRPr lang="fr-CA" dirty="0"/>
          </a:p>
          <a:p>
            <a:r>
              <a:rPr lang="fr-CA" dirty="0"/>
              <a:t>Écrivez ce qui vous passe par la tête ou encore changez la mise en forme du document</a:t>
            </a:r>
          </a:p>
          <a:p>
            <a:r>
              <a:rPr lang="fr-CA" dirty="0"/>
              <a:t>Constatez l’efficacité potentielle de cette méthode de collaboration</a:t>
            </a:r>
          </a:p>
          <a:p>
            <a:r>
              <a:rPr lang="fr-CA" dirty="0"/>
              <a:t>Ensuite accéder à la page suivante </a:t>
            </a:r>
            <a:r>
              <a:rPr lang="fr-CA" dirty="0">
                <a:hlinkClick r:id="rId3"/>
              </a:rPr>
              <a:t>Excel 365</a:t>
            </a:r>
            <a:endParaRPr lang="fr-CA" dirty="0"/>
          </a:p>
          <a:p>
            <a:pPr lvl="1"/>
            <a:r>
              <a:rPr lang="fr-CA" dirty="0"/>
              <a:t>Il faut que vous vous connectiez avec votre compte du Cégep soit le courriel avec votre numéro d’étudiant suivi de @cshawi.ca</a:t>
            </a:r>
          </a:p>
        </p:txBody>
      </p:sp>
    </p:spTree>
    <p:extLst>
      <p:ext uri="{BB962C8B-B14F-4D97-AF65-F5344CB8AC3E}">
        <p14:creationId xmlns:p14="http://schemas.microsoft.com/office/powerpoint/2010/main" val="1414295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Logiciel de compression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Les logiciels de compression permettent de gérer les fichiers compressés</a:t>
            </a:r>
          </a:p>
          <a:p>
            <a:r>
              <a:rPr lang="fr-CA" dirty="0"/>
              <a:t>Ces derniers permettent de réduire la taille des fichiers et de faciliter l'envoie de ceux-ci</a:t>
            </a:r>
          </a:p>
          <a:p>
            <a:r>
              <a:rPr lang="fr-CA" dirty="0"/>
              <a:t>Plusieurs types de fichier : Zip, </a:t>
            </a:r>
            <a:r>
              <a:rPr lang="fr-CA" dirty="0" err="1"/>
              <a:t>Rar</a:t>
            </a:r>
            <a:r>
              <a:rPr lang="fr-CA" dirty="0"/>
              <a:t>, 7z</a:t>
            </a:r>
          </a:p>
          <a:p>
            <a:r>
              <a:rPr lang="fr-CA" dirty="0"/>
              <a:t>Windows ne gère que les Zip</a:t>
            </a:r>
          </a:p>
          <a:p>
            <a:r>
              <a:rPr lang="fr-CA" dirty="0"/>
              <a:t>Logiciel</a:t>
            </a:r>
          </a:p>
          <a:p>
            <a:pPr lvl="1"/>
            <a:r>
              <a:rPr lang="fr-CA" dirty="0"/>
              <a:t>Payant : </a:t>
            </a:r>
            <a:r>
              <a:rPr lang="fr-CA" dirty="0" err="1"/>
              <a:t>Winzip</a:t>
            </a:r>
            <a:r>
              <a:rPr lang="fr-CA" dirty="0"/>
              <a:t>, </a:t>
            </a:r>
            <a:r>
              <a:rPr lang="fr-CA" dirty="0" err="1"/>
              <a:t>WinRar</a:t>
            </a:r>
            <a:r>
              <a:rPr lang="fr-CA" dirty="0"/>
              <a:t>, </a:t>
            </a:r>
            <a:r>
              <a:rPr lang="fr-CA" dirty="0" err="1"/>
              <a:t>WinAce</a:t>
            </a:r>
            <a:endParaRPr lang="fr-CA" dirty="0"/>
          </a:p>
          <a:p>
            <a:pPr lvl="1"/>
            <a:r>
              <a:rPr lang="fr-CA" dirty="0"/>
              <a:t>Gratuit : </a:t>
            </a:r>
            <a:r>
              <a:rPr lang="fr-CA" b="1" dirty="0">
                <a:hlinkClick r:id="rId3"/>
              </a:rPr>
              <a:t>7-Zip</a:t>
            </a:r>
            <a:endParaRPr lang="fr-CA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Les anti-virus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Logiciel protégeant l’ordinateur des virus.</a:t>
            </a:r>
          </a:p>
          <a:p>
            <a:r>
              <a:rPr lang="fr-CA" dirty="0"/>
              <a:t>Plusieurs compagnies offrent une version gratuite tel que </a:t>
            </a:r>
            <a:r>
              <a:rPr lang="fr-CA" dirty="0" err="1"/>
              <a:t>Avast</a:t>
            </a:r>
            <a:r>
              <a:rPr lang="fr-CA" dirty="0"/>
              <a:t>, </a:t>
            </a:r>
            <a:r>
              <a:rPr lang="fr-CA" dirty="0" err="1"/>
              <a:t>Avg</a:t>
            </a:r>
            <a:r>
              <a:rPr lang="fr-CA" dirty="0"/>
              <a:t> et MS Security Essential</a:t>
            </a:r>
          </a:p>
          <a:p>
            <a:r>
              <a:rPr lang="fr-CA" dirty="0"/>
              <a:t>Les versions payantes inclus souvent un groupe de logiciels de protection tel que l’anti-virus, le mur coupe-feu et l’anti-spyware</a:t>
            </a:r>
          </a:p>
          <a:p>
            <a:r>
              <a:rPr lang="fr-CA" dirty="0"/>
              <a:t>Pour les usages personnels, on peut n’utiliser que les versions gratuites</a:t>
            </a:r>
          </a:p>
          <a:p>
            <a:pPr lvl="1"/>
            <a:r>
              <a:rPr lang="fr-CA" dirty="0"/>
              <a:t>En autant que vous êtes à l’aise avec les ordinateurs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Les murs coupe-feu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Logiciel permettant de faire la gestion des applications qui communiquent avec l’extérieur</a:t>
            </a:r>
          </a:p>
          <a:p>
            <a:r>
              <a:rPr lang="fr-CA" dirty="0"/>
              <a:t>Permet de bloquer des ports de communications</a:t>
            </a:r>
          </a:p>
          <a:p>
            <a:pPr lvl="1"/>
            <a:r>
              <a:rPr lang="fr-CA" dirty="0"/>
              <a:t>Un port est comme une porte vers l’extérieur</a:t>
            </a:r>
          </a:p>
          <a:p>
            <a:r>
              <a:rPr lang="fr-CA" dirty="0"/>
              <a:t>Windows Firewall est le logiciel qui est inclus avec Windows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Les anti-spyware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Spyware </a:t>
            </a:r>
            <a:r>
              <a:rPr lang="fr-CA" dirty="0">
                <a:sym typeface="Wingdings" pitchFamily="2" charset="2"/>
              </a:rPr>
              <a:t> Logiciel espion qui vole des données confidentielles ou émet de la publicité intempestive</a:t>
            </a:r>
          </a:p>
          <a:p>
            <a:r>
              <a:rPr lang="fr-CA" dirty="0">
                <a:sym typeface="Wingdings" pitchFamily="2" charset="2"/>
              </a:rPr>
              <a:t>L’anti-spyware permet de déceler ces logiciels et de les éliminer</a:t>
            </a:r>
          </a:p>
          <a:p>
            <a:r>
              <a:rPr lang="fr-CA" dirty="0">
                <a:sym typeface="Wingdings" pitchFamily="2" charset="2"/>
              </a:rPr>
              <a:t>Plusieurs logiciels gratuits dont celui-ci :</a:t>
            </a:r>
          </a:p>
          <a:p>
            <a:pPr lvl="1"/>
            <a:r>
              <a:rPr lang="fr-CA" dirty="0">
                <a:hlinkClick r:id="rId2"/>
              </a:rPr>
              <a:t>Windows Security Essential</a:t>
            </a:r>
            <a:endParaRPr lang="fr-CA" dirty="0"/>
          </a:p>
          <a:p>
            <a:r>
              <a:rPr lang="fr-CA" dirty="0"/>
              <a:t>Logiciel payant</a:t>
            </a:r>
          </a:p>
          <a:p>
            <a:pPr lvl="1"/>
            <a:r>
              <a:rPr lang="fr-CA" dirty="0" err="1">
                <a:hlinkClick r:id="rId3"/>
              </a:rPr>
              <a:t>Malwarebyte’s</a:t>
            </a:r>
            <a:r>
              <a:rPr lang="fr-CA" dirty="0">
                <a:hlinkClick r:id="rId3"/>
              </a:rPr>
              <a:t> Anti-Malware</a:t>
            </a:r>
            <a:endParaRPr lang="fr-C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Autres logiciels dignes de mention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>
                <a:hlinkClick r:id="rId2"/>
              </a:rPr>
              <a:t>TeamViewer</a:t>
            </a:r>
            <a:endParaRPr lang="fr-CA" dirty="0"/>
          </a:p>
          <a:p>
            <a:pPr lvl="1"/>
            <a:r>
              <a:rPr lang="fr-CA" dirty="0"/>
              <a:t>Logiciel permettant à un tiers de faire du support à distance en partageant l’écran</a:t>
            </a:r>
          </a:p>
          <a:p>
            <a:r>
              <a:rPr lang="fr-CA" dirty="0" err="1">
                <a:hlinkClick r:id="rId3"/>
              </a:rPr>
              <a:t>Everything</a:t>
            </a:r>
            <a:endParaRPr lang="fr-CA" dirty="0"/>
          </a:p>
          <a:p>
            <a:pPr lvl="1"/>
            <a:r>
              <a:rPr lang="fr-CA" dirty="0"/>
              <a:t>Logiciel permettant de rechercher très rapidement les fichiers sur votre ordinateur</a:t>
            </a:r>
          </a:p>
          <a:p>
            <a:r>
              <a:rPr lang="fr-CA" dirty="0" err="1">
                <a:hlinkClick r:id="rId4"/>
              </a:rPr>
              <a:t>Ninite</a:t>
            </a:r>
            <a:endParaRPr lang="fr-CA" dirty="0"/>
          </a:p>
          <a:p>
            <a:pPr lvl="1"/>
            <a:r>
              <a:rPr lang="fr-CA" dirty="0"/>
              <a:t>Site permettant de regrouper les installations de plusieurs logiciels communs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Configuration d'un logiciel de courrier électronique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Il est possible d'accéder à nos courriers électroniques sans avoir à utiliser un navigateur</a:t>
            </a:r>
          </a:p>
          <a:p>
            <a:r>
              <a:rPr lang="fr-CA" dirty="0"/>
              <a:t>L'utilisation d'un client de courriel est plus rapide que la version web</a:t>
            </a:r>
          </a:p>
          <a:p>
            <a:r>
              <a:rPr lang="fr-CA" dirty="0"/>
              <a:t>Nous allons configurer Microsoft Outlook pour accéder à Hotmail sans avoir à aller sur le site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L’ordinateur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fr-CA" dirty="0"/>
              <a:t>Le moniteur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fr-CA" dirty="0"/>
              <a:t>La carte-mère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fr-CA" dirty="0"/>
              <a:t>Le CPU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fr-CA" dirty="0"/>
              <a:t>La mémoire vive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fr-CA" dirty="0"/>
              <a:t>Les cartes extensions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fr-CA" dirty="0"/>
              <a:t>Le boîtier d’alimentation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fr-CA" dirty="0"/>
              <a:t>Le Lecteur CD/DVD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fr-CA" dirty="0"/>
              <a:t>Le disque dur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fr-CA" dirty="0"/>
              <a:t>Clavier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fr-CA" dirty="0"/>
              <a:t>Souris</a:t>
            </a:r>
          </a:p>
        </p:txBody>
      </p:sp>
      <p:pic>
        <p:nvPicPr>
          <p:cNvPr id="5124" name="Picture 4" descr="325px-Personal_computer,_exploded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33600"/>
            <a:ext cx="3095625" cy="332422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Microsoft Outlook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Microsoft Outlook est le logiciel de communication de la suite Office</a:t>
            </a:r>
          </a:p>
          <a:p>
            <a:r>
              <a:rPr lang="fr-FR" dirty="0"/>
              <a:t>Il permet entre autres la gestion</a:t>
            </a:r>
          </a:p>
          <a:p>
            <a:pPr lvl="1"/>
            <a:r>
              <a:rPr lang="fr-FR" dirty="0"/>
              <a:t>des courriels de plusieurs comptes</a:t>
            </a:r>
          </a:p>
          <a:p>
            <a:pPr lvl="1"/>
            <a:r>
              <a:rPr lang="fr-FR" dirty="0"/>
              <a:t>des agendas</a:t>
            </a:r>
          </a:p>
          <a:p>
            <a:pPr lvl="1"/>
            <a:r>
              <a:rPr lang="fr-FR" dirty="0"/>
              <a:t>des contacts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050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Configuration d'un client de courriel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dirty="0"/>
              <a:t>Lancer Microsoft Outlook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Cliquer sur Fichier pour afficher le menu de configuration du logiciel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Ajouter un nouveau compte</a:t>
            </a:r>
          </a:p>
          <a:p>
            <a:pPr marL="514350" indent="-514350">
              <a:buFont typeface="+mj-lt"/>
              <a:buAutoNum type="arabicPeriod"/>
            </a:pPr>
            <a:endParaRPr lang="fr-CA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Configuration d’un client de courrier électronique</a:t>
            </a:r>
            <a:endParaRPr lang="en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92" y="2160588"/>
            <a:ext cx="5809429" cy="3881437"/>
          </a:xfrm>
        </p:spPr>
      </p:pic>
    </p:spTree>
    <p:extLst>
      <p:ext uri="{BB962C8B-B14F-4D97-AF65-F5344CB8AC3E}">
        <p14:creationId xmlns:p14="http://schemas.microsoft.com/office/powerpoint/2010/main" val="3566955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Configuration d’un client de courriels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Désormais vos courriels  Hotmail sont désormais disponibles via le client</a:t>
            </a:r>
          </a:p>
          <a:p>
            <a:r>
              <a:rPr lang="fr-CA" dirty="0"/>
              <a:t>Tous les dossiers du compte Hotmail sont synchronisés dans le logiciel</a:t>
            </a:r>
          </a:p>
          <a:p>
            <a:r>
              <a:rPr lang="fr-CA" dirty="0"/>
              <a:t>Cette méthode de configuration est très simple car on utilise des produits Microsoft pour communiquer entre eux</a:t>
            </a:r>
          </a:p>
          <a:p>
            <a:pPr marL="514350" indent="-514350">
              <a:buFont typeface="+mj-lt"/>
              <a:buAutoNum type="arabicPeriod" startAt="4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7395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Configuration d’un client de courriels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Avec Gmail (ou autres services), cela pourrait être plus complexe comme configuration</a:t>
            </a:r>
          </a:p>
          <a:p>
            <a:r>
              <a:rPr lang="fr-CA" dirty="0"/>
              <a:t>Il est possible d’avoir des notifications lorsqu’il y a un nouvel événement</a:t>
            </a:r>
          </a:p>
          <a:p>
            <a:pPr lvl="1"/>
            <a:r>
              <a:rPr lang="fr-CA" dirty="0"/>
              <a:t>Il suffit le laisser l’application ouverte</a:t>
            </a:r>
          </a:p>
          <a:p>
            <a:r>
              <a:rPr lang="fr-CA" dirty="0"/>
              <a:t>Pour masquer Outlook, dans la zone de notification, il y a l’icône Outlook, il suffit de cliquer-droit dessus et sélectionner « Masquer l’icône réduite »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66863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051710-90D5-4C1E-B121-80F0AC367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Google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C1788A-A67F-47C9-AB6A-F30CA863F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Google est un engin de recherche puissant</a:t>
            </a:r>
          </a:p>
          <a:p>
            <a:r>
              <a:rPr lang="fr-CA" dirty="0"/>
              <a:t>En plus de la recherche, il y a plusieurs fonctionnalités qui sont intéressantes</a:t>
            </a:r>
          </a:p>
          <a:p>
            <a:r>
              <a:rPr lang="fr-CA" dirty="0"/>
              <a:t>Nous allons en explorer quelques-unes</a:t>
            </a:r>
          </a:p>
        </p:txBody>
      </p:sp>
    </p:spTree>
    <p:extLst>
      <p:ext uri="{BB962C8B-B14F-4D97-AF65-F5344CB8AC3E}">
        <p14:creationId xmlns:p14="http://schemas.microsoft.com/office/powerpoint/2010/main" val="14337631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5BA00-0917-4F24-9AFC-D45BA5098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Google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EEEC6F-7BC4-4E92-B5CB-ED4136773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Google permet de rechercher du contenu en lui posant directement des questions dans la barre d’adresse de votre navigateur</a:t>
            </a:r>
          </a:p>
          <a:p>
            <a:r>
              <a:rPr lang="fr-CA" dirty="0"/>
              <a:t>Exercices</a:t>
            </a:r>
          </a:p>
          <a:p>
            <a:pPr lvl="1"/>
            <a:r>
              <a:rPr lang="fr-CA" dirty="0"/>
              <a:t>Comment fait-on pour calculer les taxes au Québec?</a:t>
            </a:r>
          </a:p>
          <a:p>
            <a:pPr lvl="1"/>
            <a:r>
              <a:rPr lang="fr-CA" dirty="0"/>
              <a:t>Tapez la question la barre d’adresse de votre navigateur</a:t>
            </a:r>
          </a:p>
        </p:txBody>
      </p:sp>
    </p:spTree>
    <p:extLst>
      <p:ext uri="{BB962C8B-B14F-4D97-AF65-F5344CB8AC3E}">
        <p14:creationId xmlns:p14="http://schemas.microsoft.com/office/powerpoint/2010/main" val="35518183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137BC8-CE5D-44CE-821D-571D9A06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Google : Conversion d’unité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F1EF90-D09A-4A4D-8D79-00DA1C67AE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[quantité unité 1] en [unité 2]</a:t>
            </a:r>
          </a:p>
          <a:p>
            <a:r>
              <a:rPr lang="fr-CA" dirty="0"/>
              <a:t>Exemple</a:t>
            </a:r>
          </a:p>
          <a:p>
            <a:pPr lvl="1"/>
            <a:r>
              <a:rPr lang="fr-CA" dirty="0"/>
              <a:t>5 km en miles</a:t>
            </a:r>
          </a:p>
          <a:p>
            <a:pPr lvl="1"/>
            <a:r>
              <a:rPr lang="fr-CA" dirty="0"/>
              <a:t>5 CAD en USD</a:t>
            </a:r>
          </a:p>
          <a:p>
            <a:pPr lvl="1"/>
            <a:r>
              <a:rPr lang="fr-CA" dirty="0"/>
              <a:t>150 </a:t>
            </a:r>
            <a:r>
              <a:rPr lang="fr-CA" dirty="0" err="1"/>
              <a:t>lbs</a:t>
            </a:r>
            <a:r>
              <a:rPr lang="fr-CA" dirty="0"/>
              <a:t> en kg</a:t>
            </a:r>
          </a:p>
        </p:txBody>
      </p:sp>
      <p:pic>
        <p:nvPicPr>
          <p:cNvPr id="6" name="Espace réservé du contenu 5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B2C12A3F-8FE1-4D8F-9782-5D8BE7B9F8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114" y="2160588"/>
            <a:ext cx="5122922" cy="2335211"/>
          </a:xfrm>
        </p:spPr>
      </p:pic>
    </p:spTree>
    <p:extLst>
      <p:ext uri="{BB962C8B-B14F-4D97-AF65-F5344CB8AC3E}">
        <p14:creationId xmlns:p14="http://schemas.microsoft.com/office/powerpoint/2010/main" val="22970625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530750-F76A-49CA-BD78-768A94C2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Google : Recherche d’œuvre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713FF9-F694-4695-B823-51431E789D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Film de [artiste]</a:t>
            </a:r>
          </a:p>
          <a:p>
            <a:r>
              <a:rPr lang="fr-CA" dirty="0"/>
              <a:t>Chanson de [artiste]</a:t>
            </a:r>
          </a:p>
          <a:p>
            <a:r>
              <a:rPr lang="fr-CA" dirty="0"/>
              <a:t>Exemples</a:t>
            </a:r>
          </a:p>
          <a:p>
            <a:pPr lvl="1"/>
            <a:r>
              <a:rPr lang="fr-CA" dirty="0"/>
              <a:t>Film de </a:t>
            </a:r>
            <a:r>
              <a:rPr lang="fr-CA" dirty="0" err="1"/>
              <a:t>denis</a:t>
            </a:r>
            <a:r>
              <a:rPr lang="fr-CA" dirty="0"/>
              <a:t> </a:t>
            </a:r>
            <a:r>
              <a:rPr lang="fr-CA" dirty="0" err="1"/>
              <a:t>villeneuve</a:t>
            </a:r>
            <a:endParaRPr lang="fr-CA" dirty="0"/>
          </a:p>
          <a:p>
            <a:pPr lvl="1"/>
            <a:r>
              <a:rPr lang="fr-CA" dirty="0"/>
              <a:t>Film de Spielberg</a:t>
            </a:r>
          </a:p>
          <a:p>
            <a:pPr lvl="1"/>
            <a:r>
              <a:rPr lang="fr-CA" dirty="0"/>
              <a:t>Chanson de marie-mai</a:t>
            </a:r>
          </a:p>
        </p:txBody>
      </p:sp>
      <p:pic>
        <p:nvPicPr>
          <p:cNvPr id="6" name="Espace réservé du contenu 5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1B09F4E8-486F-4D86-8F20-AB226619DD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04294"/>
            <a:ext cx="5112647" cy="1649411"/>
          </a:xfrm>
        </p:spPr>
      </p:pic>
    </p:spTree>
    <p:extLst>
      <p:ext uri="{BB962C8B-B14F-4D97-AF65-F5344CB8AC3E}">
        <p14:creationId xmlns:p14="http://schemas.microsoft.com/office/powerpoint/2010/main" val="38088247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81D75-E115-4EFD-B5CA-7B843C46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Google : Horaire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C9EC9D-51D2-4084-97F1-2DE132510C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Horaire de [éléments]</a:t>
            </a:r>
          </a:p>
          <a:p>
            <a:r>
              <a:rPr lang="fr-CA" dirty="0"/>
              <a:t>Horaire des canadiens</a:t>
            </a:r>
          </a:p>
          <a:p>
            <a:r>
              <a:rPr lang="fr-CA" dirty="0"/>
              <a:t>Horaire du cinéma </a:t>
            </a:r>
            <a:r>
              <a:rPr lang="fr-CA" dirty="0" err="1"/>
              <a:t>Biermans</a:t>
            </a:r>
            <a:endParaRPr lang="fr-CA" dirty="0"/>
          </a:p>
          <a:p>
            <a:endParaRPr lang="fr-CA" dirty="0"/>
          </a:p>
        </p:txBody>
      </p:sp>
      <p:pic>
        <p:nvPicPr>
          <p:cNvPr id="6" name="Espace réservé du contenu 5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D2E68E3F-610A-40A8-9D8D-FF730A9D90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69683"/>
            <a:ext cx="4015657" cy="2489200"/>
          </a:xfrm>
        </p:spPr>
      </p:pic>
    </p:spTree>
    <p:extLst>
      <p:ext uri="{BB962C8B-B14F-4D97-AF65-F5344CB8AC3E}">
        <p14:creationId xmlns:p14="http://schemas.microsoft.com/office/powerpoint/2010/main" val="66325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Le moniteur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2160590"/>
            <a:ext cx="7696201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fr-CA" dirty="0"/>
              <a:t>Périphérique de sortie visuel</a:t>
            </a:r>
          </a:p>
          <a:p>
            <a:pPr>
              <a:lnSpc>
                <a:spcPct val="90000"/>
              </a:lnSpc>
            </a:pPr>
            <a:r>
              <a:rPr lang="fr-CA" dirty="0"/>
              <a:t>Écran plat de différent type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LCD: </a:t>
            </a:r>
            <a:r>
              <a:rPr lang="fr-CA" dirty="0" err="1"/>
              <a:t>Liquid</a:t>
            </a:r>
            <a:r>
              <a:rPr lang="fr-CA" dirty="0"/>
              <a:t> Crystal Display, plus épais et moins dispendieux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LED : Light </a:t>
            </a:r>
            <a:r>
              <a:rPr lang="fr-CA" dirty="0" err="1"/>
              <a:t>Emitting</a:t>
            </a:r>
            <a:r>
              <a:rPr lang="fr-CA" dirty="0"/>
              <a:t> Diode, moins épais et plus dispendieux</a:t>
            </a:r>
          </a:p>
          <a:p>
            <a:pPr>
              <a:lnSpc>
                <a:spcPct val="90000"/>
              </a:lnSpc>
            </a:pPr>
            <a:r>
              <a:rPr lang="fr-CA" dirty="0"/>
              <a:t>Coût: 75$ (économique) à 1000$+ (pro)</a:t>
            </a:r>
          </a:p>
          <a:p>
            <a:pPr>
              <a:lnSpc>
                <a:spcPct val="90000"/>
              </a:lnSpc>
            </a:pPr>
            <a:endParaRPr lang="fr-CA" dirty="0"/>
          </a:p>
        </p:txBody>
      </p:sp>
      <p:pic>
        <p:nvPicPr>
          <p:cNvPr id="3" name="Image 2" descr="Une image contenant équipement électronique, afficher, moniteur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EB187022-7751-4E59-95EB-B25EFEA48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8" y="4828303"/>
            <a:ext cx="3962400" cy="1970193"/>
          </a:xfrm>
          <a:prstGeom prst="rect">
            <a:avLst/>
          </a:prstGeom>
        </p:spPr>
      </p:pic>
      <p:pic>
        <p:nvPicPr>
          <p:cNvPr id="5" name="Image 4" descr="Une image contenant personne, assis, table, équipement électronique&#10;&#10;Description générée avec un niveau de confiance très élevé">
            <a:extLst>
              <a:ext uri="{FF2B5EF4-FFF2-40B4-BE49-F238E27FC236}">
                <a16:creationId xmlns:a16="http://schemas.microsoft.com/office/drawing/2014/main" id="{7B28A315-D8B1-49B6-ADD0-7222E3B34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75" y="-1066800"/>
            <a:ext cx="3671025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1F93C-0570-4059-BB38-20879E03F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Google : Plein de trucs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55D9D2-58BD-43EC-9458-B5444F26BE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Calorie dans [aliment]</a:t>
            </a:r>
          </a:p>
          <a:p>
            <a:r>
              <a:rPr lang="fr-CA" dirty="0"/>
              <a:t>Heure à [lieu]</a:t>
            </a:r>
          </a:p>
          <a:p>
            <a:r>
              <a:rPr lang="fr-CA" dirty="0"/>
              <a:t>Coucher du soleil à [lieu]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93463BD-40FD-4B0E-A62F-F9279B9D09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75" y="5227755"/>
            <a:ext cx="3089275" cy="1020645"/>
          </a:xfrm>
        </p:spPr>
      </p:pic>
      <p:pic>
        <p:nvPicPr>
          <p:cNvPr id="8" name="Image 7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EFE72274-0707-4737-9F1D-18505BFFB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18" y="1930400"/>
            <a:ext cx="3781847" cy="1377928"/>
          </a:xfrm>
          <a:prstGeom prst="rect">
            <a:avLst/>
          </a:prstGeom>
        </p:spPr>
      </p:pic>
      <p:pic>
        <p:nvPicPr>
          <p:cNvPr id="10" name="Image 9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E8D32206-132B-4AA4-A002-B55DA075B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75" y="3680123"/>
            <a:ext cx="3086531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101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F1149A-1345-4C84-9627-5F578E4A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Google : Opérateur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92CE1DB-D9D5-4C3B-B42E-C153ACD8A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Recherche avec terme(s) obligatoire(s)</a:t>
            </a:r>
          </a:p>
          <a:p>
            <a:pPr lvl="1"/>
            <a:r>
              <a:rPr lang="fr-CA" dirty="0"/>
              <a:t>Encapsuler le ou les termes dans des guillemets doubles</a:t>
            </a:r>
          </a:p>
          <a:p>
            <a:pPr lvl="1"/>
            <a:r>
              <a:rPr lang="fr-CA" dirty="0"/>
              <a:t>Exemple</a:t>
            </a:r>
          </a:p>
          <a:p>
            <a:pPr lvl="2"/>
            <a:r>
              <a:rPr lang="fr-CA" dirty="0"/>
              <a:t>comptabilité "impôts" entreprise</a:t>
            </a:r>
          </a:p>
          <a:p>
            <a:pPr lvl="2"/>
            <a:r>
              <a:rPr lang="fr-CA" dirty="0"/>
              <a:t>"</a:t>
            </a:r>
            <a:r>
              <a:rPr lang="fr-CA" dirty="0" err="1"/>
              <a:t>acomba</a:t>
            </a:r>
            <a:r>
              <a:rPr lang="fr-CA" dirty="0"/>
              <a:t>" </a:t>
            </a:r>
            <a:r>
              <a:rPr lang="fr-CA" dirty="0" err="1"/>
              <a:t>apple</a:t>
            </a:r>
            <a:endParaRPr lang="fr-CA" dirty="0"/>
          </a:p>
          <a:p>
            <a:r>
              <a:rPr lang="fr-CA" dirty="0"/>
              <a:t>Type de fichier spécifique</a:t>
            </a:r>
          </a:p>
          <a:p>
            <a:pPr lvl="1"/>
            <a:r>
              <a:rPr lang="fr-CA" dirty="0"/>
              <a:t>Utiliser l’opérateur « </a:t>
            </a:r>
            <a:r>
              <a:rPr lang="fr-CA" dirty="0" err="1"/>
              <a:t>filetype</a:t>
            </a:r>
            <a:r>
              <a:rPr lang="fr-CA" dirty="0"/>
              <a:t>: »</a:t>
            </a:r>
          </a:p>
          <a:p>
            <a:pPr lvl="1"/>
            <a:r>
              <a:rPr lang="fr-CA" dirty="0"/>
              <a:t>Exemple</a:t>
            </a:r>
          </a:p>
          <a:p>
            <a:pPr lvl="2"/>
            <a:r>
              <a:rPr lang="fr-CA" dirty="0"/>
              <a:t>Office 365 </a:t>
            </a:r>
            <a:r>
              <a:rPr lang="fr-CA" dirty="0" err="1"/>
              <a:t>filetype:pdf</a:t>
            </a:r>
            <a:endParaRPr lang="fr-CA" dirty="0"/>
          </a:p>
          <a:p>
            <a:pPr lvl="2"/>
            <a:r>
              <a:rPr lang="fr-CA" dirty="0" err="1"/>
              <a:t>Pokemon</a:t>
            </a:r>
            <a:r>
              <a:rPr lang="fr-CA" dirty="0"/>
              <a:t> </a:t>
            </a:r>
            <a:r>
              <a:rPr lang="fr-CA" dirty="0" err="1"/>
              <a:t>filetype:png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636507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9D867-2DF9-4ECE-8071-0658ABCA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Google : Autres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C2668-2B6C-456D-8CCB-CB9E572EF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Metronome</a:t>
            </a:r>
            <a:endParaRPr lang="fr-CA" dirty="0"/>
          </a:p>
          <a:p>
            <a:r>
              <a:rPr lang="fr-CA" dirty="0"/>
              <a:t>Atari </a:t>
            </a:r>
            <a:r>
              <a:rPr lang="fr-CA" dirty="0" err="1"/>
              <a:t>breakout</a:t>
            </a:r>
            <a:endParaRPr lang="fr-CA" dirty="0"/>
          </a:p>
          <a:p>
            <a:r>
              <a:rPr lang="fr-CA" dirty="0"/>
              <a:t>Quel sera le jour au 25 décembre</a:t>
            </a:r>
          </a:p>
          <a:p>
            <a:r>
              <a:rPr lang="fr-CA" dirty="0"/>
              <a:t>Traduire poignée de porte en espagnole</a:t>
            </a:r>
          </a:p>
          <a:p>
            <a:r>
              <a:rPr lang="fr-CA" dirty="0"/>
              <a:t>compte à rebours 2 minutes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207116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Application web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Les applications web sont des logiciels qui sont présents que sur le web</a:t>
            </a:r>
          </a:p>
          <a:p>
            <a:pPr lvl="1"/>
            <a:r>
              <a:rPr lang="fr-CA" dirty="0"/>
              <a:t>Exemple : </a:t>
            </a:r>
            <a:r>
              <a:rPr lang="fr-CA" dirty="0" err="1"/>
              <a:t>hotmail</a:t>
            </a:r>
            <a:r>
              <a:rPr lang="fr-CA" dirty="0"/>
              <a:t>, </a:t>
            </a:r>
            <a:r>
              <a:rPr lang="fr-CA" dirty="0" err="1"/>
              <a:t>gmail</a:t>
            </a:r>
            <a:r>
              <a:rPr lang="fr-CA" dirty="0"/>
              <a:t>, </a:t>
            </a:r>
            <a:r>
              <a:rPr lang="fr-CA" dirty="0" err="1"/>
              <a:t>facebook</a:t>
            </a:r>
            <a:r>
              <a:rPr lang="fr-CA" dirty="0"/>
              <a:t>, twitter, </a:t>
            </a:r>
            <a:r>
              <a:rPr lang="fr-CA" dirty="0" err="1"/>
              <a:t>instagram</a:t>
            </a:r>
            <a:endParaRPr lang="fr-CA" dirty="0"/>
          </a:p>
          <a:p>
            <a:r>
              <a:rPr lang="fr-CA" dirty="0"/>
              <a:t>Google Docs</a:t>
            </a:r>
          </a:p>
          <a:p>
            <a:pPr lvl="1"/>
            <a:r>
              <a:rPr lang="fr-CA" dirty="0"/>
              <a:t>Application de bureautique permettant de créer des documents texte, tableurs, présentation et diagramme.</a:t>
            </a:r>
          </a:p>
          <a:p>
            <a:r>
              <a:rPr lang="fr-CA" dirty="0"/>
              <a:t>Google </a:t>
            </a:r>
            <a:r>
              <a:rPr lang="fr-CA" dirty="0" err="1"/>
              <a:t>Calendar</a:t>
            </a:r>
            <a:endParaRPr lang="fr-CA" dirty="0"/>
          </a:p>
          <a:p>
            <a:pPr lvl="1"/>
            <a:r>
              <a:rPr lang="fr-CA" dirty="0"/>
              <a:t>Agenda électronique à part entière.  Peut-être lié au téléphone intelligent</a:t>
            </a:r>
          </a:p>
          <a:p>
            <a:r>
              <a:rPr lang="fr-CA" dirty="0"/>
              <a:t>Office 365</a:t>
            </a:r>
          </a:p>
          <a:p>
            <a:pPr lvl="1"/>
            <a:r>
              <a:rPr lang="fr-CA" dirty="0"/>
              <a:t>Pendant web de la version sur votre PC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Application web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Google </a:t>
            </a:r>
            <a:r>
              <a:rPr lang="fr-CA" dirty="0" err="1"/>
              <a:t>Maps</a:t>
            </a:r>
            <a:endParaRPr lang="fr-CA" dirty="0"/>
          </a:p>
          <a:p>
            <a:pPr lvl="1"/>
            <a:r>
              <a:rPr lang="fr-CA" dirty="0"/>
              <a:t>Application de cartographie</a:t>
            </a:r>
          </a:p>
          <a:p>
            <a:r>
              <a:rPr lang="fr-CA" dirty="0" err="1"/>
              <a:t>Evernote</a:t>
            </a:r>
            <a:endParaRPr lang="fr-CA" dirty="0"/>
          </a:p>
          <a:p>
            <a:pPr lvl="1"/>
            <a:r>
              <a:rPr lang="fr-CA" dirty="0"/>
              <a:t>Application permettant de synchroniser des images, du texte, des </a:t>
            </a:r>
            <a:r>
              <a:rPr lang="fr-CA" dirty="0" err="1"/>
              <a:t>copiers</a:t>
            </a:r>
            <a:r>
              <a:rPr lang="fr-CA" dirty="0"/>
              <a:t>-</a:t>
            </a:r>
            <a:r>
              <a:rPr lang="fr-CA" dirty="0" err="1"/>
              <a:t>collers</a:t>
            </a:r>
            <a:endParaRPr lang="fr-CA" dirty="0"/>
          </a:p>
          <a:p>
            <a:r>
              <a:rPr lang="fr-CA" dirty="0"/>
              <a:t>Microsoft OneDrive</a:t>
            </a:r>
          </a:p>
          <a:p>
            <a:pPr lvl="1"/>
            <a:r>
              <a:rPr lang="fr-CA" dirty="0"/>
              <a:t>Application permettant de synchroniser des dossiers sur différentes machines</a:t>
            </a:r>
          </a:p>
          <a:p>
            <a:pPr lvl="1"/>
            <a:r>
              <a:rPr lang="fr-CA" dirty="0"/>
              <a:t>Très utile si vous travaillez régulièrement sur plus d'une machine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Google </a:t>
            </a:r>
            <a:r>
              <a:rPr lang="fr-CA" dirty="0" err="1"/>
              <a:t>Maps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Très utiliser pour se déplacer et effectuer des recherches par région</a:t>
            </a:r>
          </a:p>
          <a:p>
            <a:r>
              <a:rPr lang="fr-CA" dirty="0"/>
              <a:t>A pratiquement</a:t>
            </a:r>
            <a:r>
              <a:rPr lang="fr-CA" baseline="0" dirty="0"/>
              <a:t> remplacé les pages jaunes</a:t>
            </a:r>
            <a:endParaRPr lang="fr-CA" dirty="0"/>
          </a:p>
          <a:p>
            <a:r>
              <a:rPr lang="fr-CA" dirty="0"/>
              <a:t>Adresse : </a:t>
            </a:r>
            <a:r>
              <a:rPr lang="fr-CA" dirty="0">
                <a:hlinkClick r:id="rId3"/>
              </a:rPr>
              <a:t>http://maps.google.ca</a:t>
            </a:r>
            <a:endParaRPr lang="fr-CA" dirty="0"/>
          </a:p>
          <a:p>
            <a:r>
              <a:rPr lang="fr-CA" dirty="0"/>
              <a:t>Pour effectuer une recherche, il suffit de taper l'endroit désiré dans la zone de recherche</a:t>
            </a:r>
          </a:p>
          <a:p>
            <a:pPr lvl="1"/>
            <a:r>
              <a:rPr lang="fr-CA" dirty="0"/>
              <a:t>Exemple : Comptable</a:t>
            </a:r>
          </a:p>
          <a:p>
            <a:pPr lvl="1"/>
            <a:r>
              <a:rPr lang="fr-CA" dirty="0"/>
              <a:t>Google retournera les résultats dans un panneau à gauche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0" y="843039"/>
            <a:ext cx="7903319" cy="5171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Google </a:t>
            </a:r>
            <a:r>
              <a:rPr lang="fr-CA" dirty="0" err="1"/>
              <a:t>Maps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Pour obtenir la direction à partir d’un point, cliquez sur "Itinéraire" dans la fenêtre</a:t>
            </a:r>
          </a:p>
          <a:p>
            <a:pPr lvl="1"/>
            <a:r>
              <a:rPr lang="fr-CA" dirty="0"/>
              <a:t>La fenêtre</a:t>
            </a:r>
            <a:r>
              <a:rPr lang="fr-CA" baseline="0" dirty="0"/>
              <a:t> se redimensionnera avec un nouveau champ « À</a:t>
            </a:r>
            <a:r>
              <a:rPr lang="fr-CA" dirty="0"/>
              <a:t> »</a:t>
            </a:r>
          </a:p>
          <a:p>
            <a:pPr lvl="1"/>
            <a:r>
              <a:rPr lang="fr-CA" dirty="0"/>
              <a:t>Ainsi, il suffira de taper une adresse d'origine en entrant celle-ci dans la zone désignée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19" y="1417638"/>
            <a:ext cx="5880361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Google </a:t>
            </a:r>
            <a:r>
              <a:rPr lang="fr-CA" dirty="0" err="1"/>
              <a:t>Maps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On peut modifier l'itinéraire</a:t>
            </a:r>
          </a:p>
          <a:p>
            <a:pPr lvl="1"/>
            <a:r>
              <a:rPr lang="fr-CA" dirty="0"/>
              <a:t>Il suffit de glisser le trajet vers un arrêt désiré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30349"/>
            <a:ext cx="3552825" cy="1584551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Google </a:t>
            </a:r>
            <a:r>
              <a:rPr lang="fr-CA" dirty="0" err="1"/>
              <a:t>Maps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Il arrive parfois que Google offre un itinéraire alternatif</a:t>
            </a:r>
          </a:p>
          <a:p>
            <a:r>
              <a:rPr lang="fr-CA" dirty="0"/>
              <a:t>Il suffit de déplacer la souris sur l'itinéraire pour visualiser un aperçu de l'alternatif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255" y="3332664"/>
            <a:ext cx="3200400" cy="2938889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virus et compagnie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Il différent type de programme malveillant</a:t>
            </a:r>
          </a:p>
          <a:p>
            <a:pPr lvl="1"/>
            <a:r>
              <a:rPr lang="fr-CA" dirty="0"/>
              <a:t>Virus, cheval de Troie, vers, espiogiciel</a:t>
            </a:r>
          </a:p>
          <a:p>
            <a:r>
              <a:rPr lang="fr-CA" dirty="0"/>
              <a:t>Tous ces programmes malveillants</a:t>
            </a:r>
          </a:p>
          <a:p>
            <a:pPr lvl="1"/>
            <a:r>
              <a:rPr lang="fr-CA" dirty="0"/>
              <a:t>peuvent être utilisés pour voler des informations confidentiels</a:t>
            </a:r>
          </a:p>
          <a:p>
            <a:pPr lvl="1"/>
            <a:r>
              <a:rPr lang="fr-CA" dirty="0"/>
              <a:t>peuvent rendre des millions d'ordinateurs "zombie" pour effectuer des attaques massives sur un site précis par exemple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mémoire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Mémoire vive, mémoire, </a:t>
            </a:r>
            <a:r>
              <a:rPr lang="fr-CA" b="1" dirty="0"/>
              <a:t>RAM</a:t>
            </a:r>
            <a:r>
              <a:rPr lang="fr-CA" dirty="0"/>
              <a:t> sont tous des synonymes dans le jargon</a:t>
            </a:r>
          </a:p>
          <a:p>
            <a:r>
              <a:rPr lang="fr-CA" dirty="0"/>
              <a:t>Aujourd’hui, la mémoire se calcule en quantité de Go</a:t>
            </a:r>
          </a:p>
          <a:p>
            <a:pPr lvl="1"/>
            <a:r>
              <a:rPr lang="fr-CA" dirty="0"/>
              <a:t>Que signifie Go?</a:t>
            </a:r>
          </a:p>
          <a:p>
            <a:r>
              <a:rPr lang="fr-CA" dirty="0"/>
              <a:t>Vitesse d’accès aux données très rapide</a:t>
            </a:r>
          </a:p>
          <a:p>
            <a:r>
              <a:rPr lang="fr-CA" dirty="0"/>
              <a:t>Plus il y en a dans l’ordinateur plus </a:t>
            </a:r>
            <a:r>
              <a:rPr lang="fr-CA" b="1" u="sng" dirty="0"/>
              <a:t>il sera rapide pour </a:t>
            </a:r>
            <a:r>
              <a:rPr lang="fr-CA" b="1" u="sng" dirty="0" err="1"/>
              <a:t>réexécuter</a:t>
            </a:r>
            <a:r>
              <a:rPr lang="fr-CA" b="1" u="sng" dirty="0"/>
              <a:t> une commande</a:t>
            </a:r>
          </a:p>
        </p:txBody>
      </p:sp>
    </p:spTree>
    <p:extLst>
      <p:ext uri="{BB962C8B-B14F-4D97-AF65-F5344CB8AC3E}">
        <p14:creationId xmlns:p14="http://schemas.microsoft.com/office/powerpoint/2010/main" val="15996186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virus et compagnie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Le virus regroupe les chevaux de Troie et les vers.</a:t>
            </a:r>
          </a:p>
          <a:p>
            <a:r>
              <a:rPr lang="fr-CA" dirty="0"/>
              <a:t>Les chevaux de Troie sont, comme l'histoire, des logiciels qui ne font pas ce qu'ils se devraient</a:t>
            </a:r>
          </a:p>
          <a:p>
            <a:r>
              <a:rPr lang="fr-CA" dirty="0"/>
              <a:t>Les vers sont des logiciels qui ouvrent une porte de sécurité dans l'ordinateur pour pouvoir implanté d'autres codes malveillants.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Sites utiles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hlinkClick r:id="rId2"/>
              </a:rPr>
              <a:t>Vistaprint.ca</a:t>
            </a:r>
            <a:endParaRPr lang="fr-CA" dirty="0"/>
          </a:p>
          <a:p>
            <a:pPr lvl="1"/>
            <a:r>
              <a:rPr lang="fr-CA" dirty="0"/>
              <a:t>Site internet permettant de commander des impressions sur des canevas spécialisés</a:t>
            </a:r>
          </a:p>
          <a:p>
            <a:pPr lvl="1"/>
            <a:r>
              <a:rPr lang="fr-CA" dirty="0"/>
              <a:t>Exemples</a:t>
            </a:r>
          </a:p>
          <a:p>
            <a:pPr lvl="2"/>
            <a:r>
              <a:rPr lang="fr-CA" dirty="0"/>
              <a:t>Cartes d’affaires, objets promotionnels pour clients, etc.</a:t>
            </a:r>
          </a:p>
          <a:p>
            <a:pPr lvl="2"/>
            <a:r>
              <a:rPr lang="fr-CA" dirty="0"/>
              <a:t>Parfois, cartes d’affaires gratuites (+ livraison)</a:t>
            </a:r>
          </a:p>
        </p:txBody>
      </p:sp>
    </p:spTree>
    <p:extLst>
      <p:ext uri="{BB962C8B-B14F-4D97-AF65-F5344CB8AC3E}">
        <p14:creationId xmlns:p14="http://schemas.microsoft.com/office/powerpoint/2010/main" val="29961598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Sites utiles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>
                <a:hlinkClick r:id="rId2"/>
              </a:rPr>
              <a:t>OpenClassrooms</a:t>
            </a:r>
            <a:endParaRPr lang="fr-CA" dirty="0"/>
          </a:p>
          <a:p>
            <a:pPr lvl="1"/>
            <a:r>
              <a:rPr lang="fr-CA" dirty="0"/>
              <a:t>Site spécialisé dans les didacticiels informatiques sur plusieurs domaines</a:t>
            </a:r>
          </a:p>
          <a:p>
            <a:pPr lvl="1"/>
            <a:r>
              <a:rPr lang="fr-CA" dirty="0"/>
              <a:t>De la bureautique à la programmation</a:t>
            </a:r>
          </a:p>
          <a:p>
            <a:pPr lvl="1" algn="just"/>
            <a:r>
              <a:rPr lang="fr-CA" dirty="0"/>
              <a:t>Exemples</a:t>
            </a:r>
          </a:p>
          <a:p>
            <a:pPr lvl="2" algn="just"/>
            <a:r>
              <a:rPr lang="fr-CA" dirty="0">
                <a:hlinkClick r:id="rId3"/>
              </a:rPr>
              <a:t>Word</a:t>
            </a:r>
            <a:endParaRPr lang="fr-CA" dirty="0"/>
          </a:p>
          <a:p>
            <a:pPr lvl="2" algn="just"/>
            <a:r>
              <a:rPr lang="fr-CA" dirty="0">
                <a:hlinkClick r:id="rId4"/>
              </a:rPr>
              <a:t>Excel</a:t>
            </a:r>
            <a:endParaRPr lang="fr-CA" dirty="0"/>
          </a:p>
          <a:p>
            <a:pPr lvl="2" algn="just"/>
            <a:r>
              <a:rPr lang="fr-CA" dirty="0">
                <a:hlinkClick r:id="rId5"/>
              </a:rPr>
              <a:t>PowerPoint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611716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Votre emploi fait en sorte que vous devez vous déplacer à différents endroits en voiture</a:t>
            </a:r>
          </a:p>
          <a:p>
            <a:r>
              <a:rPr lang="fr-CA" dirty="0"/>
              <a:t>Vous êtes payé 22$/heure incluant les temps de voyagement</a:t>
            </a:r>
          </a:p>
          <a:p>
            <a:r>
              <a:rPr lang="fr-CA" dirty="0"/>
              <a:t>Vous utilisez votre voiture pour les déplacements et votre employeur vous dédommage à raison de 0.45$ du km</a:t>
            </a:r>
          </a:p>
          <a:p>
            <a:r>
              <a:rPr lang="fr-CA" dirty="0"/>
              <a:t>Lorsque les déplacements sont trop loin pour revenir la même journée, vous avez 130$/nuit pour une chambre d’hôtel, 20$/souper, 14$/dîner et 12$/déjeuner</a:t>
            </a:r>
          </a:p>
          <a:p>
            <a:r>
              <a:rPr lang="fr-CA" dirty="0"/>
              <a:t>Les soupers sont payés si vous ne pouvez être à la maison avant 18h.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302045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fr-CA" dirty="0"/>
              <a:t>À partir du Cégep, vous devez vous rendre au Cégep de Victoriaville. Combien vous serez payé en salaire et combien en dédommagement pour le kilométrage vous aurez?</a:t>
            </a:r>
          </a:p>
          <a:p>
            <a:pPr>
              <a:buFont typeface="+mj-lt"/>
              <a:buAutoNum type="arabicPeriod"/>
            </a:pPr>
            <a:r>
              <a:rPr lang="fr-CA" dirty="0"/>
              <a:t>À partir du Cégep de Shawinigan, vous devez vous rendre au Cégep d’Alma, Jonquière, Chicoutimi et Limoilou.</a:t>
            </a:r>
          </a:p>
          <a:p>
            <a:pPr lvl="1"/>
            <a:r>
              <a:rPr lang="fr-CA" dirty="0"/>
              <a:t>Les rencontres pour le Saguenay sont la même journée et celle pour Limoilou pour le lendemain à 13h et devrait durer 2 heures.</a:t>
            </a:r>
          </a:p>
          <a:p>
            <a:pPr lvl="1"/>
            <a:r>
              <a:rPr lang="fr-CA" dirty="0"/>
              <a:t>Vous partez la veille à 13h et vous revenez 2 jours plus tard.</a:t>
            </a:r>
          </a:p>
          <a:p>
            <a:pPr lvl="1"/>
            <a:r>
              <a:rPr lang="fr-CA" dirty="0"/>
              <a:t>Quels seront les frais ventilés pour votre employeur? Ne calculez que le temps de voyagement.</a:t>
            </a:r>
          </a:p>
        </p:txBody>
      </p:sp>
    </p:spTree>
    <p:extLst>
      <p:ext uri="{BB962C8B-B14F-4D97-AF65-F5344CB8AC3E}">
        <p14:creationId xmlns:p14="http://schemas.microsoft.com/office/powerpoint/2010/main" val="23496043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Travail Pratique 01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 restant de la période sera consacré au TP01</a:t>
            </a:r>
          </a:p>
        </p:txBody>
      </p:sp>
    </p:spTree>
    <p:extLst>
      <p:ext uri="{BB962C8B-B14F-4D97-AF65-F5344CB8AC3E}">
        <p14:creationId xmlns:p14="http://schemas.microsoft.com/office/powerpoint/2010/main" val="362691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Le disque dur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dirty="0"/>
              <a:t>Unité de stockage de masse</a:t>
            </a:r>
          </a:p>
          <a:p>
            <a:pPr>
              <a:lnSpc>
                <a:spcPct val="90000"/>
              </a:lnSpc>
            </a:pPr>
            <a:r>
              <a:rPr lang="fr-CA" dirty="0"/>
              <a:t>2007: 200 Go à 500 Go</a:t>
            </a:r>
          </a:p>
          <a:p>
            <a:pPr>
              <a:lnSpc>
                <a:spcPct val="90000"/>
              </a:lnSpc>
            </a:pPr>
            <a:r>
              <a:rPr lang="fr-CA" dirty="0"/>
              <a:t>Aujourd’hui : 500 Go à 5 To</a:t>
            </a:r>
          </a:p>
          <a:p>
            <a:pPr>
              <a:lnSpc>
                <a:spcPct val="90000"/>
              </a:lnSpc>
            </a:pPr>
            <a:r>
              <a:rPr lang="fr-CA" dirty="0"/>
              <a:t>Deux types :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HDD : Mécanique avec disque et moteur. $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SSD : État solide avec des composante l’électronique. $$</a:t>
            </a:r>
          </a:p>
          <a:p>
            <a:pPr>
              <a:lnSpc>
                <a:spcPct val="90000"/>
              </a:lnSpc>
            </a:pPr>
            <a:r>
              <a:rPr lang="fr-CA" dirty="0"/>
              <a:t>Vitesse de rotation: 5400 à 15000 RPM</a:t>
            </a:r>
          </a:p>
          <a:p>
            <a:pPr lvl="1">
              <a:lnSpc>
                <a:spcPct val="90000"/>
              </a:lnSpc>
            </a:pPr>
            <a:r>
              <a:rPr lang="fr-CA" dirty="0"/>
              <a:t>Plus c'est rapide meilleure est la performance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disque dur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589379"/>
              </p:ext>
            </p:extLst>
          </p:nvPr>
        </p:nvGraphicFramePr>
        <p:xfrm>
          <a:off x="609600" y="2160588"/>
          <a:ext cx="6348414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138">
                  <a:extLst>
                    <a:ext uri="{9D8B030D-6E8A-4147-A177-3AD203B41FA5}">
                      <a16:colId xmlns:a16="http://schemas.microsoft.com/office/drawing/2014/main" val="2764843088"/>
                    </a:ext>
                  </a:extLst>
                </a:gridCol>
                <a:gridCol w="2116138">
                  <a:extLst>
                    <a:ext uri="{9D8B030D-6E8A-4147-A177-3AD203B41FA5}">
                      <a16:colId xmlns:a16="http://schemas.microsoft.com/office/drawing/2014/main" val="1845302052"/>
                    </a:ext>
                  </a:extLst>
                </a:gridCol>
                <a:gridCol w="2116138">
                  <a:extLst>
                    <a:ext uri="{9D8B030D-6E8A-4147-A177-3AD203B41FA5}">
                      <a16:colId xmlns:a16="http://schemas.microsoft.com/office/drawing/2014/main" val="3325761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Caractéristiques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HDD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561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Énergie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Plus économe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Plus énergivore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8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Coût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~0.21$</a:t>
                      </a:r>
                      <a:r>
                        <a:rPr lang="fr-CA" baseline="0" dirty="0"/>
                        <a:t> / Go*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~0.03$</a:t>
                      </a:r>
                      <a:r>
                        <a:rPr lang="fr-CA" baseline="0" dirty="0"/>
                        <a:t> / Go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518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Capacité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4</a:t>
                      </a:r>
                      <a:r>
                        <a:rPr lang="fr-CA" baseline="0" dirty="0"/>
                        <a:t> To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</a:t>
                      </a:r>
                      <a:r>
                        <a:rPr lang="fr-CA" baseline="0" dirty="0"/>
                        <a:t> To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92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Démarrage système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10-13 secondes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30-120</a:t>
                      </a:r>
                      <a:r>
                        <a:rPr lang="fr-CA" baseline="0" dirty="0"/>
                        <a:t> secondes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229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Mécanisme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Puces électroniques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Moteurs et disques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69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Résistance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Plus résistant</a:t>
                      </a:r>
                      <a:r>
                        <a:rPr lang="fr-CA" baseline="0" dirty="0"/>
                        <a:t> dû à l’électronique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Pièces</a:t>
                      </a:r>
                      <a:r>
                        <a:rPr lang="fr-CA" baseline="0" dirty="0"/>
                        <a:t> mécaniques peuvent brisées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361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41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disque dur : Considération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Espace de stockage</a:t>
            </a:r>
          </a:p>
          <a:p>
            <a:r>
              <a:rPr lang="fr-CA" dirty="0"/>
              <a:t>Utilisation</a:t>
            </a:r>
          </a:p>
          <a:p>
            <a:pPr lvl="1"/>
            <a:r>
              <a:rPr lang="fr-CA" dirty="0"/>
              <a:t>Principale ou archive</a:t>
            </a:r>
          </a:p>
          <a:p>
            <a:pPr lvl="1"/>
            <a:r>
              <a:rPr lang="fr-CA" dirty="0"/>
              <a:t>Pour portable ou ordinateur de bureau</a:t>
            </a:r>
          </a:p>
          <a:p>
            <a:r>
              <a:rPr lang="fr-CA" dirty="0"/>
              <a:t>Vitesse</a:t>
            </a:r>
          </a:p>
          <a:p>
            <a:pPr lvl="1"/>
            <a:r>
              <a:rPr lang="fr-CA" dirty="0"/>
              <a:t>SSD : Très rapide</a:t>
            </a:r>
          </a:p>
          <a:p>
            <a:pPr lvl="1"/>
            <a:r>
              <a:rPr lang="fr-CA" dirty="0"/>
              <a:t>HDD : Plus lent</a:t>
            </a:r>
          </a:p>
          <a:p>
            <a:pPr lvl="2"/>
            <a:r>
              <a:rPr lang="fr-CA" dirty="0"/>
              <a:t>Si HDD, vitesse de rotation</a:t>
            </a:r>
          </a:p>
          <a:p>
            <a:r>
              <a:rPr lang="fr-CA" dirty="0"/>
              <a:t>Possibilité d’avoir plusieurs disques dans un même ordinateur – Même pour les portables</a:t>
            </a:r>
          </a:p>
        </p:txBody>
      </p:sp>
    </p:spTree>
    <p:extLst>
      <p:ext uri="{BB962C8B-B14F-4D97-AF65-F5344CB8AC3E}">
        <p14:creationId xmlns:p14="http://schemas.microsoft.com/office/powerpoint/2010/main" val="178265627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acette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2778</TotalTime>
  <Words>2919</Words>
  <Application>Microsoft Office PowerPoint</Application>
  <PresentationFormat>Affichage à l'écran (4:3)</PresentationFormat>
  <Paragraphs>465</Paragraphs>
  <Slides>65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70" baseType="lpstr">
      <vt:lpstr>Arial</vt:lpstr>
      <vt:lpstr>Calibri</vt:lpstr>
      <vt:lpstr>Trebuchet MS</vt:lpstr>
      <vt:lpstr>Wingdings 3</vt:lpstr>
      <vt:lpstr>Facette</vt:lpstr>
      <vt:lpstr>Environnement informatique</vt:lpstr>
      <vt:lpstr>Plan de leçon</vt:lpstr>
      <vt:lpstr>Le matériel informatique</vt:lpstr>
      <vt:lpstr>L’ordinateur</vt:lpstr>
      <vt:lpstr>Le moniteur</vt:lpstr>
      <vt:lpstr>La mémoire</vt:lpstr>
      <vt:lpstr>Le disque dur</vt:lpstr>
      <vt:lpstr>Le disque dur</vt:lpstr>
      <vt:lpstr>Le disque dur : Considération</vt:lpstr>
      <vt:lpstr>Analogie pour la différence en la mémoire et le disque dur</vt:lpstr>
      <vt:lpstr>La carte graphique</vt:lpstr>
      <vt:lpstr>Le clavier et la souris</vt:lpstr>
      <vt:lpstr>L’achat d’un ordinateur</vt:lpstr>
      <vt:lpstr>PC Minimum</vt:lpstr>
      <vt:lpstr>Portable</vt:lpstr>
      <vt:lpstr>Portable minimum</vt:lpstr>
      <vt:lpstr>Achat : Considération</vt:lpstr>
      <vt:lpstr>Le moniteur : Achat</vt:lpstr>
      <vt:lpstr>Le moniteur : Achat</vt:lpstr>
      <vt:lpstr>Le moniteur: Achat</vt:lpstr>
      <vt:lpstr>Le moniteur : Achat résumé</vt:lpstr>
      <vt:lpstr>Configuration d’une imprimante réseau</vt:lpstr>
      <vt:lpstr>Configuration de l’imprimante HP du 2070</vt:lpstr>
      <vt:lpstr>Configuration d’une imprimante via adresse IP</vt:lpstr>
      <vt:lpstr>Obtenir l’adresse IP de l’imprimante</vt:lpstr>
      <vt:lpstr>Configuration de l’imprimante HP du 2070</vt:lpstr>
      <vt:lpstr>Configuration de l’imprimante HP du 2070</vt:lpstr>
      <vt:lpstr>Les logiciels de base</vt:lpstr>
      <vt:lpstr>Les logiciels de base</vt:lpstr>
      <vt:lpstr>Navigateurs</vt:lpstr>
      <vt:lpstr>Suite de bureautique</vt:lpstr>
      <vt:lpstr>Suite de bureautique</vt:lpstr>
      <vt:lpstr>Google Docs et Office 365 Exercices</vt:lpstr>
      <vt:lpstr>Logiciel de compression</vt:lpstr>
      <vt:lpstr>Les anti-virus</vt:lpstr>
      <vt:lpstr>Les murs coupe-feu</vt:lpstr>
      <vt:lpstr>Les anti-spyware</vt:lpstr>
      <vt:lpstr>Autres logiciels dignes de mention</vt:lpstr>
      <vt:lpstr>Configuration d'un logiciel de courrier électronique</vt:lpstr>
      <vt:lpstr>Microsoft Outlook</vt:lpstr>
      <vt:lpstr>Configuration d'un client de courriel</vt:lpstr>
      <vt:lpstr>Configuration d’un client de courrier électronique</vt:lpstr>
      <vt:lpstr>Configuration d’un client de courriels</vt:lpstr>
      <vt:lpstr>Configuration d’un client de courriels</vt:lpstr>
      <vt:lpstr>Google</vt:lpstr>
      <vt:lpstr>Google</vt:lpstr>
      <vt:lpstr>Google : Conversion d’unité</vt:lpstr>
      <vt:lpstr>Google : Recherche d’œuvre</vt:lpstr>
      <vt:lpstr>Google : Horaire</vt:lpstr>
      <vt:lpstr>Google : Plein de trucs</vt:lpstr>
      <vt:lpstr>Google : Opérateur</vt:lpstr>
      <vt:lpstr>Google : Autres</vt:lpstr>
      <vt:lpstr>Application web</vt:lpstr>
      <vt:lpstr>Application web</vt:lpstr>
      <vt:lpstr>Google Maps</vt:lpstr>
      <vt:lpstr>Google Maps</vt:lpstr>
      <vt:lpstr>Google Maps</vt:lpstr>
      <vt:lpstr>Google Maps</vt:lpstr>
      <vt:lpstr>Les virus et compagnie</vt:lpstr>
      <vt:lpstr>Les virus et compagnie</vt:lpstr>
      <vt:lpstr>Sites utiles</vt:lpstr>
      <vt:lpstr>Sites utiles</vt:lpstr>
      <vt:lpstr>Exercice</vt:lpstr>
      <vt:lpstr>Exercice</vt:lpstr>
      <vt:lpstr>Travail Pratique 01</vt:lpstr>
    </vt:vector>
  </TitlesOfParts>
  <Company>College Shawinigan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Environnement informatique</dc:title>
  <dc:creator>INFO_PROFNB</dc:creator>
  <cp:lastModifiedBy>nbourre</cp:lastModifiedBy>
  <cp:revision>213</cp:revision>
  <dcterms:created xsi:type="dcterms:W3CDTF">2007-08-31T13:42:46Z</dcterms:created>
  <dcterms:modified xsi:type="dcterms:W3CDTF">2019-08-23T18:53:56Z</dcterms:modified>
</cp:coreProperties>
</file>