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64"/>
  </p:notesMasterIdLst>
  <p:handoutMasterIdLst>
    <p:handoutMasterId r:id="rId65"/>
  </p:handoutMasterIdLst>
  <p:sldIdLst>
    <p:sldId id="256" r:id="rId2"/>
    <p:sldId id="257" r:id="rId3"/>
    <p:sldId id="320" r:id="rId4"/>
    <p:sldId id="305" r:id="rId5"/>
    <p:sldId id="306" r:id="rId6"/>
    <p:sldId id="307" r:id="rId7"/>
    <p:sldId id="308" r:id="rId8"/>
    <p:sldId id="309" r:id="rId9"/>
    <p:sldId id="311" r:id="rId10"/>
    <p:sldId id="312" r:id="rId11"/>
    <p:sldId id="317" r:id="rId12"/>
    <p:sldId id="318" r:id="rId13"/>
    <p:sldId id="310" r:id="rId14"/>
    <p:sldId id="313" r:id="rId15"/>
    <p:sldId id="314" r:id="rId16"/>
    <p:sldId id="315" r:id="rId17"/>
    <p:sldId id="316" r:id="rId18"/>
    <p:sldId id="283" r:id="rId19"/>
    <p:sldId id="282" r:id="rId20"/>
    <p:sldId id="333" r:id="rId21"/>
    <p:sldId id="284" r:id="rId22"/>
    <p:sldId id="285" r:id="rId23"/>
    <p:sldId id="331" r:id="rId24"/>
    <p:sldId id="334" r:id="rId25"/>
    <p:sldId id="287" r:id="rId26"/>
    <p:sldId id="332" r:id="rId27"/>
    <p:sldId id="288" r:id="rId28"/>
    <p:sldId id="289" r:id="rId29"/>
    <p:sldId id="263" r:id="rId30"/>
    <p:sldId id="264" r:id="rId31"/>
    <p:sldId id="327" r:id="rId32"/>
    <p:sldId id="262" r:id="rId33"/>
    <p:sldId id="272" r:id="rId34"/>
    <p:sldId id="290" r:id="rId35"/>
    <p:sldId id="291" r:id="rId36"/>
    <p:sldId id="266" r:id="rId37"/>
    <p:sldId id="268" r:id="rId38"/>
    <p:sldId id="269" r:id="rId39"/>
    <p:sldId id="321" r:id="rId40"/>
    <p:sldId id="336" r:id="rId41"/>
    <p:sldId id="322" r:id="rId42"/>
    <p:sldId id="323" r:id="rId43"/>
    <p:sldId id="324" r:id="rId44"/>
    <p:sldId id="325" r:id="rId45"/>
    <p:sldId id="329" r:id="rId46"/>
    <p:sldId id="326" r:id="rId47"/>
    <p:sldId id="273" r:id="rId48"/>
    <p:sldId id="274" r:id="rId49"/>
    <p:sldId id="275" r:id="rId50"/>
    <p:sldId id="276" r:id="rId51"/>
    <p:sldId id="277" r:id="rId52"/>
    <p:sldId id="278" r:id="rId53"/>
    <p:sldId id="337" r:id="rId54"/>
    <p:sldId id="338" r:id="rId55"/>
    <p:sldId id="328" r:id="rId56"/>
    <p:sldId id="279" r:id="rId57"/>
    <p:sldId id="292" r:id="rId58"/>
    <p:sldId id="280" r:id="rId59"/>
    <p:sldId id="281" r:id="rId60"/>
    <p:sldId id="339" r:id="rId61"/>
    <p:sldId id="294" r:id="rId62"/>
    <p:sldId id="293" r:id="rId63"/>
  </p:sldIdLst>
  <p:sldSz cx="9144000" cy="6858000" type="screen4x3"/>
  <p:notesSz cx="7099300" cy="10234613"/>
  <p:defaultTextStyle>
    <a:defPPr>
      <a:defRPr lang="fr-CA"/>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bourre" initials="nb" lastIdx="1" clrIdx="0">
    <p:extLst>
      <p:ext uri="{19B8F6BF-5375-455C-9EA6-DF929625EA0E}">
        <p15:presenceInfo xmlns:p15="http://schemas.microsoft.com/office/powerpoint/2012/main" userId="nbourr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7" autoAdjust="0"/>
    <p:restoredTop sz="86421" autoAdjust="0"/>
  </p:normalViewPr>
  <p:slideViewPr>
    <p:cSldViewPr>
      <p:cViewPr varScale="1">
        <p:scale>
          <a:sx n="98" d="100"/>
          <a:sy n="98" d="100"/>
        </p:scale>
        <p:origin x="1572" y="66"/>
      </p:cViewPr>
      <p:guideLst>
        <p:guide orient="horz" pos="2160"/>
        <p:guide pos="2880"/>
      </p:guideLst>
    </p:cSldViewPr>
  </p:slideViewPr>
  <p:outlineViewPr>
    <p:cViewPr>
      <p:scale>
        <a:sx n="33" d="100"/>
        <a:sy n="33" d="100"/>
      </p:scale>
      <p:origin x="0" y="-3253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fr-CA"/>
          </a:p>
        </p:txBody>
      </p:sp>
      <p:sp>
        <p:nvSpPr>
          <p:cNvPr id="3" name="Espace réservé de la date 2"/>
          <p:cNvSpPr>
            <a:spLocks noGrp="1"/>
          </p:cNvSpPr>
          <p:nvPr>
            <p:ph type="dt" sz="quarter" idx="1"/>
          </p:nvPr>
        </p:nvSpPr>
        <p:spPr>
          <a:xfrm>
            <a:off x="4021294" y="0"/>
            <a:ext cx="3076363" cy="511731"/>
          </a:xfrm>
          <a:prstGeom prst="rect">
            <a:avLst/>
          </a:prstGeom>
        </p:spPr>
        <p:txBody>
          <a:bodyPr vert="horz" lIns="99048" tIns="49524" rIns="99048" bIns="49524" rtlCol="0"/>
          <a:lstStyle>
            <a:lvl1pPr algn="r">
              <a:defRPr sz="1300"/>
            </a:lvl1pPr>
          </a:lstStyle>
          <a:p>
            <a:fld id="{8FE8D8F5-7CD2-4058-AFA7-6A1B362EAF01}" type="datetimeFigureOut">
              <a:rPr lang="fr-CA" smtClean="0"/>
              <a:t>2019-08-19</a:t>
            </a:fld>
            <a:endParaRPr lang="fr-CA"/>
          </a:p>
        </p:txBody>
      </p:sp>
      <p:sp>
        <p:nvSpPr>
          <p:cNvPr id="4" name="Espace réservé du pied de page 3"/>
          <p:cNvSpPr>
            <a:spLocks noGrp="1"/>
          </p:cNvSpPr>
          <p:nvPr>
            <p:ph type="ftr" sz="quarter" idx="2"/>
          </p:nvPr>
        </p:nvSpPr>
        <p:spPr>
          <a:xfrm>
            <a:off x="0" y="9721106"/>
            <a:ext cx="3076363" cy="511731"/>
          </a:xfrm>
          <a:prstGeom prst="rect">
            <a:avLst/>
          </a:prstGeom>
        </p:spPr>
        <p:txBody>
          <a:bodyPr vert="horz" lIns="99048" tIns="49524" rIns="99048" bIns="49524" rtlCol="0" anchor="b"/>
          <a:lstStyle>
            <a:lvl1pPr algn="l">
              <a:defRPr sz="1300"/>
            </a:lvl1pPr>
          </a:lstStyle>
          <a:p>
            <a:endParaRPr lang="fr-CA"/>
          </a:p>
        </p:txBody>
      </p:sp>
      <p:sp>
        <p:nvSpPr>
          <p:cNvPr id="5" name="Espace réservé du numéro de diapositive 4"/>
          <p:cNvSpPr>
            <a:spLocks noGrp="1"/>
          </p:cNvSpPr>
          <p:nvPr>
            <p:ph type="sldNum" sz="quarter" idx="3"/>
          </p:nvPr>
        </p:nvSpPr>
        <p:spPr>
          <a:xfrm>
            <a:off x="4021294" y="9721106"/>
            <a:ext cx="3076363" cy="511731"/>
          </a:xfrm>
          <a:prstGeom prst="rect">
            <a:avLst/>
          </a:prstGeom>
        </p:spPr>
        <p:txBody>
          <a:bodyPr vert="horz" lIns="99048" tIns="49524" rIns="99048" bIns="49524" rtlCol="0" anchor="b"/>
          <a:lstStyle>
            <a:lvl1pPr algn="r">
              <a:defRPr sz="1300"/>
            </a:lvl1pPr>
          </a:lstStyle>
          <a:p>
            <a:fld id="{C6846AD4-0D8E-45A4-8208-9B474DC8EC4C}" type="slidenum">
              <a:rPr lang="fr-CA" smtClean="0"/>
              <a:t>‹N°›</a:t>
            </a:fld>
            <a:endParaRPr lang="fr-CA"/>
          </a:p>
        </p:txBody>
      </p:sp>
    </p:spTree>
    <p:extLst>
      <p:ext uri="{BB962C8B-B14F-4D97-AF65-F5344CB8AC3E}">
        <p14:creationId xmlns:p14="http://schemas.microsoft.com/office/powerpoint/2010/main" val="2508443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fr-CA"/>
          </a:p>
        </p:txBody>
      </p:sp>
      <p:sp>
        <p:nvSpPr>
          <p:cNvPr id="3" name="Espace réservé de la date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ACB54A76-BD24-4220-92DC-608A845C0F97}" type="datetimeFigureOut">
              <a:rPr lang="fr-CA" smtClean="0"/>
              <a:t>2019-08-19</a:t>
            </a:fld>
            <a:endParaRPr lang="fr-CA"/>
          </a:p>
        </p:txBody>
      </p:sp>
      <p:sp>
        <p:nvSpPr>
          <p:cNvPr id="4" name="Espace réservé de l'image des diapositives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fr-CA"/>
          </a:p>
        </p:txBody>
      </p:sp>
      <p:sp>
        <p:nvSpPr>
          <p:cNvPr id="5" name="Espace réservé des commentaires 4"/>
          <p:cNvSpPr>
            <a:spLocks noGrp="1"/>
          </p:cNvSpPr>
          <p:nvPr>
            <p:ph type="body" sz="quarter" idx="3"/>
          </p:nvPr>
        </p:nvSpPr>
        <p:spPr>
          <a:xfrm>
            <a:off x="709930" y="4861441"/>
            <a:ext cx="5679440" cy="4605576"/>
          </a:xfrm>
          <a:prstGeom prst="rect">
            <a:avLst/>
          </a:prstGeom>
        </p:spPr>
        <p:txBody>
          <a:bodyPr vert="horz" lIns="99048" tIns="49524" rIns="99048" bIns="49524"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6" name="Espace réservé du pied de page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fr-CA"/>
          </a:p>
        </p:txBody>
      </p:sp>
      <p:sp>
        <p:nvSpPr>
          <p:cNvPr id="7" name="Espace réservé du numéro de diapositive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F3CC7FD9-C44B-4001-8C72-DDE02BE6C882}" type="slidenum">
              <a:rPr lang="fr-CA" smtClean="0"/>
              <a:t>‹N°›</a:t>
            </a:fld>
            <a:endParaRPr lang="fr-CA"/>
          </a:p>
        </p:txBody>
      </p:sp>
    </p:spTree>
    <p:extLst>
      <p:ext uri="{BB962C8B-B14F-4D97-AF65-F5344CB8AC3E}">
        <p14:creationId xmlns:p14="http://schemas.microsoft.com/office/powerpoint/2010/main" val="20419470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create.kahoot.it/details/50c21163-fdc2-46e6-826f-4a5063be71c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a:p>
            <a:r>
              <a:rPr lang="fr-CA" dirty="0"/>
              <a:t>Lien : </a:t>
            </a:r>
            <a:r>
              <a:rPr lang="fr-CA" dirty="0">
                <a:hlinkClick r:id="rId3"/>
              </a:rPr>
              <a:t>https://create.kahoot.it/details/50c21163-fdc2-46e6-826f-4a5063be71ce</a:t>
            </a:r>
            <a:endParaRPr lang="fr-CA" dirty="0"/>
          </a:p>
          <a:p>
            <a:endParaRPr lang="fr-CA" dirty="0"/>
          </a:p>
        </p:txBody>
      </p:sp>
      <p:sp>
        <p:nvSpPr>
          <p:cNvPr id="4" name="Espace réservé du numéro de diapositive 3"/>
          <p:cNvSpPr>
            <a:spLocks noGrp="1"/>
          </p:cNvSpPr>
          <p:nvPr>
            <p:ph type="sldNum" sz="quarter" idx="5"/>
          </p:nvPr>
        </p:nvSpPr>
        <p:spPr/>
        <p:txBody>
          <a:bodyPr/>
          <a:lstStyle/>
          <a:p>
            <a:fld id="{F3CC7FD9-C44B-4001-8C72-DDE02BE6C882}" type="slidenum">
              <a:rPr lang="fr-CA" smtClean="0"/>
              <a:t>2</a:t>
            </a:fld>
            <a:endParaRPr lang="fr-CA"/>
          </a:p>
        </p:txBody>
      </p:sp>
    </p:spTree>
    <p:extLst>
      <p:ext uri="{BB962C8B-B14F-4D97-AF65-F5344CB8AC3E}">
        <p14:creationId xmlns:p14="http://schemas.microsoft.com/office/powerpoint/2010/main" val="38173050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F3CC7FD9-C44B-4001-8C72-DDE02BE6C882}" type="slidenum">
              <a:rPr lang="fr-CA" smtClean="0"/>
              <a:t>24</a:t>
            </a:fld>
            <a:endParaRPr lang="fr-CA"/>
          </a:p>
        </p:txBody>
      </p:sp>
    </p:spTree>
    <p:extLst>
      <p:ext uri="{BB962C8B-B14F-4D97-AF65-F5344CB8AC3E}">
        <p14:creationId xmlns:p14="http://schemas.microsoft.com/office/powerpoint/2010/main" val="2672133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F3CC7FD9-C44B-4001-8C72-DDE02BE6C882}" type="slidenum">
              <a:rPr lang="fr-CA" smtClean="0"/>
              <a:t>27</a:t>
            </a:fld>
            <a:endParaRPr lang="fr-CA"/>
          </a:p>
        </p:txBody>
      </p:sp>
    </p:spTree>
    <p:extLst>
      <p:ext uri="{BB962C8B-B14F-4D97-AF65-F5344CB8AC3E}">
        <p14:creationId xmlns:p14="http://schemas.microsoft.com/office/powerpoint/2010/main" val="2895015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a:t>Question d’examen</a:t>
            </a:r>
            <a:r>
              <a:rPr lang="fr-CA" baseline="0" dirty="0"/>
              <a:t> : Nommez 5 extensions de fichiers mis à part ceux mentionnés.</a:t>
            </a:r>
            <a:endParaRPr lang="fr-CA" dirty="0"/>
          </a:p>
        </p:txBody>
      </p:sp>
      <p:sp>
        <p:nvSpPr>
          <p:cNvPr id="4" name="Espace réservé du numéro de diapositive 3"/>
          <p:cNvSpPr>
            <a:spLocks noGrp="1"/>
          </p:cNvSpPr>
          <p:nvPr>
            <p:ph type="sldNum" sz="quarter" idx="10"/>
          </p:nvPr>
        </p:nvSpPr>
        <p:spPr/>
        <p:txBody>
          <a:bodyPr/>
          <a:lstStyle/>
          <a:p>
            <a:fld id="{F3CC7FD9-C44B-4001-8C72-DDE02BE6C882}" type="slidenum">
              <a:rPr lang="fr-CA" smtClean="0"/>
              <a:t>44</a:t>
            </a:fld>
            <a:endParaRPr lang="fr-CA"/>
          </a:p>
        </p:txBody>
      </p:sp>
    </p:spTree>
    <p:extLst>
      <p:ext uri="{BB962C8B-B14F-4D97-AF65-F5344CB8AC3E}">
        <p14:creationId xmlns:p14="http://schemas.microsoft.com/office/powerpoint/2010/main" val="18794010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fr-FR"/>
              <a:t>Modifiez le style du titre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pPr>
              <a:defRPr/>
            </a:pPr>
            <a:endParaRPr lang="fr-CA"/>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pPr>
              <a:defRPr/>
            </a:pPr>
            <a:endParaRPr lang="fr-CA"/>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pPr>
              <a:defRPr/>
            </a:pPr>
            <a:fld id="{C835BB82-05FD-45C3-931E-F67157B71514}" type="slidenum">
              <a:rPr lang="fr-CA" smtClean="0"/>
              <a:pPr>
                <a:defRPr/>
              </a:pPr>
              <a:t>‹N°›</a:t>
            </a:fld>
            <a:endParaRPr lang="fr-CA"/>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pPr>
              <a:defRPr/>
            </a:pPr>
            <a:endParaRPr lang="fr-CA"/>
          </a:p>
        </p:txBody>
      </p:sp>
      <p:sp>
        <p:nvSpPr>
          <p:cNvPr id="5" name="Footer Placeholder 4"/>
          <p:cNvSpPr>
            <a:spLocks noGrp="1"/>
          </p:cNvSpPr>
          <p:nvPr>
            <p:ph type="ftr" sz="quarter" idx="11"/>
          </p:nvPr>
        </p:nvSpPr>
        <p:spPr/>
        <p:txBody>
          <a:bodyPr/>
          <a:lstStyle/>
          <a:p>
            <a:pPr>
              <a:defRPr/>
            </a:pPr>
            <a:endParaRPr lang="fr-CA"/>
          </a:p>
        </p:txBody>
      </p:sp>
      <p:sp>
        <p:nvSpPr>
          <p:cNvPr id="6" name="Slide Number Placeholder 5"/>
          <p:cNvSpPr>
            <a:spLocks noGrp="1"/>
          </p:cNvSpPr>
          <p:nvPr>
            <p:ph type="sldNum" sz="quarter" idx="12"/>
          </p:nvPr>
        </p:nvSpPr>
        <p:spPr/>
        <p:txBody>
          <a:bodyPr/>
          <a:lstStyle/>
          <a:p>
            <a:pPr>
              <a:defRPr/>
            </a:pPr>
            <a:fld id="{F2F6A7AF-7DE5-49C2-8389-12AA7F7D1178}" type="slidenum">
              <a:rPr lang="fr-CA" smtClean="0"/>
              <a:pPr>
                <a:defRPr/>
              </a:pPr>
              <a:t>‹N°›</a:t>
            </a:fld>
            <a:endParaRPr lang="fr-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fr-FR"/>
              <a:t>Modifiez le style du titre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pPr>
              <a:defRPr/>
            </a:pPr>
            <a:endParaRPr lang="fr-CA"/>
          </a:p>
        </p:txBody>
      </p:sp>
      <p:sp>
        <p:nvSpPr>
          <p:cNvPr id="5" name="Footer Placeholder 4"/>
          <p:cNvSpPr>
            <a:spLocks noGrp="1"/>
          </p:cNvSpPr>
          <p:nvPr>
            <p:ph type="ftr" sz="quarter" idx="11"/>
          </p:nvPr>
        </p:nvSpPr>
        <p:spPr/>
        <p:txBody>
          <a:bodyPr/>
          <a:lstStyle/>
          <a:p>
            <a:pPr>
              <a:defRPr/>
            </a:pPr>
            <a:endParaRPr lang="fr-CA"/>
          </a:p>
        </p:txBody>
      </p:sp>
      <p:sp>
        <p:nvSpPr>
          <p:cNvPr id="6" name="Slide Number Placeholder 5"/>
          <p:cNvSpPr>
            <a:spLocks noGrp="1"/>
          </p:cNvSpPr>
          <p:nvPr>
            <p:ph type="sldNum" sz="quarter" idx="12"/>
          </p:nvPr>
        </p:nvSpPr>
        <p:spPr/>
        <p:txBody>
          <a:bodyPr/>
          <a:lstStyle/>
          <a:p>
            <a:pPr>
              <a:defRPr/>
            </a:pPr>
            <a:fld id="{19B4CC73-D166-423E-B7ED-D9B8FF530DA5}" type="slidenum">
              <a:rPr lang="fr-CA" smtClean="0"/>
              <a:pPr>
                <a:defRPr/>
              </a:pPr>
              <a:t>‹N°›</a:t>
            </a:fld>
            <a:endParaRPr lang="fr-CA"/>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p>
            <a:r>
              <a:rPr lang="fr-FR"/>
              <a:t>Cliquez pour modifier le style du titre</a:t>
            </a:r>
            <a:endParaRPr lang="fr-CA"/>
          </a:p>
        </p:txBody>
      </p:sp>
      <p:sp>
        <p:nvSpPr>
          <p:cNvPr id="3" name="Espace réservé du texte 2"/>
          <p:cNvSpPr>
            <a:spLocks noGrp="1"/>
          </p:cNvSpPr>
          <p:nvPr>
            <p:ph type="body" sz="half" idx="1"/>
          </p:nvPr>
        </p:nvSpPr>
        <p:spPr>
          <a:xfrm>
            <a:off x="457200" y="1600200"/>
            <a:ext cx="4038600" cy="452596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u contenu 3"/>
          <p:cNvSpPr>
            <a:spLocks noGrp="1"/>
          </p:cNvSpPr>
          <p:nvPr>
            <p:ph sz="half" idx="2"/>
          </p:nvPr>
        </p:nvSpPr>
        <p:spPr>
          <a:xfrm>
            <a:off x="4648200" y="1600200"/>
            <a:ext cx="4038600" cy="452596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5" name="Rectangle 4"/>
          <p:cNvSpPr>
            <a:spLocks noGrp="1" noChangeArrowheads="1"/>
          </p:cNvSpPr>
          <p:nvPr>
            <p:ph type="dt" sz="half" idx="10"/>
          </p:nvPr>
        </p:nvSpPr>
        <p:spPr>
          <a:ln/>
        </p:spPr>
        <p:txBody>
          <a:bodyPr/>
          <a:lstStyle>
            <a:lvl1pPr>
              <a:defRPr/>
            </a:lvl1pPr>
          </a:lstStyle>
          <a:p>
            <a:pPr>
              <a:defRPr/>
            </a:pPr>
            <a:endParaRPr lang="fr-CA"/>
          </a:p>
        </p:txBody>
      </p:sp>
      <p:sp>
        <p:nvSpPr>
          <p:cNvPr id="6" name="Rectangle 5"/>
          <p:cNvSpPr>
            <a:spLocks noGrp="1" noChangeArrowheads="1"/>
          </p:cNvSpPr>
          <p:nvPr>
            <p:ph type="ftr" sz="quarter" idx="11"/>
          </p:nvPr>
        </p:nvSpPr>
        <p:spPr>
          <a:ln/>
        </p:spPr>
        <p:txBody>
          <a:bodyPr/>
          <a:lstStyle>
            <a:lvl1pPr>
              <a:defRPr/>
            </a:lvl1pPr>
          </a:lstStyle>
          <a:p>
            <a:pPr>
              <a:defRPr/>
            </a:pPr>
            <a:endParaRPr lang="fr-CA"/>
          </a:p>
        </p:txBody>
      </p:sp>
      <p:sp>
        <p:nvSpPr>
          <p:cNvPr id="7" name="Rectangle 6"/>
          <p:cNvSpPr>
            <a:spLocks noGrp="1" noChangeArrowheads="1"/>
          </p:cNvSpPr>
          <p:nvPr>
            <p:ph type="sldNum" sz="quarter" idx="12"/>
          </p:nvPr>
        </p:nvSpPr>
        <p:spPr>
          <a:ln/>
        </p:spPr>
        <p:txBody>
          <a:bodyPr/>
          <a:lstStyle>
            <a:lvl1pPr>
              <a:defRPr/>
            </a:lvl1pPr>
          </a:lstStyle>
          <a:p>
            <a:pPr>
              <a:defRPr/>
            </a:pPr>
            <a:fld id="{51EDE616-C59F-494F-91BC-13A5B48F90F3}" type="slidenum">
              <a:rPr lang="fr-CA"/>
              <a:pPr>
                <a:defRPr/>
              </a:pPr>
              <a:t>‹N°›</a:t>
            </a:fld>
            <a:endParaRPr lang="fr-CA"/>
          </a:p>
        </p:txBody>
      </p:sp>
    </p:spTree>
    <p:extLst>
      <p:ext uri="{BB962C8B-B14F-4D97-AF65-F5344CB8AC3E}">
        <p14:creationId xmlns:p14="http://schemas.microsoft.com/office/powerpoint/2010/main" val="1943452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pPr>
              <a:defRPr/>
            </a:pPr>
            <a:endParaRPr lang="fr-CA"/>
          </a:p>
        </p:txBody>
      </p:sp>
      <p:sp>
        <p:nvSpPr>
          <p:cNvPr id="5" name="Footer Placeholder 4"/>
          <p:cNvSpPr>
            <a:spLocks noGrp="1"/>
          </p:cNvSpPr>
          <p:nvPr>
            <p:ph type="ftr" sz="quarter" idx="11"/>
          </p:nvPr>
        </p:nvSpPr>
        <p:spPr/>
        <p:txBody>
          <a:bodyPr/>
          <a:lstStyle/>
          <a:p>
            <a:pPr>
              <a:defRPr/>
            </a:pPr>
            <a:endParaRPr lang="fr-CA"/>
          </a:p>
        </p:txBody>
      </p:sp>
      <p:sp>
        <p:nvSpPr>
          <p:cNvPr id="6" name="Slide Number Placeholder 5"/>
          <p:cNvSpPr>
            <a:spLocks noGrp="1"/>
          </p:cNvSpPr>
          <p:nvPr>
            <p:ph type="sldNum" sz="quarter" idx="12"/>
          </p:nvPr>
        </p:nvSpPr>
        <p:spPr/>
        <p:txBody>
          <a:bodyPr/>
          <a:lstStyle/>
          <a:p>
            <a:pPr>
              <a:defRPr/>
            </a:pPr>
            <a:fld id="{D8E9D9DD-BBAB-4FA4-B716-F649173E57DF}" type="slidenum">
              <a:rPr lang="fr-CA" smtClean="0"/>
              <a:pPr>
                <a:defRPr/>
              </a:pPr>
              <a:t>‹N°›</a:t>
            </a:fld>
            <a:endParaRPr lang="fr-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fr-FR"/>
              <a:t>Modifiez le style du titre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Date Placeholder 3"/>
          <p:cNvSpPr>
            <a:spLocks noGrp="1"/>
          </p:cNvSpPr>
          <p:nvPr>
            <p:ph type="dt" sz="half" idx="10"/>
          </p:nvPr>
        </p:nvSpPr>
        <p:spPr/>
        <p:txBody>
          <a:bodyPr/>
          <a:lstStyle/>
          <a:p>
            <a:pPr>
              <a:defRPr/>
            </a:pPr>
            <a:endParaRPr lang="fr-CA"/>
          </a:p>
        </p:txBody>
      </p:sp>
      <p:sp>
        <p:nvSpPr>
          <p:cNvPr id="5" name="Footer Placeholder 4"/>
          <p:cNvSpPr>
            <a:spLocks noGrp="1"/>
          </p:cNvSpPr>
          <p:nvPr>
            <p:ph type="ftr" sz="quarter" idx="11"/>
          </p:nvPr>
        </p:nvSpPr>
        <p:spPr/>
        <p:txBody>
          <a:bodyPr/>
          <a:lstStyle/>
          <a:p>
            <a:pPr>
              <a:defRPr/>
            </a:pPr>
            <a:endParaRPr lang="fr-CA"/>
          </a:p>
        </p:txBody>
      </p:sp>
      <p:sp>
        <p:nvSpPr>
          <p:cNvPr id="6" name="Slide Number Placeholder 5"/>
          <p:cNvSpPr>
            <a:spLocks noGrp="1"/>
          </p:cNvSpPr>
          <p:nvPr>
            <p:ph type="sldNum" sz="quarter" idx="12"/>
          </p:nvPr>
        </p:nvSpPr>
        <p:spPr/>
        <p:txBody>
          <a:bodyPr/>
          <a:lstStyle/>
          <a:p>
            <a:pPr>
              <a:defRPr/>
            </a:pPr>
            <a:fld id="{64D54B22-1321-4F03-91F2-96A0102099F3}" type="slidenum">
              <a:rPr lang="fr-CA" smtClean="0"/>
              <a:pPr>
                <a:defRPr/>
              </a:pPr>
              <a:t>‹N°›</a:t>
            </a:fld>
            <a:endParaRPr lang="fr-C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5" name="Date Placeholder 4"/>
          <p:cNvSpPr>
            <a:spLocks noGrp="1"/>
          </p:cNvSpPr>
          <p:nvPr>
            <p:ph type="dt" sz="half" idx="10"/>
          </p:nvPr>
        </p:nvSpPr>
        <p:spPr/>
        <p:txBody>
          <a:bodyPr/>
          <a:lstStyle/>
          <a:p>
            <a:pPr>
              <a:defRPr/>
            </a:pPr>
            <a:endParaRPr lang="fr-CA"/>
          </a:p>
        </p:txBody>
      </p:sp>
      <p:sp>
        <p:nvSpPr>
          <p:cNvPr id="6" name="Footer Placeholder 5"/>
          <p:cNvSpPr>
            <a:spLocks noGrp="1"/>
          </p:cNvSpPr>
          <p:nvPr>
            <p:ph type="ftr" sz="quarter" idx="11"/>
          </p:nvPr>
        </p:nvSpPr>
        <p:spPr/>
        <p:txBody>
          <a:bodyPr/>
          <a:lstStyle/>
          <a:p>
            <a:pPr>
              <a:defRPr/>
            </a:pPr>
            <a:endParaRPr lang="fr-CA"/>
          </a:p>
        </p:txBody>
      </p:sp>
      <p:sp>
        <p:nvSpPr>
          <p:cNvPr id="7" name="Slide Number Placeholder 6"/>
          <p:cNvSpPr>
            <a:spLocks noGrp="1"/>
          </p:cNvSpPr>
          <p:nvPr>
            <p:ph type="sldNum" sz="quarter" idx="12"/>
          </p:nvPr>
        </p:nvSpPr>
        <p:spPr/>
        <p:txBody>
          <a:bodyPr/>
          <a:lstStyle/>
          <a:p>
            <a:pPr>
              <a:defRPr/>
            </a:pPr>
            <a:fld id="{B4089228-B46A-4DC1-A57A-C151DA7DB68E}" type="slidenum">
              <a:rPr lang="fr-CA" smtClean="0"/>
              <a:pPr>
                <a:defRPr/>
              </a:pPr>
              <a:t>‹N°›</a:t>
            </a:fld>
            <a:endParaRPr lang="fr-CA"/>
          </a:p>
        </p:txBody>
      </p:sp>
      <p:sp>
        <p:nvSpPr>
          <p:cNvPr id="9" name="Content Placeholder 8"/>
          <p:cNvSpPr>
            <a:spLocks noGrp="1"/>
          </p:cNvSpPr>
          <p:nvPr>
            <p:ph sz="quarter" idx="13"/>
          </p:nvPr>
        </p:nvSpPr>
        <p:spPr>
          <a:xfrm>
            <a:off x="1042416" y="2313432"/>
            <a:ext cx="3419856" cy="349300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Modifiez le style du titre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pPr>
              <a:defRPr/>
            </a:pPr>
            <a:endParaRPr lang="fr-CA"/>
          </a:p>
        </p:txBody>
      </p:sp>
      <p:sp>
        <p:nvSpPr>
          <p:cNvPr id="8" name="Footer Placeholder 7"/>
          <p:cNvSpPr>
            <a:spLocks noGrp="1"/>
          </p:cNvSpPr>
          <p:nvPr>
            <p:ph type="ftr" sz="quarter" idx="11"/>
          </p:nvPr>
        </p:nvSpPr>
        <p:spPr/>
        <p:txBody>
          <a:bodyPr/>
          <a:lstStyle/>
          <a:p>
            <a:pPr>
              <a:defRPr/>
            </a:pPr>
            <a:endParaRPr lang="fr-CA"/>
          </a:p>
        </p:txBody>
      </p:sp>
      <p:sp>
        <p:nvSpPr>
          <p:cNvPr id="9" name="Slide Number Placeholder 8"/>
          <p:cNvSpPr>
            <a:spLocks noGrp="1"/>
          </p:cNvSpPr>
          <p:nvPr>
            <p:ph type="sldNum" sz="quarter" idx="12"/>
          </p:nvPr>
        </p:nvSpPr>
        <p:spPr/>
        <p:txBody>
          <a:bodyPr/>
          <a:lstStyle/>
          <a:p>
            <a:pPr>
              <a:defRPr/>
            </a:pPr>
            <a:fld id="{34924E18-648E-4DE6-8DFE-6C45E8581B87}" type="slidenum">
              <a:rPr lang="fr-CA" smtClean="0"/>
              <a:pPr>
                <a:defRPr/>
              </a:pPr>
              <a:t>‹N°›</a:t>
            </a:fld>
            <a:endParaRPr lang="fr-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pPr>
              <a:defRPr/>
            </a:pPr>
            <a:endParaRPr lang="fr-CA"/>
          </a:p>
        </p:txBody>
      </p:sp>
      <p:sp>
        <p:nvSpPr>
          <p:cNvPr id="4" name="Footer Placeholder 3"/>
          <p:cNvSpPr>
            <a:spLocks noGrp="1"/>
          </p:cNvSpPr>
          <p:nvPr>
            <p:ph type="ftr" sz="quarter" idx="11"/>
          </p:nvPr>
        </p:nvSpPr>
        <p:spPr/>
        <p:txBody>
          <a:bodyPr/>
          <a:lstStyle/>
          <a:p>
            <a:pPr>
              <a:defRPr/>
            </a:pPr>
            <a:endParaRPr lang="fr-CA"/>
          </a:p>
        </p:txBody>
      </p:sp>
      <p:sp>
        <p:nvSpPr>
          <p:cNvPr id="5" name="Slide Number Placeholder 4"/>
          <p:cNvSpPr>
            <a:spLocks noGrp="1"/>
          </p:cNvSpPr>
          <p:nvPr>
            <p:ph type="sldNum" sz="quarter" idx="12"/>
          </p:nvPr>
        </p:nvSpPr>
        <p:spPr/>
        <p:txBody>
          <a:bodyPr/>
          <a:lstStyle/>
          <a:p>
            <a:pPr>
              <a:defRPr/>
            </a:pPr>
            <a:fld id="{F36AAC28-24C5-410F-821A-AD15020BA374}" type="slidenum">
              <a:rPr lang="fr-CA" smtClean="0"/>
              <a:pPr>
                <a:defRPr/>
              </a:pPr>
              <a:t>‹N°›</a:t>
            </a:fld>
            <a:endParaRPr lang="fr-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fr-CA"/>
          </a:p>
        </p:txBody>
      </p:sp>
      <p:sp>
        <p:nvSpPr>
          <p:cNvPr id="3" name="Footer Placeholder 2"/>
          <p:cNvSpPr>
            <a:spLocks noGrp="1"/>
          </p:cNvSpPr>
          <p:nvPr>
            <p:ph type="ftr" sz="quarter" idx="11"/>
          </p:nvPr>
        </p:nvSpPr>
        <p:spPr/>
        <p:txBody>
          <a:bodyPr/>
          <a:lstStyle/>
          <a:p>
            <a:pPr>
              <a:defRPr/>
            </a:pPr>
            <a:endParaRPr lang="fr-CA"/>
          </a:p>
        </p:txBody>
      </p:sp>
      <p:sp>
        <p:nvSpPr>
          <p:cNvPr id="4" name="Slide Number Placeholder 3"/>
          <p:cNvSpPr>
            <a:spLocks noGrp="1"/>
          </p:cNvSpPr>
          <p:nvPr>
            <p:ph type="sldNum" sz="quarter" idx="12"/>
          </p:nvPr>
        </p:nvSpPr>
        <p:spPr/>
        <p:txBody>
          <a:bodyPr/>
          <a:lstStyle/>
          <a:p>
            <a:pPr>
              <a:defRPr/>
            </a:pPr>
            <a:fld id="{F9BA5902-59BB-4C4A-8FF3-5675FF3F9986}" type="slidenum">
              <a:rPr lang="fr-CA" smtClean="0"/>
              <a:pPr>
                <a:defRPr/>
              </a:pPr>
              <a:t>‹N°›</a:t>
            </a:fld>
            <a:endParaRPr lang="fr-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pPr>
              <a:defRPr/>
            </a:pPr>
            <a:endParaRPr lang="fr-CA"/>
          </a:p>
        </p:txBody>
      </p:sp>
      <p:sp>
        <p:nvSpPr>
          <p:cNvPr id="7" name="Slide Number Placeholder 6"/>
          <p:cNvSpPr>
            <a:spLocks noGrp="1"/>
          </p:cNvSpPr>
          <p:nvPr>
            <p:ph type="sldNum" sz="quarter" idx="12"/>
          </p:nvPr>
        </p:nvSpPr>
        <p:spPr/>
        <p:txBody>
          <a:bodyPr/>
          <a:lstStyle/>
          <a:p>
            <a:pPr>
              <a:defRPr/>
            </a:pPr>
            <a:fld id="{F58D0867-C8D4-4E15-9D2C-7A861E3FC7BA}" type="slidenum">
              <a:rPr lang="fr-CA" smtClean="0"/>
              <a:pPr>
                <a:defRPr/>
              </a:pPr>
              <a:t>‹N°›</a:t>
            </a:fld>
            <a:endParaRPr lang="fr-CA"/>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pPr>
              <a:defRPr/>
            </a:pPr>
            <a:endParaRPr lang="fr-CA"/>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fr-FR"/>
              <a:t>Modifiez le style du titre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fr-FR"/>
              <a:t>Modifiez le style du titre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Date Placeholder 4"/>
          <p:cNvSpPr>
            <a:spLocks noGrp="1"/>
          </p:cNvSpPr>
          <p:nvPr>
            <p:ph type="dt" sz="half" idx="10"/>
          </p:nvPr>
        </p:nvSpPr>
        <p:spPr/>
        <p:txBody>
          <a:bodyPr/>
          <a:lstStyle/>
          <a:p>
            <a:pPr>
              <a:defRPr/>
            </a:pPr>
            <a:endParaRPr lang="fr-CA"/>
          </a:p>
        </p:txBody>
      </p:sp>
      <p:sp>
        <p:nvSpPr>
          <p:cNvPr id="6" name="Footer Placeholder 5"/>
          <p:cNvSpPr>
            <a:spLocks noGrp="1"/>
          </p:cNvSpPr>
          <p:nvPr>
            <p:ph type="ftr" sz="quarter" idx="11"/>
          </p:nvPr>
        </p:nvSpPr>
        <p:spPr>
          <a:xfrm>
            <a:off x="4641448" y="5724835"/>
            <a:ext cx="3493664" cy="365125"/>
          </a:xfrm>
        </p:spPr>
        <p:txBody>
          <a:bodyPr>
            <a:normAutofit/>
          </a:bodyPr>
          <a:lstStyle/>
          <a:p>
            <a:pPr>
              <a:defRPr/>
            </a:pPr>
            <a:endParaRPr lang="fr-CA"/>
          </a:p>
        </p:txBody>
      </p:sp>
      <p:sp>
        <p:nvSpPr>
          <p:cNvPr id="7" name="Slide Number Placeholder 6"/>
          <p:cNvSpPr>
            <a:spLocks noGrp="1"/>
          </p:cNvSpPr>
          <p:nvPr>
            <p:ph type="sldNum" sz="quarter" idx="12"/>
          </p:nvPr>
        </p:nvSpPr>
        <p:spPr/>
        <p:txBody>
          <a:bodyPr/>
          <a:lstStyle/>
          <a:p>
            <a:pPr>
              <a:defRPr/>
            </a:pPr>
            <a:fld id="{7AF435A0-BDEA-400E-9B5A-EA5780955737}" type="slidenum">
              <a:rPr lang="fr-CA" smtClean="0"/>
              <a:pPr>
                <a:defRPr/>
              </a:pPr>
              <a:t>‹N°›</a:t>
            </a:fld>
            <a:endParaRPr lang="fr-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fr-FR"/>
              <a:t>Modifiez le style du titre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pPr>
              <a:defRPr/>
            </a:pPr>
            <a:endParaRPr lang="fr-CA"/>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pPr>
              <a:defRPr/>
            </a:pPr>
            <a:endParaRPr lang="fr-CA"/>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pPr>
              <a:defRPr/>
            </a:pPr>
            <a:fld id="{4644BD8F-91D4-42FE-9E8D-F886E052DBF2}" type="slidenum">
              <a:rPr lang="fr-CA" smtClean="0"/>
              <a:pPr>
                <a:defRPr/>
              </a:pPr>
              <a:t>‹N°›</a:t>
            </a:fld>
            <a:endParaRPr lang="fr-CA"/>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bit.ly/1h7_presences"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bit.ly/1H7quiz" TargetMode="External"/><Relationship Id="rId4" Type="http://schemas.openxmlformats.org/officeDocument/2006/relationships/hyperlink" Target="http://kahoot.it/"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hyperlink" Target="http://collegeshawinigan.omnivox.ca/"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collegeshawinigan.omnivox.ca/"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normAutofit fontScale="90000"/>
          </a:bodyPr>
          <a:lstStyle/>
          <a:p>
            <a:pPr eaLnBrk="1" hangingPunct="1"/>
            <a:r>
              <a:rPr lang="fr-CA" dirty="0"/>
              <a:t>Environnement informatique</a:t>
            </a:r>
          </a:p>
        </p:txBody>
      </p:sp>
      <p:sp>
        <p:nvSpPr>
          <p:cNvPr id="2051" name="Rectangle 3"/>
          <p:cNvSpPr>
            <a:spLocks noGrp="1" noChangeArrowheads="1"/>
          </p:cNvSpPr>
          <p:nvPr>
            <p:ph type="subTitle" idx="1"/>
          </p:nvPr>
        </p:nvSpPr>
        <p:spPr/>
        <p:txBody>
          <a:bodyPr/>
          <a:lstStyle/>
          <a:p>
            <a:pPr eaLnBrk="1" hangingPunct="1"/>
            <a:r>
              <a:rPr lang="fr-CA" dirty="0"/>
              <a:t>Cours 01 - Windows</a:t>
            </a:r>
          </a:p>
          <a:p>
            <a:pPr eaLnBrk="1" hangingPunct="1"/>
            <a:r>
              <a:rPr lang="fr-CA" dirty="0"/>
              <a:t>v.A19</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err="1"/>
              <a:t>Omnivox</a:t>
            </a:r>
            <a:r>
              <a:rPr lang="fr-CA" dirty="0"/>
              <a:t> : </a:t>
            </a:r>
            <a:r>
              <a:rPr lang="fr-CA" dirty="0" err="1"/>
              <a:t>Mio</a:t>
            </a:r>
            <a:r>
              <a:rPr lang="fr-CA" dirty="0"/>
              <a:t>	</a:t>
            </a:r>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43965" y="2362200"/>
            <a:ext cx="5823794" cy="3508375"/>
          </a:xfrm>
        </p:spPr>
      </p:pic>
    </p:spTree>
    <p:extLst>
      <p:ext uri="{BB962C8B-B14F-4D97-AF65-F5344CB8AC3E}">
        <p14:creationId xmlns:p14="http://schemas.microsoft.com/office/powerpoint/2010/main" val="31866027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err="1"/>
              <a:t>Omnivox</a:t>
            </a:r>
            <a:r>
              <a:rPr lang="fr-CA" dirty="0"/>
              <a:t> : </a:t>
            </a:r>
            <a:r>
              <a:rPr lang="fr-CA" dirty="0" err="1"/>
              <a:t>Mio</a:t>
            </a:r>
            <a:endParaRPr lang="fr-CA" dirty="0"/>
          </a:p>
        </p:txBody>
      </p:sp>
      <p:sp>
        <p:nvSpPr>
          <p:cNvPr id="3" name="Espace réservé du contenu 2"/>
          <p:cNvSpPr>
            <a:spLocks noGrp="1"/>
          </p:cNvSpPr>
          <p:nvPr>
            <p:ph idx="1"/>
          </p:nvPr>
        </p:nvSpPr>
        <p:spPr/>
        <p:txBody>
          <a:bodyPr>
            <a:normAutofit lnSpcReduction="10000"/>
          </a:bodyPr>
          <a:lstStyle/>
          <a:p>
            <a:r>
              <a:rPr lang="fr-CA" dirty="0"/>
              <a:t>Lors de la rédaction d’un message, il faudra sélectionner les destinataires soit en effectuant une recherche avec le nom ou en sélectionnant les individus un par un dans la fenêtre de recherche</a:t>
            </a:r>
          </a:p>
          <a:p>
            <a:r>
              <a:rPr lang="fr-CA" dirty="0"/>
              <a:t>Une fois les destinataire sélectionnés, cliquer sur « Accepter »</a:t>
            </a:r>
          </a:p>
          <a:p>
            <a:r>
              <a:rPr lang="fr-CA" dirty="0"/>
              <a:t>Rédiger le message comme n’importe quel système de messagerie</a:t>
            </a:r>
          </a:p>
          <a:p>
            <a:endParaRPr lang="fr-CA"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6770" y="2152191"/>
            <a:ext cx="4258184" cy="345769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06198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err="1"/>
              <a:t>Omnivox</a:t>
            </a:r>
            <a:r>
              <a:rPr lang="fr-CA" dirty="0"/>
              <a:t> : </a:t>
            </a:r>
            <a:r>
              <a:rPr lang="fr-CA" dirty="0" err="1"/>
              <a:t>Mio</a:t>
            </a:r>
            <a:endParaRPr lang="fr-CA" dirty="0"/>
          </a:p>
        </p:txBody>
      </p:sp>
      <p:sp>
        <p:nvSpPr>
          <p:cNvPr id="3" name="Espace réservé du contenu 2"/>
          <p:cNvSpPr>
            <a:spLocks noGrp="1"/>
          </p:cNvSpPr>
          <p:nvPr>
            <p:ph idx="1"/>
          </p:nvPr>
        </p:nvSpPr>
        <p:spPr/>
        <p:txBody>
          <a:bodyPr/>
          <a:lstStyle/>
          <a:p>
            <a:r>
              <a:rPr lang="fr-CA" dirty="0"/>
              <a:t>Accéder au menu « Options de la messagerie » pour ajouter une signature et activer la notification automatique</a:t>
            </a: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5953" y="609600"/>
            <a:ext cx="4279818" cy="5486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47456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err="1"/>
              <a:t>Omnivox</a:t>
            </a:r>
            <a:r>
              <a:rPr lang="fr-CA" dirty="0"/>
              <a:t> : Léa</a:t>
            </a:r>
          </a:p>
        </p:txBody>
      </p:sp>
      <p:sp>
        <p:nvSpPr>
          <p:cNvPr id="5" name="Espace réservé du contenu 4"/>
          <p:cNvSpPr>
            <a:spLocks noGrp="1"/>
          </p:cNvSpPr>
          <p:nvPr>
            <p:ph idx="1"/>
          </p:nvPr>
        </p:nvSpPr>
        <p:spPr/>
        <p:txBody>
          <a:bodyPr>
            <a:normAutofit lnSpcReduction="10000"/>
          </a:bodyPr>
          <a:lstStyle/>
          <a:p>
            <a:r>
              <a:rPr lang="fr-CA" dirty="0"/>
              <a:t>Léa est le portal étudiant-enseignant</a:t>
            </a:r>
          </a:p>
          <a:p>
            <a:r>
              <a:rPr lang="fr-CA" dirty="0"/>
              <a:t>Il vous permet d’accéder aux différents éléments des cours que vous suivez ou avez suivi ainsi que des profs qui vous enseignent</a:t>
            </a:r>
          </a:p>
          <a:p>
            <a:r>
              <a:rPr lang="fr-CA" dirty="0"/>
              <a:t>Les actions importantes sont « Accéder  aux documents transmis par les enseignants » et « Déposer un travail en ligne »</a:t>
            </a:r>
          </a:p>
          <a:p>
            <a:endParaRPr lang="fr-CA" dirty="0"/>
          </a:p>
        </p:txBody>
      </p:sp>
    </p:spTree>
    <p:extLst>
      <p:ext uri="{BB962C8B-B14F-4D97-AF65-F5344CB8AC3E}">
        <p14:creationId xmlns:p14="http://schemas.microsoft.com/office/powerpoint/2010/main" val="42015392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err="1"/>
              <a:t>Omnivox</a:t>
            </a:r>
            <a:r>
              <a:rPr lang="fr-CA" dirty="0"/>
              <a:t> : Léa</a:t>
            </a:r>
          </a:p>
        </p:txBody>
      </p:sp>
      <p:pic>
        <p:nvPicPr>
          <p:cNvPr id="4" name="Espace réservé du conten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33743" y="2178963"/>
            <a:ext cx="4444237" cy="4179404"/>
          </a:xfrm>
        </p:spPr>
      </p:pic>
    </p:spTree>
    <p:extLst>
      <p:ext uri="{BB962C8B-B14F-4D97-AF65-F5344CB8AC3E}">
        <p14:creationId xmlns:p14="http://schemas.microsoft.com/office/powerpoint/2010/main" val="34998818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CA" dirty="0" err="1"/>
              <a:t>Omnivox</a:t>
            </a:r>
            <a:r>
              <a:rPr lang="fr-CA" dirty="0"/>
              <a:t> : Accéder à un document</a:t>
            </a:r>
          </a:p>
        </p:txBody>
      </p:sp>
      <p:sp>
        <p:nvSpPr>
          <p:cNvPr id="3" name="Espace réservé du contenu 2"/>
          <p:cNvSpPr>
            <a:spLocks noGrp="1"/>
          </p:cNvSpPr>
          <p:nvPr>
            <p:ph idx="1"/>
          </p:nvPr>
        </p:nvSpPr>
        <p:spPr/>
        <p:txBody>
          <a:bodyPr>
            <a:normAutofit lnSpcReduction="10000"/>
          </a:bodyPr>
          <a:lstStyle/>
          <a:p>
            <a:r>
              <a:rPr lang="fr-CA" dirty="0"/>
              <a:t>Pour accéder au document, il suffit d’aller dans la section « Documents de cours » et de sélectionner « Sommaire des documents » dans le sous-menu</a:t>
            </a:r>
          </a:p>
          <a:p>
            <a:r>
              <a:rPr lang="fr-CA" dirty="0"/>
              <a:t>La liste des cours dont vous êtes inscrits seront visibles à l’écran</a:t>
            </a:r>
          </a:p>
          <a:p>
            <a:r>
              <a:rPr lang="fr-CA" dirty="0"/>
              <a:t>Il suffira de sélectionner le cours pour lequel vous désirez télécharger le document</a:t>
            </a: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7297" y="762000"/>
            <a:ext cx="5529705" cy="554633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12932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CA" dirty="0" err="1"/>
              <a:t>Omnivox</a:t>
            </a:r>
            <a:r>
              <a:rPr lang="fr-CA" dirty="0"/>
              <a:t> : Accéder à un document</a:t>
            </a:r>
          </a:p>
        </p:txBody>
      </p:sp>
      <p:sp>
        <p:nvSpPr>
          <p:cNvPr id="3" name="Espace réservé du contenu 2"/>
          <p:cNvSpPr>
            <a:spLocks noGrp="1"/>
          </p:cNvSpPr>
          <p:nvPr>
            <p:ph idx="1"/>
          </p:nvPr>
        </p:nvSpPr>
        <p:spPr/>
        <p:txBody>
          <a:bodyPr/>
          <a:lstStyle/>
          <a:p>
            <a:r>
              <a:rPr lang="fr-CA" dirty="0"/>
              <a:t>Cliquez sur le fichier désiré pour le télécharger</a:t>
            </a: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5921" y="1447800"/>
            <a:ext cx="4572458" cy="424680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71694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CA" dirty="0" err="1"/>
              <a:t>Omnivox</a:t>
            </a:r>
            <a:r>
              <a:rPr lang="fr-CA" dirty="0"/>
              <a:t> : Remettre un travail</a:t>
            </a:r>
          </a:p>
        </p:txBody>
      </p:sp>
      <p:sp>
        <p:nvSpPr>
          <p:cNvPr id="3" name="Espace réservé du contenu 2"/>
          <p:cNvSpPr>
            <a:spLocks noGrp="1"/>
          </p:cNvSpPr>
          <p:nvPr>
            <p:ph idx="1"/>
          </p:nvPr>
        </p:nvSpPr>
        <p:spPr/>
        <p:txBody>
          <a:bodyPr>
            <a:normAutofit fontScale="92500"/>
          </a:bodyPr>
          <a:lstStyle/>
          <a:p>
            <a:r>
              <a:rPr lang="fr-CA" dirty="0"/>
              <a:t>Pour remettre un travail, il suffit d’accéder à la section « Sommaire des travaux » sous le menu « Travaux »</a:t>
            </a:r>
          </a:p>
          <a:p>
            <a:r>
              <a:rPr lang="fr-CA" dirty="0"/>
              <a:t>Cliquer sur le cours désiré</a:t>
            </a:r>
          </a:p>
          <a:p>
            <a:r>
              <a:rPr lang="fr-CA" dirty="0"/>
              <a:t>Une nouvelle page de navigateur s’ouvrira, il suffit de cliquer sur le bouton « Parcourir… » pour aller chercher le fichier à envoyer</a:t>
            </a:r>
          </a:p>
          <a:p>
            <a:pPr lvl="1"/>
            <a:r>
              <a:rPr lang="fr-CA" dirty="0"/>
              <a:t>Optionnel : Ajouter un commentaire</a:t>
            </a:r>
          </a:p>
          <a:p>
            <a:r>
              <a:rPr lang="fr-CA" dirty="0"/>
              <a:t>Cliquer sur sauvegarder</a:t>
            </a: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8333" y="1805781"/>
            <a:ext cx="4947634" cy="4053254"/>
          </a:xfrm>
          <a:prstGeom prst="rect">
            <a:avLst/>
          </a:prstGeom>
          <a:ln>
            <a:noFill/>
          </a:ln>
          <a:effectLst>
            <a:outerShdw blurRad="292100" dist="139700" dir="2700000" algn="tl" rotWithShape="0">
              <a:srgbClr val="333333">
                <a:alpha val="65000"/>
              </a:srgbClr>
            </a:outerShdw>
          </a:effectLst>
        </p:spPr>
      </p:pic>
      <p:sp>
        <p:nvSpPr>
          <p:cNvPr id="5" name="Explosion 2 4"/>
          <p:cNvSpPr/>
          <p:nvPr/>
        </p:nvSpPr>
        <p:spPr>
          <a:xfrm>
            <a:off x="1524000" y="1133599"/>
            <a:ext cx="5892950" cy="4725436"/>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dirty="0"/>
              <a:t>Disponible sur iOS et Android!!</a:t>
            </a:r>
          </a:p>
        </p:txBody>
      </p:sp>
    </p:spTree>
    <p:extLst>
      <p:ext uri="{BB962C8B-B14F-4D97-AF65-F5344CB8AC3E}">
        <p14:creationId xmlns:p14="http://schemas.microsoft.com/office/powerpoint/2010/main" val="3238076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a:t>Windows</a:t>
            </a:r>
          </a:p>
        </p:txBody>
      </p:sp>
      <p:sp>
        <p:nvSpPr>
          <p:cNvPr id="3" name="Espace réservé du texte 2"/>
          <p:cNvSpPr>
            <a:spLocks noGrp="1"/>
          </p:cNvSpPr>
          <p:nvPr>
            <p:ph type="body" idx="1"/>
          </p:nvPr>
        </p:nvSpPr>
        <p:spPr/>
        <p:txBody>
          <a:bodyPr/>
          <a:lstStyle/>
          <a:p>
            <a:r>
              <a:rPr lang="fr-CA" dirty="0"/>
              <a:t>Windows 10</a:t>
            </a:r>
          </a:p>
          <a:p>
            <a:r>
              <a:rPr lang="fr-CA" dirty="0"/>
              <a:t>Volume Chapitre A</a:t>
            </a:r>
          </a:p>
        </p:txBody>
      </p:sp>
    </p:spTree>
    <p:extLst>
      <p:ext uri="{BB962C8B-B14F-4D97-AF65-F5344CB8AC3E}">
        <p14:creationId xmlns:p14="http://schemas.microsoft.com/office/powerpoint/2010/main" val="18743161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a:t>Le bureau</a:t>
            </a:r>
          </a:p>
        </p:txBody>
      </p:sp>
      <p:sp>
        <p:nvSpPr>
          <p:cNvPr id="3" name="ZoneTexte 2"/>
          <p:cNvSpPr txBox="1"/>
          <p:nvPr/>
        </p:nvSpPr>
        <p:spPr>
          <a:xfrm>
            <a:off x="990600" y="749059"/>
            <a:ext cx="928459" cy="369332"/>
          </a:xfrm>
          <a:prstGeom prst="rect">
            <a:avLst/>
          </a:prstGeom>
          <a:noFill/>
        </p:spPr>
        <p:txBody>
          <a:bodyPr wrap="none" rtlCol="0">
            <a:spAutoFit/>
          </a:bodyPr>
          <a:lstStyle/>
          <a:p>
            <a:r>
              <a:rPr lang="fr-CA" dirty="0"/>
              <a:t>Bureau</a:t>
            </a:r>
          </a:p>
        </p:txBody>
      </p:sp>
      <p:pic>
        <p:nvPicPr>
          <p:cNvPr id="6" name="Espace réservé du contenu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12447" y="2324100"/>
            <a:ext cx="6038118" cy="3508375"/>
          </a:xfrm>
        </p:spPr>
      </p:pic>
      <p:sp>
        <p:nvSpPr>
          <p:cNvPr id="7" name="Rectangle à coins arrondis 6"/>
          <p:cNvSpPr/>
          <p:nvPr/>
        </p:nvSpPr>
        <p:spPr>
          <a:xfrm>
            <a:off x="6324600" y="1027664"/>
            <a:ext cx="1600200" cy="6466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dirty="0"/>
              <a:t>Chapitre Windows A</a:t>
            </a:r>
          </a:p>
        </p:txBody>
      </p:sp>
    </p:spTree>
    <p:extLst>
      <p:ext uri="{BB962C8B-B14F-4D97-AF65-F5344CB8AC3E}">
        <p14:creationId xmlns:p14="http://schemas.microsoft.com/office/powerpoint/2010/main" val="3945373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fr-CA" dirty="0"/>
              <a:t>Agenda de la leçon</a:t>
            </a:r>
          </a:p>
        </p:txBody>
      </p:sp>
      <p:sp>
        <p:nvSpPr>
          <p:cNvPr id="3075" name="Rectangle 3"/>
          <p:cNvSpPr>
            <a:spLocks noGrp="1" noChangeArrowheads="1"/>
          </p:cNvSpPr>
          <p:nvPr>
            <p:ph idx="1"/>
          </p:nvPr>
        </p:nvSpPr>
        <p:spPr/>
        <p:txBody>
          <a:bodyPr>
            <a:normAutofit fontScale="70000" lnSpcReduction="20000"/>
          </a:bodyPr>
          <a:lstStyle/>
          <a:p>
            <a:r>
              <a:rPr lang="fr-CA" dirty="0"/>
              <a:t>Présentation</a:t>
            </a:r>
            <a:endParaRPr lang="fr-CA" dirty="0">
              <a:hlinkClick r:id="rId3"/>
            </a:endParaRPr>
          </a:p>
          <a:p>
            <a:r>
              <a:rPr lang="fr-CA" dirty="0">
                <a:hlinkClick r:id="rId3"/>
              </a:rPr>
              <a:t>Prise de présences</a:t>
            </a:r>
            <a:endParaRPr lang="fr-CA" dirty="0"/>
          </a:p>
          <a:p>
            <a:pPr lvl="1"/>
            <a:r>
              <a:rPr lang="fr-CA" dirty="0"/>
              <a:t>À tous les débuts de cours</a:t>
            </a:r>
          </a:p>
          <a:p>
            <a:r>
              <a:rPr lang="fr-CA" dirty="0"/>
              <a:t>Plan de cours</a:t>
            </a:r>
          </a:p>
          <a:p>
            <a:r>
              <a:rPr lang="en-CA" dirty="0">
                <a:hlinkClick r:id="rId4"/>
              </a:rPr>
              <a:t>Kahoot!</a:t>
            </a:r>
            <a:endParaRPr lang="fr-CA" dirty="0"/>
          </a:p>
          <a:p>
            <a:pPr lvl="1"/>
            <a:r>
              <a:rPr lang="fr-CA" dirty="0"/>
              <a:t>Plan B : </a:t>
            </a:r>
            <a:r>
              <a:rPr lang="fr-CA" dirty="0">
                <a:hlinkClick r:id="rId5"/>
              </a:rPr>
              <a:t>Quiz de connaissances</a:t>
            </a:r>
            <a:endParaRPr lang="fr-CA" dirty="0"/>
          </a:p>
          <a:p>
            <a:r>
              <a:rPr lang="fr-CA" dirty="0"/>
              <a:t>Omnivox</a:t>
            </a:r>
          </a:p>
          <a:p>
            <a:pPr lvl="1"/>
            <a:r>
              <a:rPr lang="fr-CA" dirty="0"/>
              <a:t>Description</a:t>
            </a:r>
          </a:p>
          <a:p>
            <a:pPr lvl="1"/>
            <a:r>
              <a:rPr lang="fr-CA" dirty="0"/>
              <a:t>Utilisation</a:t>
            </a:r>
          </a:p>
          <a:p>
            <a:pPr eaLnBrk="1" hangingPunct="1"/>
            <a:r>
              <a:rPr lang="fr-CA" dirty="0"/>
              <a:t>Windows</a:t>
            </a:r>
          </a:p>
          <a:p>
            <a:pPr lvl="1" eaLnBrk="1" hangingPunct="1"/>
            <a:r>
              <a:rPr lang="fr-CA" dirty="0"/>
              <a:t>Le bureau</a:t>
            </a:r>
          </a:p>
          <a:p>
            <a:pPr lvl="1" eaLnBrk="1" hangingPunct="1"/>
            <a:r>
              <a:rPr lang="fr-CA" dirty="0"/>
              <a:t>Touches raccourcis</a:t>
            </a:r>
          </a:p>
          <a:p>
            <a:pPr lvl="1" eaLnBrk="1" hangingPunct="1"/>
            <a:r>
              <a:rPr lang="fr-CA" dirty="0"/>
              <a:t>La gestion des fichiers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CA" dirty="0"/>
              <a:t>Écran d’accueil – Win 10</a:t>
            </a:r>
          </a:p>
        </p:txBody>
      </p:sp>
      <p:sp>
        <p:nvSpPr>
          <p:cNvPr id="6" name="ZoneTexte 5"/>
          <p:cNvSpPr txBox="1"/>
          <p:nvPr/>
        </p:nvSpPr>
        <p:spPr>
          <a:xfrm>
            <a:off x="801986" y="5988047"/>
            <a:ext cx="3629520" cy="369332"/>
          </a:xfrm>
          <a:prstGeom prst="rect">
            <a:avLst/>
          </a:prstGeom>
          <a:noFill/>
        </p:spPr>
        <p:txBody>
          <a:bodyPr wrap="none" rtlCol="0">
            <a:spAutoFit/>
          </a:bodyPr>
          <a:lstStyle/>
          <a:p>
            <a:r>
              <a:rPr lang="fr-CA" dirty="0"/>
              <a:t>Accès via la touche </a:t>
            </a:r>
            <a:r>
              <a:rPr lang="fr-CA" dirty="0">
                <a:sym typeface="Wingdings" panose="05000000000000000000" pitchFamily="2" charset="2"/>
              </a:rPr>
              <a:t> (Windows)</a:t>
            </a:r>
            <a:endParaRPr lang="fr-CA" dirty="0"/>
          </a:p>
        </p:txBody>
      </p:sp>
      <p:pic>
        <p:nvPicPr>
          <p:cNvPr id="10" name="Imag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7929" y="2328793"/>
            <a:ext cx="5955865" cy="3337052"/>
          </a:xfrm>
          <a:prstGeom prst="rect">
            <a:avLst/>
          </a:prstGeom>
        </p:spPr>
      </p:pic>
    </p:spTree>
    <p:extLst>
      <p:ext uri="{BB962C8B-B14F-4D97-AF65-F5344CB8AC3E}">
        <p14:creationId xmlns:p14="http://schemas.microsoft.com/office/powerpoint/2010/main" val="9516720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a:t>Le menu contextuel</a:t>
            </a:r>
          </a:p>
        </p:txBody>
      </p:sp>
      <p:sp>
        <p:nvSpPr>
          <p:cNvPr id="3" name="Espace réservé du contenu 2"/>
          <p:cNvSpPr>
            <a:spLocks noGrp="1"/>
          </p:cNvSpPr>
          <p:nvPr>
            <p:ph idx="1"/>
          </p:nvPr>
        </p:nvSpPr>
        <p:spPr/>
        <p:txBody>
          <a:bodyPr/>
          <a:lstStyle/>
          <a:p>
            <a:r>
              <a:rPr lang="fr-CA" dirty="0"/>
              <a:t>Le menu contextuel permet d’afficher un menu qui est directement lié à l’objet qui a été cliqué</a:t>
            </a:r>
          </a:p>
          <a:p>
            <a:endParaRPr lang="fr-CA"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746" y="3657599"/>
            <a:ext cx="2429364" cy="2303593"/>
          </a:xfrm>
          <a:prstGeom prst="rect">
            <a:avLst/>
          </a:prstGeom>
        </p:spPr>
      </p:pic>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3746" y="4275032"/>
            <a:ext cx="2105319" cy="1686160"/>
          </a:xfrm>
          <a:prstGeom prst="rect">
            <a:avLst/>
          </a:prstGeom>
        </p:spPr>
      </p:pic>
      <p:pic>
        <p:nvPicPr>
          <p:cNvPr id="6" name="Imag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8401" y="3276600"/>
            <a:ext cx="2218138" cy="2684592"/>
          </a:xfrm>
          <a:prstGeom prst="rect">
            <a:avLst/>
          </a:prstGeom>
        </p:spPr>
      </p:pic>
      <p:sp>
        <p:nvSpPr>
          <p:cNvPr id="7" name="ZoneTexte 6"/>
          <p:cNvSpPr txBox="1"/>
          <p:nvPr/>
        </p:nvSpPr>
        <p:spPr>
          <a:xfrm>
            <a:off x="990600" y="5987534"/>
            <a:ext cx="1390124" cy="369332"/>
          </a:xfrm>
          <a:prstGeom prst="rect">
            <a:avLst/>
          </a:prstGeom>
          <a:noFill/>
        </p:spPr>
        <p:txBody>
          <a:bodyPr wrap="none" rtlCol="0">
            <a:spAutoFit/>
          </a:bodyPr>
          <a:lstStyle/>
          <a:p>
            <a:r>
              <a:rPr lang="fr-CA" dirty="0"/>
              <a:t>Arrière-plan</a:t>
            </a:r>
          </a:p>
        </p:txBody>
      </p:sp>
      <p:sp>
        <p:nvSpPr>
          <p:cNvPr id="8" name="ZoneTexte 7"/>
          <p:cNvSpPr txBox="1"/>
          <p:nvPr/>
        </p:nvSpPr>
        <p:spPr>
          <a:xfrm>
            <a:off x="3937223" y="5987534"/>
            <a:ext cx="1518364" cy="369332"/>
          </a:xfrm>
          <a:prstGeom prst="rect">
            <a:avLst/>
          </a:prstGeom>
          <a:noFill/>
        </p:spPr>
        <p:txBody>
          <a:bodyPr wrap="none" rtlCol="0">
            <a:spAutoFit/>
          </a:bodyPr>
          <a:lstStyle/>
          <a:p>
            <a:r>
              <a:rPr lang="fr-CA" dirty="0"/>
              <a:t>Barre de titre</a:t>
            </a:r>
          </a:p>
        </p:txBody>
      </p:sp>
      <p:sp>
        <p:nvSpPr>
          <p:cNvPr id="9" name="ZoneTexte 8"/>
          <p:cNvSpPr txBox="1"/>
          <p:nvPr/>
        </p:nvSpPr>
        <p:spPr>
          <a:xfrm>
            <a:off x="7000305" y="5987534"/>
            <a:ext cx="877163" cy="369332"/>
          </a:xfrm>
          <a:prstGeom prst="rect">
            <a:avLst/>
          </a:prstGeom>
          <a:noFill/>
        </p:spPr>
        <p:txBody>
          <a:bodyPr wrap="none" rtlCol="0">
            <a:spAutoFit/>
          </a:bodyPr>
          <a:lstStyle/>
          <a:p>
            <a:r>
              <a:rPr lang="fr-CA" dirty="0"/>
              <a:t>Fichier</a:t>
            </a:r>
          </a:p>
        </p:txBody>
      </p:sp>
    </p:spTree>
    <p:extLst>
      <p:ext uri="{BB962C8B-B14F-4D97-AF65-F5344CB8AC3E}">
        <p14:creationId xmlns:p14="http://schemas.microsoft.com/office/powerpoint/2010/main" val="41475285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a:t>Démarrer un programme</a:t>
            </a:r>
          </a:p>
        </p:txBody>
      </p:sp>
      <p:sp>
        <p:nvSpPr>
          <p:cNvPr id="3" name="Espace réservé du contenu 2"/>
          <p:cNvSpPr>
            <a:spLocks noGrp="1"/>
          </p:cNvSpPr>
          <p:nvPr>
            <p:ph idx="1"/>
          </p:nvPr>
        </p:nvSpPr>
        <p:spPr/>
        <p:txBody>
          <a:bodyPr/>
          <a:lstStyle/>
          <a:p>
            <a:r>
              <a:rPr lang="fr-CA" dirty="0"/>
              <a:t>Cliquer Bouton Démarrer</a:t>
            </a:r>
          </a:p>
          <a:p>
            <a:r>
              <a:rPr lang="fr-CA" dirty="0"/>
              <a:t>Pointer tous les programmes</a:t>
            </a:r>
          </a:p>
          <a:p>
            <a:r>
              <a:rPr lang="fr-CA" dirty="0"/>
              <a:t>Trouver l’application dans la liste alphabétique</a:t>
            </a:r>
          </a:p>
          <a:p>
            <a:pPr lvl="1"/>
            <a:r>
              <a:rPr lang="fr-CA" dirty="0"/>
              <a:t>Il peut être dans un dossier</a:t>
            </a:r>
          </a:p>
          <a:p>
            <a:r>
              <a:rPr lang="fr-CA" dirty="0"/>
              <a:t>Cliquer dessus le nom</a:t>
            </a:r>
          </a:p>
          <a:p>
            <a:endParaRPr lang="fr-CA" dirty="0"/>
          </a:p>
        </p:txBody>
      </p:sp>
    </p:spTree>
    <p:extLst>
      <p:ext uri="{BB962C8B-B14F-4D97-AF65-F5344CB8AC3E}">
        <p14:creationId xmlns:p14="http://schemas.microsoft.com/office/powerpoint/2010/main" val="28683337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CA" dirty="0"/>
              <a:t>Rechercher un programme ou fichier – Windows 8</a:t>
            </a:r>
          </a:p>
        </p:txBody>
      </p:sp>
      <p:pic>
        <p:nvPicPr>
          <p:cNvPr id="5" name="Espace réservé du contenu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24806" y="2324100"/>
            <a:ext cx="5613400" cy="3508375"/>
          </a:xfrm>
        </p:spPr>
      </p:pic>
      <p:sp>
        <p:nvSpPr>
          <p:cNvPr id="7" name="Ellipse 6"/>
          <p:cNvSpPr/>
          <p:nvPr/>
        </p:nvSpPr>
        <p:spPr>
          <a:xfrm>
            <a:off x="6629400" y="2324100"/>
            <a:ext cx="685800" cy="41910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8" name="Espace réservé du contenu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24806" y="2324100"/>
            <a:ext cx="5613400" cy="3508375"/>
          </a:xfrm>
          <a:prstGeom prst="rect">
            <a:avLst/>
          </a:prstGeom>
        </p:spPr>
      </p:pic>
    </p:spTree>
    <p:extLst>
      <p:ext uri="{BB962C8B-B14F-4D97-AF65-F5344CB8AC3E}">
        <p14:creationId xmlns:p14="http://schemas.microsoft.com/office/powerpoint/2010/main" val="1419237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CA" dirty="0"/>
              <a:t>Rechercher un programme ou fichier – Windows 10</a:t>
            </a:r>
          </a:p>
        </p:txBody>
      </p:sp>
      <p:pic>
        <p:nvPicPr>
          <p:cNvPr id="8" name="Espace réservé du contenu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2278" y="2057400"/>
            <a:ext cx="6027167" cy="4344036"/>
          </a:xfrm>
          <a:prstGeom prst="rect">
            <a:avLst/>
          </a:prstGeom>
        </p:spPr>
      </p:pic>
      <p:sp>
        <p:nvSpPr>
          <p:cNvPr id="7" name="Ellipse 6"/>
          <p:cNvSpPr/>
          <p:nvPr/>
        </p:nvSpPr>
        <p:spPr>
          <a:xfrm>
            <a:off x="2209800" y="5715000"/>
            <a:ext cx="685800" cy="41910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726615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a:t>Barre des tâches</a:t>
            </a:r>
          </a:p>
        </p:txBody>
      </p:sp>
      <p:sp>
        <p:nvSpPr>
          <p:cNvPr id="3" name="Espace réservé du contenu 2"/>
          <p:cNvSpPr>
            <a:spLocks noGrp="1"/>
          </p:cNvSpPr>
          <p:nvPr>
            <p:ph idx="1"/>
          </p:nvPr>
        </p:nvSpPr>
        <p:spPr/>
        <p:txBody>
          <a:bodyPr/>
          <a:lstStyle/>
          <a:p>
            <a:r>
              <a:rPr lang="fr-CA" dirty="0"/>
              <a:t>Il est possible d’ajouter ses raccourcis de programme à la barre des tâches</a:t>
            </a:r>
          </a:p>
          <a:p>
            <a:pPr marL="971550" lvl="1" indent="-514350">
              <a:buFont typeface="+mj-lt"/>
              <a:buAutoNum type="arabicPeriod"/>
            </a:pPr>
            <a:r>
              <a:rPr lang="fr-CA" dirty="0"/>
              <a:t>Clic droit sur le nom d’un programme</a:t>
            </a:r>
          </a:p>
          <a:p>
            <a:pPr marL="971550" lvl="1" indent="-514350">
              <a:buFont typeface="+mj-lt"/>
              <a:buAutoNum type="arabicPeriod"/>
            </a:pPr>
            <a:r>
              <a:rPr lang="fr-CA" dirty="0"/>
              <a:t>Épingler à la barre des tâches</a:t>
            </a:r>
          </a:p>
          <a:p>
            <a:r>
              <a:rPr lang="fr-CA" dirty="0"/>
              <a:t>Afficher le bureau</a:t>
            </a:r>
          </a:p>
          <a:p>
            <a:pPr lvl="1"/>
            <a:r>
              <a:rPr lang="fr-CA" dirty="0"/>
              <a:t>Cliquer sur le rectangle à l’extrémité droite de la barre des tâches</a:t>
            </a:r>
          </a:p>
          <a:p>
            <a:endParaRPr lang="fr-CA" dirty="0"/>
          </a:p>
        </p:txBody>
      </p:sp>
    </p:spTree>
    <p:extLst>
      <p:ext uri="{BB962C8B-B14F-4D97-AF65-F5344CB8AC3E}">
        <p14:creationId xmlns:p14="http://schemas.microsoft.com/office/powerpoint/2010/main" val="13679389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a:t>Ajout de vignette</a:t>
            </a:r>
          </a:p>
        </p:txBody>
      </p:sp>
      <p:sp>
        <p:nvSpPr>
          <p:cNvPr id="3" name="Espace réservé du contenu 2"/>
          <p:cNvSpPr>
            <a:spLocks noGrp="1"/>
          </p:cNvSpPr>
          <p:nvPr>
            <p:ph idx="1"/>
          </p:nvPr>
        </p:nvSpPr>
        <p:spPr/>
        <p:txBody>
          <a:bodyPr>
            <a:normAutofit lnSpcReduction="10000"/>
          </a:bodyPr>
          <a:lstStyle/>
          <a:p>
            <a:r>
              <a:rPr lang="fr-CA" dirty="0"/>
              <a:t>Il est possible d’ajouter des vignettes sur l’écran d’accueil</a:t>
            </a:r>
          </a:p>
          <a:p>
            <a:r>
              <a:rPr lang="fr-CA" dirty="0"/>
              <a:t>Il suffit de</a:t>
            </a:r>
          </a:p>
          <a:p>
            <a:pPr lvl="1"/>
            <a:r>
              <a:rPr lang="fr-CA" dirty="0"/>
              <a:t>Cliquer sur l’objet à l’aide du bouton de droite</a:t>
            </a:r>
          </a:p>
          <a:p>
            <a:pPr lvl="1"/>
            <a:r>
              <a:rPr lang="fr-CA" dirty="0"/>
              <a:t>Sélectionner « Épingler à l’écran d’accueil »</a:t>
            </a:r>
          </a:p>
          <a:p>
            <a:r>
              <a:rPr lang="fr-CA" dirty="0"/>
              <a:t>Pour retirer la vignette, il suffit de la détacher de l’écran d’accueil avec le bouton de droit</a:t>
            </a:r>
          </a:p>
        </p:txBody>
      </p:sp>
    </p:spTree>
    <p:extLst>
      <p:ext uri="{BB962C8B-B14F-4D97-AF65-F5344CB8AC3E}">
        <p14:creationId xmlns:p14="http://schemas.microsoft.com/office/powerpoint/2010/main" val="14950261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43490" y="360798"/>
            <a:ext cx="7024744" cy="1143000"/>
          </a:xfrm>
        </p:spPr>
        <p:txBody>
          <a:bodyPr/>
          <a:lstStyle/>
          <a:p>
            <a:r>
              <a:rPr lang="fr-CA" dirty="0"/>
              <a:t>Fenêtre d’application</a:t>
            </a:r>
          </a:p>
        </p:txBody>
      </p:sp>
      <p:pic>
        <p:nvPicPr>
          <p:cNvPr id="4" name="Espace réservé du conten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66800" y="2133600"/>
            <a:ext cx="7162799" cy="2642098"/>
          </a:xfrm>
        </p:spPr>
      </p:pic>
      <p:cxnSp>
        <p:nvCxnSpPr>
          <p:cNvPr id="6" name="Connecteur droit avec flèche 5"/>
          <p:cNvCxnSpPr/>
          <p:nvPr/>
        </p:nvCxnSpPr>
        <p:spPr>
          <a:xfrm flipH="1">
            <a:off x="1295400" y="1780797"/>
            <a:ext cx="228600" cy="3048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ZoneTexte 6"/>
          <p:cNvSpPr txBox="1"/>
          <p:nvPr/>
        </p:nvSpPr>
        <p:spPr>
          <a:xfrm>
            <a:off x="1524000" y="1378818"/>
            <a:ext cx="1172116" cy="461665"/>
          </a:xfrm>
          <a:prstGeom prst="rect">
            <a:avLst/>
          </a:prstGeom>
          <a:noFill/>
        </p:spPr>
        <p:txBody>
          <a:bodyPr wrap="none" rtlCol="0">
            <a:spAutoFit/>
          </a:bodyPr>
          <a:lstStyle/>
          <a:p>
            <a:r>
              <a:rPr lang="fr-CA" sz="1200" dirty="0"/>
              <a:t>Barre d’outils</a:t>
            </a:r>
            <a:br>
              <a:rPr lang="fr-CA" sz="1200" dirty="0"/>
            </a:br>
            <a:r>
              <a:rPr lang="fr-CA" sz="1200" dirty="0"/>
              <a:t>d’accès rapide</a:t>
            </a:r>
          </a:p>
        </p:txBody>
      </p:sp>
      <p:sp>
        <p:nvSpPr>
          <p:cNvPr id="8" name="ZoneTexte 7"/>
          <p:cNvSpPr txBox="1"/>
          <p:nvPr/>
        </p:nvSpPr>
        <p:spPr>
          <a:xfrm>
            <a:off x="3610264" y="1503798"/>
            <a:ext cx="1072730" cy="276999"/>
          </a:xfrm>
          <a:prstGeom prst="rect">
            <a:avLst/>
          </a:prstGeom>
          <a:noFill/>
        </p:spPr>
        <p:txBody>
          <a:bodyPr wrap="none" rtlCol="0">
            <a:spAutoFit/>
          </a:bodyPr>
          <a:lstStyle/>
          <a:p>
            <a:r>
              <a:rPr lang="fr-CA" sz="1200" dirty="0"/>
              <a:t>Barre de titre</a:t>
            </a:r>
          </a:p>
        </p:txBody>
      </p:sp>
      <p:cxnSp>
        <p:nvCxnSpPr>
          <p:cNvPr id="9" name="Connecteur droit avec flèche 8"/>
          <p:cNvCxnSpPr/>
          <p:nvPr/>
        </p:nvCxnSpPr>
        <p:spPr>
          <a:xfrm>
            <a:off x="4146629" y="1812621"/>
            <a:ext cx="0" cy="3048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ZoneTexte 11"/>
          <p:cNvSpPr txBox="1"/>
          <p:nvPr/>
        </p:nvSpPr>
        <p:spPr>
          <a:xfrm>
            <a:off x="6172200" y="1415533"/>
            <a:ext cx="2444900" cy="276999"/>
          </a:xfrm>
          <a:prstGeom prst="rect">
            <a:avLst/>
          </a:prstGeom>
          <a:noFill/>
        </p:spPr>
        <p:txBody>
          <a:bodyPr wrap="none" rtlCol="0">
            <a:spAutoFit/>
          </a:bodyPr>
          <a:lstStyle/>
          <a:p>
            <a:r>
              <a:rPr lang="fr-CA" sz="1200" dirty="0"/>
              <a:t>Boutons de contrôle de la fenêtre</a:t>
            </a:r>
          </a:p>
        </p:txBody>
      </p:sp>
      <p:cxnSp>
        <p:nvCxnSpPr>
          <p:cNvPr id="13" name="Connecteur droit avec flèche 12"/>
          <p:cNvCxnSpPr/>
          <p:nvPr/>
        </p:nvCxnSpPr>
        <p:spPr>
          <a:xfrm>
            <a:off x="7543800" y="1789530"/>
            <a:ext cx="304800" cy="3048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Accolade ouvrante 14"/>
          <p:cNvSpPr/>
          <p:nvPr/>
        </p:nvSpPr>
        <p:spPr>
          <a:xfrm>
            <a:off x="685800" y="2322945"/>
            <a:ext cx="304800" cy="408097"/>
          </a:xfrm>
          <a:prstGeom prst="lef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CA"/>
          </a:p>
        </p:txBody>
      </p:sp>
      <p:sp>
        <p:nvSpPr>
          <p:cNvPr id="16" name="ZoneTexte 15"/>
          <p:cNvSpPr txBox="1"/>
          <p:nvPr/>
        </p:nvSpPr>
        <p:spPr>
          <a:xfrm>
            <a:off x="76035" y="2360419"/>
            <a:ext cx="635110" cy="276999"/>
          </a:xfrm>
          <a:prstGeom prst="rect">
            <a:avLst/>
          </a:prstGeom>
          <a:noFill/>
        </p:spPr>
        <p:txBody>
          <a:bodyPr wrap="none" rtlCol="0">
            <a:spAutoFit/>
          </a:bodyPr>
          <a:lstStyle/>
          <a:p>
            <a:r>
              <a:rPr lang="fr-CA" sz="1200" dirty="0"/>
              <a:t>Ruban</a:t>
            </a:r>
          </a:p>
        </p:txBody>
      </p:sp>
      <p:sp>
        <p:nvSpPr>
          <p:cNvPr id="17" name="Rectangle 16"/>
          <p:cNvSpPr/>
          <p:nvPr/>
        </p:nvSpPr>
        <p:spPr>
          <a:xfrm>
            <a:off x="1347112" y="2261745"/>
            <a:ext cx="4914900" cy="1605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8" name="ZoneTexte 17"/>
          <p:cNvSpPr txBox="1"/>
          <p:nvPr/>
        </p:nvSpPr>
        <p:spPr>
          <a:xfrm>
            <a:off x="2570950" y="1725684"/>
            <a:ext cx="636713" cy="276999"/>
          </a:xfrm>
          <a:prstGeom prst="rect">
            <a:avLst/>
          </a:prstGeom>
          <a:noFill/>
        </p:spPr>
        <p:txBody>
          <a:bodyPr wrap="none" rtlCol="0">
            <a:spAutoFit/>
          </a:bodyPr>
          <a:lstStyle/>
          <a:p>
            <a:r>
              <a:rPr lang="fr-CA" sz="1200" dirty="0"/>
              <a:t>Onglet</a:t>
            </a:r>
          </a:p>
        </p:txBody>
      </p:sp>
      <p:cxnSp>
        <p:nvCxnSpPr>
          <p:cNvPr id="19" name="Connecteur droit avec flèche 18"/>
          <p:cNvCxnSpPr>
            <a:stCxn id="18" idx="2"/>
          </p:cNvCxnSpPr>
          <p:nvPr/>
        </p:nvCxnSpPr>
        <p:spPr>
          <a:xfrm>
            <a:off x="2889307" y="2002683"/>
            <a:ext cx="122047" cy="25906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1080197" y="2731042"/>
            <a:ext cx="6327850" cy="1605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8" name="ZoneTexte 27"/>
          <p:cNvSpPr txBox="1"/>
          <p:nvPr/>
        </p:nvSpPr>
        <p:spPr>
          <a:xfrm>
            <a:off x="4098708" y="3049174"/>
            <a:ext cx="772969" cy="276999"/>
          </a:xfrm>
          <a:prstGeom prst="rect">
            <a:avLst/>
          </a:prstGeom>
          <a:noFill/>
        </p:spPr>
        <p:txBody>
          <a:bodyPr wrap="none" rtlCol="0">
            <a:spAutoFit/>
          </a:bodyPr>
          <a:lstStyle/>
          <a:p>
            <a:r>
              <a:rPr lang="fr-CA" sz="1200" dirty="0"/>
              <a:t>Groupes</a:t>
            </a:r>
          </a:p>
        </p:txBody>
      </p:sp>
      <p:cxnSp>
        <p:nvCxnSpPr>
          <p:cNvPr id="29" name="Connecteur droit avec flèche 28"/>
          <p:cNvCxnSpPr>
            <a:stCxn id="28" idx="0"/>
            <a:endCxn id="27" idx="2"/>
          </p:cNvCxnSpPr>
          <p:nvPr/>
        </p:nvCxnSpPr>
        <p:spPr>
          <a:xfrm flipH="1" flipV="1">
            <a:off x="4244122" y="2891547"/>
            <a:ext cx="241071" cy="157627"/>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3" name="Accolade fermante 32"/>
          <p:cNvSpPr/>
          <p:nvPr/>
        </p:nvSpPr>
        <p:spPr>
          <a:xfrm>
            <a:off x="2505174" y="3049174"/>
            <a:ext cx="328774" cy="1726524"/>
          </a:xfrm>
          <a:prstGeom prst="rightBrace">
            <a:avLst>
              <a:gd name="adj1" fmla="val 8333"/>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CA"/>
          </a:p>
        </p:txBody>
      </p:sp>
      <p:sp>
        <p:nvSpPr>
          <p:cNvPr id="34" name="ZoneTexte 33"/>
          <p:cNvSpPr txBox="1"/>
          <p:nvPr/>
        </p:nvSpPr>
        <p:spPr>
          <a:xfrm>
            <a:off x="2833948" y="3685955"/>
            <a:ext cx="1128452" cy="46166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fr-CA" sz="1200" dirty="0"/>
              <a:t>Barre de</a:t>
            </a:r>
            <a:br>
              <a:rPr lang="fr-CA" sz="1200" dirty="0"/>
            </a:br>
            <a:r>
              <a:rPr lang="fr-CA" sz="1200" dirty="0"/>
              <a:t>défilement</a:t>
            </a:r>
          </a:p>
        </p:txBody>
      </p:sp>
      <p:sp>
        <p:nvSpPr>
          <p:cNvPr id="35" name="Accolade fermante 34"/>
          <p:cNvSpPr/>
          <p:nvPr/>
        </p:nvSpPr>
        <p:spPr>
          <a:xfrm rot="5400000">
            <a:off x="4434390" y="1432801"/>
            <a:ext cx="381000" cy="7162800"/>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CA"/>
          </a:p>
        </p:txBody>
      </p:sp>
      <p:sp>
        <p:nvSpPr>
          <p:cNvPr id="36" name="ZoneTexte 35"/>
          <p:cNvSpPr txBox="1"/>
          <p:nvPr/>
        </p:nvSpPr>
        <p:spPr>
          <a:xfrm>
            <a:off x="4028412" y="5302275"/>
            <a:ext cx="1192955" cy="276999"/>
          </a:xfrm>
          <a:prstGeom prst="rect">
            <a:avLst/>
          </a:prstGeom>
          <a:noFill/>
        </p:spPr>
        <p:txBody>
          <a:bodyPr wrap="none" rtlCol="0">
            <a:spAutoFit/>
          </a:bodyPr>
          <a:lstStyle/>
          <a:p>
            <a:r>
              <a:rPr lang="fr-CA" sz="1200" dirty="0"/>
              <a:t>Barre de statut</a:t>
            </a:r>
          </a:p>
        </p:txBody>
      </p:sp>
    </p:spTree>
    <p:extLst>
      <p:ext uri="{BB962C8B-B14F-4D97-AF65-F5344CB8AC3E}">
        <p14:creationId xmlns:p14="http://schemas.microsoft.com/office/powerpoint/2010/main" val="32427153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a:t>Plusieurs fenêtres</a:t>
            </a:r>
          </a:p>
        </p:txBody>
      </p:sp>
      <p:sp>
        <p:nvSpPr>
          <p:cNvPr id="3" name="Espace réservé du contenu 2"/>
          <p:cNvSpPr>
            <a:spLocks noGrp="1"/>
          </p:cNvSpPr>
          <p:nvPr>
            <p:ph idx="1"/>
          </p:nvPr>
        </p:nvSpPr>
        <p:spPr/>
        <p:txBody>
          <a:bodyPr/>
          <a:lstStyle/>
          <a:p>
            <a:r>
              <a:rPr lang="fr-CA" dirty="0"/>
              <a:t>Lorsque plusieurs applications sont ouvertes, on peut visionner le contenu d’une application sans l’activer</a:t>
            </a:r>
          </a:p>
          <a:p>
            <a:pPr lvl="1"/>
            <a:r>
              <a:rPr lang="fr-CA" dirty="0"/>
              <a:t>Dans la barre des tâches, pointer l’application</a:t>
            </a:r>
          </a:p>
          <a:p>
            <a:endParaRPr lang="fr-CA"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8400" y="4343400"/>
            <a:ext cx="4133665" cy="1905000"/>
          </a:xfrm>
          <a:prstGeom prst="rect">
            <a:avLst/>
          </a:prstGeom>
        </p:spPr>
      </p:pic>
    </p:spTree>
    <p:extLst>
      <p:ext uri="{BB962C8B-B14F-4D97-AF65-F5344CB8AC3E}">
        <p14:creationId xmlns:p14="http://schemas.microsoft.com/office/powerpoint/2010/main" val="5959017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normAutofit fontScale="90000"/>
          </a:bodyPr>
          <a:lstStyle/>
          <a:p>
            <a:pPr eaLnBrk="1" hangingPunct="1"/>
            <a:r>
              <a:rPr lang="fr-CA" sz="4000"/>
              <a:t>Touches de raccourcis Windows</a:t>
            </a:r>
          </a:p>
        </p:txBody>
      </p:sp>
      <p:sp>
        <p:nvSpPr>
          <p:cNvPr id="4099" name="Rectangle 3"/>
          <p:cNvSpPr>
            <a:spLocks noGrp="1" noChangeArrowheads="1"/>
          </p:cNvSpPr>
          <p:nvPr>
            <p:ph idx="1"/>
          </p:nvPr>
        </p:nvSpPr>
        <p:spPr/>
        <p:txBody>
          <a:bodyPr>
            <a:normAutofit fontScale="70000" lnSpcReduction="20000"/>
          </a:bodyPr>
          <a:lstStyle/>
          <a:p>
            <a:pPr eaLnBrk="1" hangingPunct="1"/>
            <a:r>
              <a:rPr lang="fr-CA" sz="2800" dirty="0">
                <a:sym typeface="Wingdings" pitchFamily="2" charset="2"/>
              </a:rPr>
              <a:t> + D: Affiche le bureau</a:t>
            </a:r>
          </a:p>
          <a:p>
            <a:pPr eaLnBrk="1" hangingPunct="1"/>
            <a:r>
              <a:rPr lang="fr-CA" sz="2800" dirty="0">
                <a:sym typeface="Wingdings" pitchFamily="2" charset="2"/>
              </a:rPr>
              <a:t> + R: Affiche la fenêtre d’exécution</a:t>
            </a:r>
          </a:p>
          <a:p>
            <a:pPr eaLnBrk="1" hangingPunct="1"/>
            <a:r>
              <a:rPr lang="fr-CA" sz="2800" dirty="0">
                <a:sym typeface="Wingdings" pitchFamily="2" charset="2"/>
              </a:rPr>
              <a:t> + L : Verrouille la machine</a:t>
            </a:r>
          </a:p>
          <a:p>
            <a:pPr eaLnBrk="1" hangingPunct="1"/>
            <a:r>
              <a:rPr lang="fr-CA" sz="2800" dirty="0">
                <a:sym typeface="Wingdings" pitchFamily="2" charset="2"/>
              </a:rPr>
              <a:t> + </a:t>
            </a:r>
            <a:r>
              <a:rPr lang="fr-CA" sz="2800" dirty="0" err="1">
                <a:sym typeface="Wingdings" pitchFamily="2" charset="2"/>
              </a:rPr>
              <a:t>Maj</a:t>
            </a:r>
            <a:r>
              <a:rPr lang="fr-CA" sz="2800" dirty="0">
                <a:sym typeface="Wingdings" pitchFamily="2" charset="2"/>
              </a:rPr>
              <a:t> +  : Déplacer l'application dans l'écran 2.</a:t>
            </a:r>
          </a:p>
          <a:p>
            <a:r>
              <a:rPr lang="fr-CA" sz="2800" dirty="0">
                <a:sym typeface="Wingdings" pitchFamily="2" charset="2"/>
              </a:rPr>
              <a:t> +  ou  : Redimensionner la fenêtre à gauche ou droite. Utile pour travailler avec plusieurs applications.</a:t>
            </a:r>
          </a:p>
          <a:p>
            <a:pPr eaLnBrk="1" hangingPunct="1"/>
            <a:r>
              <a:rPr lang="fr-CA" sz="2800" dirty="0">
                <a:sym typeface="Wingdings" pitchFamily="2" charset="2"/>
              </a:rPr>
              <a:t>Ctrl + </a:t>
            </a:r>
            <a:r>
              <a:rPr lang="fr-CA" sz="2800" dirty="0" err="1">
                <a:sym typeface="Wingdings" pitchFamily="2" charset="2"/>
              </a:rPr>
              <a:t>ImpÉc</a:t>
            </a:r>
            <a:r>
              <a:rPr lang="fr-CA" sz="2800" dirty="0">
                <a:sym typeface="Wingdings" pitchFamily="2" charset="2"/>
              </a:rPr>
              <a:t> : Copie l’écran dans la mémoire.</a:t>
            </a:r>
          </a:p>
          <a:p>
            <a:pPr eaLnBrk="1" hangingPunct="1"/>
            <a:r>
              <a:rPr lang="fr-CA" sz="2800" dirty="0">
                <a:sym typeface="Wingdings" pitchFamily="2" charset="2"/>
              </a:rPr>
              <a:t>Alt + </a:t>
            </a:r>
            <a:r>
              <a:rPr lang="fr-CA" sz="2800" dirty="0" err="1">
                <a:sym typeface="Wingdings" pitchFamily="2" charset="2"/>
              </a:rPr>
              <a:t>ImpÉc</a:t>
            </a:r>
            <a:r>
              <a:rPr lang="fr-CA" sz="2800" dirty="0">
                <a:sym typeface="Wingdings" pitchFamily="2" charset="2"/>
              </a:rPr>
              <a:t> : Copie la fenêtre dans la mémoire.</a:t>
            </a:r>
          </a:p>
          <a:p>
            <a:pPr eaLnBrk="1" hangingPunct="1"/>
            <a:r>
              <a:rPr lang="fr-CA" sz="2800" dirty="0">
                <a:sym typeface="Wingdings" pitchFamily="2" charset="2"/>
              </a:rPr>
              <a:t>Alt + Tab : Alterne entre les programmes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err="1"/>
              <a:t>Omnivox</a:t>
            </a:r>
            <a:endParaRPr lang="fr-CA" dirty="0"/>
          </a:p>
        </p:txBody>
      </p:sp>
      <p:sp>
        <p:nvSpPr>
          <p:cNvPr id="3" name="Espace réservé du texte 2"/>
          <p:cNvSpPr>
            <a:spLocks noGrp="1"/>
          </p:cNvSpPr>
          <p:nvPr>
            <p:ph type="body" idx="1"/>
          </p:nvPr>
        </p:nvSpPr>
        <p:spPr/>
        <p:txBody>
          <a:bodyPr/>
          <a:lstStyle/>
          <a:p>
            <a:endParaRPr lang="fr-CA"/>
          </a:p>
        </p:txBody>
      </p:sp>
    </p:spTree>
    <p:extLst>
      <p:ext uri="{BB962C8B-B14F-4D97-AF65-F5344CB8AC3E}">
        <p14:creationId xmlns:p14="http://schemas.microsoft.com/office/powerpoint/2010/main" val="14022931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043490" y="304800"/>
            <a:ext cx="7024744" cy="1143000"/>
          </a:xfrm>
        </p:spPr>
        <p:txBody>
          <a:bodyPr>
            <a:normAutofit fontScale="90000"/>
          </a:bodyPr>
          <a:lstStyle/>
          <a:p>
            <a:pPr eaLnBrk="1" hangingPunct="1"/>
            <a:r>
              <a:rPr lang="fr-CA" dirty="0"/>
              <a:t>Touches raccourcis Windows</a:t>
            </a:r>
          </a:p>
        </p:txBody>
      </p:sp>
      <p:sp>
        <p:nvSpPr>
          <p:cNvPr id="5123" name="Rectangle 3"/>
          <p:cNvSpPr>
            <a:spLocks noGrp="1" noChangeArrowheads="1"/>
          </p:cNvSpPr>
          <p:nvPr>
            <p:ph idx="1"/>
          </p:nvPr>
        </p:nvSpPr>
        <p:spPr>
          <a:xfrm>
            <a:off x="457200" y="1371600"/>
            <a:ext cx="8229600" cy="4800600"/>
          </a:xfrm>
        </p:spPr>
        <p:txBody>
          <a:bodyPr>
            <a:normAutofit fontScale="92500" lnSpcReduction="10000"/>
          </a:bodyPr>
          <a:lstStyle/>
          <a:p>
            <a:pPr eaLnBrk="1" hangingPunct="1">
              <a:lnSpc>
                <a:spcPct val="80000"/>
              </a:lnSpc>
              <a:buFontTx/>
              <a:buNone/>
            </a:pPr>
            <a:r>
              <a:rPr lang="fr-CA" sz="1400" dirty="0"/>
              <a:t>GÉNÉRAL</a:t>
            </a:r>
          </a:p>
          <a:p>
            <a:pPr eaLnBrk="1" hangingPunct="1">
              <a:lnSpc>
                <a:spcPct val="80000"/>
              </a:lnSpc>
            </a:pPr>
            <a:r>
              <a:rPr lang="fr-CA" sz="1400" dirty="0"/>
              <a:t>CTRL+C	Copier.</a:t>
            </a:r>
          </a:p>
          <a:p>
            <a:pPr eaLnBrk="1" hangingPunct="1">
              <a:lnSpc>
                <a:spcPct val="80000"/>
              </a:lnSpc>
            </a:pPr>
            <a:r>
              <a:rPr lang="fr-CA" sz="1400" dirty="0"/>
              <a:t>CTRL+X	Couper.</a:t>
            </a:r>
          </a:p>
          <a:p>
            <a:pPr eaLnBrk="1" hangingPunct="1">
              <a:lnSpc>
                <a:spcPct val="80000"/>
              </a:lnSpc>
            </a:pPr>
            <a:r>
              <a:rPr lang="fr-CA" sz="1400" dirty="0"/>
              <a:t>CTRL+V	Coller.</a:t>
            </a:r>
          </a:p>
          <a:p>
            <a:pPr eaLnBrk="1" hangingPunct="1">
              <a:lnSpc>
                <a:spcPct val="80000"/>
              </a:lnSpc>
            </a:pPr>
            <a:r>
              <a:rPr lang="fr-CA" sz="1400" dirty="0"/>
              <a:t>CTRL+Z		Annuler.</a:t>
            </a:r>
          </a:p>
          <a:p>
            <a:pPr eaLnBrk="1" hangingPunct="1">
              <a:lnSpc>
                <a:spcPct val="80000"/>
              </a:lnSpc>
              <a:buFontTx/>
              <a:buNone/>
            </a:pPr>
            <a:endParaRPr lang="fr-CA" sz="1400" dirty="0"/>
          </a:p>
          <a:p>
            <a:pPr eaLnBrk="1" hangingPunct="1">
              <a:lnSpc>
                <a:spcPct val="80000"/>
              </a:lnSpc>
              <a:buFontTx/>
              <a:buNone/>
            </a:pPr>
            <a:r>
              <a:rPr lang="fr-CA" sz="1400" dirty="0"/>
              <a:t>FICHIER</a:t>
            </a:r>
          </a:p>
          <a:p>
            <a:pPr eaLnBrk="1" hangingPunct="1">
              <a:lnSpc>
                <a:spcPct val="80000"/>
              </a:lnSpc>
            </a:pPr>
            <a:r>
              <a:rPr lang="fr-CA" sz="1400" dirty="0"/>
              <a:t>SUPPR		Supprimer.</a:t>
            </a:r>
          </a:p>
          <a:p>
            <a:pPr eaLnBrk="1" hangingPunct="1">
              <a:lnSpc>
                <a:spcPct val="80000"/>
              </a:lnSpc>
            </a:pPr>
            <a:r>
              <a:rPr lang="fr-CA" sz="1400" dirty="0"/>
              <a:t>MAJ+SUPPR</a:t>
            </a:r>
          </a:p>
          <a:p>
            <a:pPr lvl="1">
              <a:lnSpc>
                <a:spcPct val="80000"/>
              </a:lnSpc>
            </a:pPr>
            <a:r>
              <a:rPr lang="fr-CA" sz="1200" dirty="0"/>
              <a:t>Supprimer définitivement l'élément sélectionné sans passer par la Corbeille.</a:t>
            </a:r>
          </a:p>
          <a:p>
            <a:pPr eaLnBrk="1" hangingPunct="1">
              <a:lnSpc>
                <a:spcPct val="80000"/>
              </a:lnSpc>
            </a:pPr>
            <a:r>
              <a:rPr lang="fr-CA" sz="1400" dirty="0"/>
              <a:t>CTRL tout en faisant glisser un élément</a:t>
            </a:r>
          </a:p>
          <a:p>
            <a:pPr lvl="1">
              <a:lnSpc>
                <a:spcPct val="80000"/>
              </a:lnSpc>
            </a:pPr>
            <a:r>
              <a:rPr lang="fr-CA" sz="1200" dirty="0"/>
              <a:t>Copier l'élément sélectionné.</a:t>
            </a:r>
          </a:p>
          <a:p>
            <a:pPr eaLnBrk="1" hangingPunct="1">
              <a:lnSpc>
                <a:spcPct val="80000"/>
              </a:lnSpc>
            </a:pPr>
            <a:r>
              <a:rPr lang="fr-CA" sz="1400" dirty="0"/>
              <a:t>CTRL+MAJ tout en faisant glisser un élément</a:t>
            </a:r>
          </a:p>
          <a:p>
            <a:pPr lvl="1">
              <a:lnSpc>
                <a:spcPct val="80000"/>
              </a:lnSpc>
            </a:pPr>
            <a:r>
              <a:rPr lang="fr-CA" sz="1200" dirty="0"/>
              <a:t>Créer un raccourci vers l'élément sélectionné.</a:t>
            </a:r>
          </a:p>
          <a:p>
            <a:pPr eaLnBrk="1" hangingPunct="1">
              <a:lnSpc>
                <a:spcPct val="80000"/>
              </a:lnSpc>
            </a:pPr>
            <a:r>
              <a:rPr lang="fr-CA" sz="1400" dirty="0"/>
              <a:t>F2		Renommer l'élément sélectionné.</a:t>
            </a:r>
          </a:p>
          <a:p>
            <a:pPr eaLnBrk="1" hangingPunct="1">
              <a:lnSpc>
                <a:spcPct val="80000"/>
              </a:lnSpc>
              <a:buFontTx/>
              <a:buNone/>
            </a:pPr>
            <a:endParaRPr lang="fr-CA" sz="1400" dirty="0"/>
          </a:p>
          <a:p>
            <a:pPr eaLnBrk="1" hangingPunct="1">
              <a:lnSpc>
                <a:spcPct val="80000"/>
              </a:lnSpc>
              <a:buFontTx/>
              <a:buNone/>
            </a:pPr>
            <a:r>
              <a:rPr lang="fr-CA" sz="1400" dirty="0"/>
              <a:t>TEXTE</a:t>
            </a:r>
          </a:p>
          <a:p>
            <a:pPr eaLnBrk="1" hangingPunct="1">
              <a:lnSpc>
                <a:spcPct val="80000"/>
              </a:lnSpc>
            </a:pPr>
            <a:r>
              <a:rPr lang="fr-CA" sz="1400" dirty="0"/>
              <a:t>CTRL+DROITE	Ramener le point d'insertion au début du mot suivant.</a:t>
            </a:r>
          </a:p>
          <a:p>
            <a:pPr eaLnBrk="1" hangingPunct="1">
              <a:lnSpc>
                <a:spcPct val="80000"/>
              </a:lnSpc>
            </a:pPr>
            <a:r>
              <a:rPr lang="fr-CA" sz="1400" dirty="0"/>
              <a:t>CTRL+GAUCHE	Ramener le point d'insertion au début du mot précédent.</a:t>
            </a:r>
          </a:p>
          <a:p>
            <a:pPr eaLnBrk="1" hangingPunct="1">
              <a:lnSpc>
                <a:spcPct val="80000"/>
              </a:lnSpc>
            </a:pPr>
            <a:r>
              <a:rPr lang="fr-CA" sz="1400" dirty="0"/>
              <a:t>CTRL+BAS	Ramener le point d'insertion au début du paragraphe suivant.</a:t>
            </a:r>
          </a:p>
          <a:p>
            <a:pPr eaLnBrk="1" hangingPunct="1">
              <a:lnSpc>
                <a:spcPct val="80000"/>
              </a:lnSpc>
            </a:pPr>
            <a:r>
              <a:rPr lang="fr-CA" sz="1400" dirty="0"/>
              <a:t>CTRL+HAUT	Ramener le point d'insertion au début du paragraphe précédent.</a:t>
            </a:r>
          </a:p>
          <a:p>
            <a:pPr eaLnBrk="1" hangingPunct="1">
              <a:lnSpc>
                <a:spcPct val="80000"/>
              </a:lnSpc>
            </a:pPr>
            <a:r>
              <a:rPr lang="fr-CA" sz="1400" dirty="0"/>
              <a:t>CTRL+MAJ avec une des touches de direction</a:t>
            </a:r>
          </a:p>
          <a:p>
            <a:pPr lvl="1">
              <a:lnSpc>
                <a:spcPct val="80000"/>
              </a:lnSpc>
            </a:pPr>
            <a:r>
              <a:rPr lang="fr-CA" sz="1200" dirty="0"/>
              <a:t>Mettre en surbrillance un bloc de texte.</a:t>
            </a:r>
          </a:p>
          <a:p>
            <a:pPr eaLnBrk="1" hangingPunct="1">
              <a:lnSpc>
                <a:spcPct val="80000"/>
              </a:lnSpc>
            </a:pPr>
            <a:r>
              <a:rPr lang="fr-CA" sz="1400" dirty="0"/>
              <a:t>MAJ + une des touches de direction</a:t>
            </a:r>
          </a:p>
          <a:p>
            <a:pPr lvl="1">
              <a:lnSpc>
                <a:spcPct val="80000"/>
              </a:lnSpc>
            </a:pPr>
            <a:r>
              <a:rPr lang="fr-CA" sz="1200" dirty="0"/>
              <a:t>Sélectionner plusieurs éléments d'une fenêtre ou du bureau ou sélectionner du texte dans un document.</a:t>
            </a:r>
          </a:p>
          <a:p>
            <a:pPr eaLnBrk="1" hangingPunct="1">
              <a:lnSpc>
                <a:spcPct val="80000"/>
              </a:lnSpc>
            </a:pPr>
            <a:r>
              <a:rPr lang="fr-CA" sz="1400" dirty="0"/>
              <a:t>CTRL+A	Sélectionner tout.</a:t>
            </a:r>
          </a:p>
        </p:txBody>
      </p:sp>
      <p:sp>
        <p:nvSpPr>
          <p:cNvPr id="2" name="ZoneTexte 1"/>
          <p:cNvSpPr txBox="1"/>
          <p:nvPr/>
        </p:nvSpPr>
        <p:spPr>
          <a:xfrm>
            <a:off x="3276600" y="1720334"/>
            <a:ext cx="4113114" cy="369332"/>
          </a:xfrm>
          <a:prstGeom prst="rect">
            <a:avLst/>
          </a:prstGeom>
          <a:noFill/>
        </p:spPr>
        <p:txBody>
          <a:bodyPr wrap="none" rtlCol="0">
            <a:spAutoFit/>
          </a:bodyPr>
          <a:lstStyle/>
          <a:p>
            <a:r>
              <a:rPr lang="fr-CA" dirty="0"/>
              <a:t>Pour Apple, remplacer CTRL par CMD</a:t>
            </a:r>
          </a:p>
        </p:txBody>
      </p:sp>
      <p:sp>
        <p:nvSpPr>
          <p:cNvPr id="3" name="Accolade fermante 2"/>
          <p:cNvSpPr/>
          <p:nvPr/>
        </p:nvSpPr>
        <p:spPr>
          <a:xfrm>
            <a:off x="3124200" y="1524000"/>
            <a:ext cx="152400" cy="7620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CA"/>
          </a:p>
        </p:txBody>
      </p:sp>
      <p:sp>
        <p:nvSpPr>
          <p:cNvPr id="6" name="ZoneTexte 5"/>
          <p:cNvSpPr txBox="1"/>
          <p:nvPr/>
        </p:nvSpPr>
        <p:spPr>
          <a:xfrm>
            <a:off x="2057400" y="5987534"/>
            <a:ext cx="3980642" cy="369332"/>
          </a:xfrm>
          <a:prstGeom prst="rect">
            <a:avLst/>
          </a:prstGeom>
          <a:noFill/>
        </p:spPr>
        <p:txBody>
          <a:bodyPr wrap="none" rtlCol="0">
            <a:spAutoFit/>
          </a:bodyPr>
          <a:lstStyle/>
          <a:p>
            <a:r>
              <a:rPr lang="fr-CA" dirty="0"/>
              <a:t>Pour Apple, remplacer CTRL par ALT</a:t>
            </a:r>
          </a:p>
        </p:txBody>
      </p:sp>
      <p:cxnSp>
        <p:nvCxnSpPr>
          <p:cNvPr id="5" name="Connecteur en angle 4"/>
          <p:cNvCxnSpPr/>
          <p:nvPr/>
        </p:nvCxnSpPr>
        <p:spPr>
          <a:xfrm rot="10800000">
            <a:off x="1043490" y="5943600"/>
            <a:ext cx="1013910" cy="228600"/>
          </a:xfrm>
          <a:prstGeom prst="bentConnector3">
            <a:avLst>
              <a:gd name="adj1" fmla="val 10057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a:t>L’explorateur de fichiers</a:t>
            </a:r>
          </a:p>
        </p:txBody>
      </p:sp>
      <p:sp>
        <p:nvSpPr>
          <p:cNvPr id="3" name="Espace réservé du texte 2"/>
          <p:cNvSpPr>
            <a:spLocks noGrp="1"/>
          </p:cNvSpPr>
          <p:nvPr>
            <p:ph type="body" idx="1"/>
          </p:nvPr>
        </p:nvSpPr>
        <p:spPr/>
        <p:txBody>
          <a:bodyPr/>
          <a:lstStyle/>
          <a:p>
            <a:r>
              <a:rPr lang="fr-CA" dirty="0"/>
              <a:t>Chapitre Windows B</a:t>
            </a:r>
          </a:p>
        </p:txBody>
      </p:sp>
    </p:spTree>
    <p:extLst>
      <p:ext uri="{BB962C8B-B14F-4D97-AF65-F5344CB8AC3E}">
        <p14:creationId xmlns:p14="http://schemas.microsoft.com/office/powerpoint/2010/main" val="1496657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fr-CA" dirty="0"/>
              <a:t>Explorateur de fichiers</a:t>
            </a:r>
          </a:p>
        </p:txBody>
      </p:sp>
      <p:sp>
        <p:nvSpPr>
          <p:cNvPr id="12291" name="Rectangle 3"/>
          <p:cNvSpPr>
            <a:spLocks noGrp="1" noChangeArrowheads="1"/>
          </p:cNvSpPr>
          <p:nvPr>
            <p:ph idx="1"/>
          </p:nvPr>
        </p:nvSpPr>
        <p:spPr/>
        <p:txBody>
          <a:bodyPr>
            <a:normAutofit lnSpcReduction="10000"/>
          </a:bodyPr>
          <a:lstStyle/>
          <a:p>
            <a:pPr eaLnBrk="1" hangingPunct="1">
              <a:lnSpc>
                <a:spcPct val="80000"/>
              </a:lnSpc>
            </a:pPr>
            <a:r>
              <a:rPr lang="fr-CA" sz="2800" dirty="0"/>
              <a:t>Programme servant à afficher et parcourir les fichiers et les répertoires.</a:t>
            </a:r>
          </a:p>
          <a:p>
            <a:pPr eaLnBrk="1" hangingPunct="1">
              <a:lnSpc>
                <a:spcPct val="80000"/>
              </a:lnSpc>
            </a:pPr>
            <a:r>
              <a:rPr lang="fr-CA" sz="2800" dirty="0"/>
              <a:t>Permet de faire la gestion des fichiers</a:t>
            </a:r>
          </a:p>
          <a:p>
            <a:pPr>
              <a:lnSpc>
                <a:spcPct val="80000"/>
              </a:lnSpc>
            </a:pPr>
            <a:r>
              <a:rPr lang="fr-CA" sz="2800" dirty="0"/>
              <a:t>Plusieurs méthodes d’exécution :</a:t>
            </a:r>
          </a:p>
          <a:p>
            <a:pPr lvl="1">
              <a:lnSpc>
                <a:spcPct val="80000"/>
              </a:lnSpc>
            </a:pPr>
            <a:r>
              <a:rPr lang="fr-CA" sz="2400" dirty="0">
                <a:sym typeface="Wingdings" pitchFamily="2" charset="2"/>
              </a:rPr>
              <a:t> + E: Exécute l’explorateur en affichant le contenu de l’ordinateur.</a:t>
            </a:r>
          </a:p>
          <a:p>
            <a:pPr lvl="1">
              <a:lnSpc>
                <a:spcPct val="80000"/>
              </a:lnSpc>
            </a:pPr>
            <a:r>
              <a:rPr lang="fr-CA" sz="2400" dirty="0">
                <a:sym typeface="Wingdings" pitchFamily="2" charset="2"/>
              </a:rPr>
              <a:t>Démarrer  Explorateur de fichiers</a:t>
            </a:r>
          </a:p>
          <a:p>
            <a:pPr lvl="2">
              <a:lnSpc>
                <a:spcPct val="80000"/>
              </a:lnSpc>
            </a:pPr>
            <a:r>
              <a:rPr lang="fr-CA" dirty="0">
                <a:sym typeface="Wingdings" pitchFamily="2" charset="2"/>
              </a:rPr>
              <a:t>Exécute l’explorateur en affichant le contenu de la bibliothèque</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fr-CA" dirty="0"/>
              <a:t>Explorateur de fichiers</a:t>
            </a:r>
          </a:p>
        </p:txBody>
      </p:sp>
      <p:pic>
        <p:nvPicPr>
          <p:cNvPr id="2" name="Espace réservé du contenu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03579" y="2422135"/>
            <a:ext cx="6655855" cy="3312303"/>
          </a:xfr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a:t>Les bibliothèques</a:t>
            </a:r>
          </a:p>
        </p:txBody>
      </p:sp>
      <p:sp>
        <p:nvSpPr>
          <p:cNvPr id="5" name="Espace réservé du contenu 4"/>
          <p:cNvSpPr>
            <a:spLocks noGrp="1"/>
          </p:cNvSpPr>
          <p:nvPr>
            <p:ph idx="1"/>
          </p:nvPr>
        </p:nvSpPr>
        <p:spPr/>
        <p:txBody>
          <a:bodyPr>
            <a:normAutofit fontScale="92500" lnSpcReduction="10000"/>
          </a:bodyPr>
          <a:lstStyle/>
          <a:p>
            <a:r>
              <a:rPr lang="fr-CA" dirty="0"/>
              <a:t>Les bibliothèques permettent de rassembler plusieurs dossiers et fichiers à un même endroit sans les déplacer</a:t>
            </a:r>
          </a:p>
          <a:p>
            <a:r>
              <a:rPr lang="fr-CA" dirty="0"/>
              <a:t>Prendre garde que les dossiers ou fichiers supprimés dans la bibliothèque le sont aussi dans leur emplacement respectif</a:t>
            </a:r>
          </a:p>
          <a:p>
            <a:r>
              <a:rPr lang="fr-CA" dirty="0"/>
              <a:t>Pour ajouter un élément à la bibliothèque</a:t>
            </a:r>
          </a:p>
          <a:p>
            <a:pPr lvl="1"/>
            <a:r>
              <a:rPr lang="fr-CA" dirty="0"/>
              <a:t>Clic droit sur l’élément à ajouter</a:t>
            </a:r>
          </a:p>
          <a:p>
            <a:pPr lvl="1"/>
            <a:r>
              <a:rPr lang="fr-CA" dirty="0"/>
              <a:t>Inclure dans la bibliothèque </a:t>
            </a:r>
            <a:r>
              <a:rPr lang="fr-CA" dirty="0">
                <a:sym typeface="Wingdings" pitchFamily="2" charset="2"/>
              </a:rPr>
              <a:t> Choisir l’endroit désiré</a:t>
            </a:r>
            <a:endParaRPr lang="fr-CA" dirty="0"/>
          </a:p>
        </p:txBody>
      </p:sp>
    </p:spTree>
    <p:extLst>
      <p:ext uri="{BB962C8B-B14F-4D97-AF65-F5344CB8AC3E}">
        <p14:creationId xmlns:p14="http://schemas.microsoft.com/office/powerpoint/2010/main" val="27980740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a:t>Les favoris</a:t>
            </a:r>
          </a:p>
        </p:txBody>
      </p:sp>
      <p:sp>
        <p:nvSpPr>
          <p:cNvPr id="3" name="Espace réservé du contenu 2"/>
          <p:cNvSpPr>
            <a:spLocks noGrp="1"/>
          </p:cNvSpPr>
          <p:nvPr>
            <p:ph idx="1"/>
          </p:nvPr>
        </p:nvSpPr>
        <p:spPr/>
        <p:txBody>
          <a:bodyPr/>
          <a:lstStyle/>
          <a:p>
            <a:r>
              <a:rPr lang="fr-CA" dirty="0"/>
              <a:t>Les favoris fonctionnent sur le même principe que les bibliothèques à la différence qu’ils vous emmènent vers l’emplacement de l’élément.</a:t>
            </a:r>
          </a:p>
        </p:txBody>
      </p:sp>
    </p:spTree>
    <p:extLst>
      <p:ext uri="{BB962C8B-B14F-4D97-AF65-F5344CB8AC3E}">
        <p14:creationId xmlns:p14="http://schemas.microsoft.com/office/powerpoint/2010/main" val="26332117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fr-CA"/>
              <a:t>Les boutons de navigation</a:t>
            </a:r>
          </a:p>
        </p:txBody>
      </p:sp>
      <p:sp>
        <p:nvSpPr>
          <p:cNvPr id="14339" name="Rectangle 3"/>
          <p:cNvSpPr>
            <a:spLocks noGrp="1" noChangeArrowheads="1"/>
          </p:cNvSpPr>
          <p:nvPr>
            <p:ph idx="1"/>
          </p:nvPr>
        </p:nvSpPr>
        <p:spPr/>
        <p:txBody>
          <a:bodyPr/>
          <a:lstStyle/>
          <a:p>
            <a:pPr eaLnBrk="1" hangingPunct="1"/>
            <a:r>
              <a:rPr lang="fr-CA" dirty="0"/>
              <a:t>« Précédente » et « suivante » suivent le même principe que les navigateurs Internet.</a:t>
            </a:r>
          </a:p>
          <a:p>
            <a:pPr eaLnBrk="1" hangingPunct="1"/>
            <a:r>
              <a:rPr lang="fr-CA" dirty="0"/>
              <a:t>Pour naviguer à travers l’arborescence de l’élément</a:t>
            </a:r>
          </a:p>
          <a:p>
            <a:pPr lvl="1" eaLnBrk="1" hangingPunct="1"/>
            <a:r>
              <a:rPr lang="fr-CA" dirty="0"/>
              <a:t>Cliquer sur le nom du dossier dans la barre d’adresse</a:t>
            </a:r>
          </a:p>
        </p:txBody>
      </p:sp>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5257800"/>
            <a:ext cx="8582551" cy="30480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fr-CA" dirty="0"/>
              <a:t>Autres fonctionnalités</a:t>
            </a:r>
          </a:p>
        </p:txBody>
      </p:sp>
      <p:sp>
        <p:nvSpPr>
          <p:cNvPr id="15363" name="Rectangle 3"/>
          <p:cNvSpPr>
            <a:spLocks noGrp="1" noChangeArrowheads="1"/>
          </p:cNvSpPr>
          <p:nvPr>
            <p:ph idx="1"/>
          </p:nvPr>
        </p:nvSpPr>
        <p:spPr/>
        <p:txBody>
          <a:bodyPr/>
          <a:lstStyle/>
          <a:p>
            <a:pPr marL="800100" lvl="1" indent="-342900"/>
            <a:r>
              <a:rPr lang="fr-CA" dirty="0"/>
              <a:t>Affichage</a:t>
            </a:r>
          </a:p>
        </p:txBody>
      </p:sp>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610" y="3414705"/>
            <a:ext cx="8400504" cy="795972"/>
          </a:xfrm>
          <a:prstGeom prst="rect">
            <a:avLst/>
          </a:prstGeom>
        </p:spPr>
      </p:pic>
      <p:sp>
        <p:nvSpPr>
          <p:cNvPr id="8" name="ZoneTexte 7"/>
          <p:cNvSpPr txBox="1"/>
          <p:nvPr/>
        </p:nvSpPr>
        <p:spPr>
          <a:xfrm>
            <a:off x="3171987" y="5612532"/>
            <a:ext cx="3125241" cy="646331"/>
          </a:xfrm>
          <a:prstGeom prst="rect">
            <a:avLst/>
          </a:prstGeom>
          <a:noFill/>
        </p:spPr>
        <p:txBody>
          <a:bodyPr wrap="square" rtlCol="0">
            <a:spAutoFit/>
          </a:bodyPr>
          <a:lstStyle/>
          <a:p>
            <a:pPr eaLnBrk="1" hangingPunct="1"/>
            <a:r>
              <a:rPr lang="fr-CA" dirty="0"/>
              <a:t>Modifier la disposition de la vue des fichiers et dossiers</a:t>
            </a:r>
          </a:p>
        </p:txBody>
      </p:sp>
      <p:cxnSp>
        <p:nvCxnSpPr>
          <p:cNvPr id="9" name="Connecteur droit avec flèche 8"/>
          <p:cNvCxnSpPr>
            <a:stCxn id="8" idx="0"/>
          </p:cNvCxnSpPr>
          <p:nvPr/>
        </p:nvCxnSpPr>
        <p:spPr>
          <a:xfrm flipH="1" flipV="1">
            <a:off x="3347695" y="4289584"/>
            <a:ext cx="1386913" cy="132294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ZoneTexte 11"/>
          <p:cNvSpPr txBox="1"/>
          <p:nvPr/>
        </p:nvSpPr>
        <p:spPr>
          <a:xfrm>
            <a:off x="826329" y="4894027"/>
            <a:ext cx="2345657" cy="646331"/>
          </a:xfrm>
          <a:prstGeom prst="rect">
            <a:avLst/>
          </a:prstGeom>
          <a:noFill/>
        </p:spPr>
        <p:txBody>
          <a:bodyPr wrap="square" rtlCol="0">
            <a:spAutoFit/>
          </a:bodyPr>
          <a:lstStyle/>
          <a:p>
            <a:pPr eaLnBrk="1" hangingPunct="1"/>
            <a:r>
              <a:rPr lang="fr-CA" dirty="0"/>
              <a:t>Afficher ou cacher le volet de visualisation</a:t>
            </a:r>
          </a:p>
        </p:txBody>
      </p:sp>
      <p:cxnSp>
        <p:nvCxnSpPr>
          <p:cNvPr id="13" name="Connecteur droit avec flèche 12"/>
          <p:cNvCxnSpPr/>
          <p:nvPr/>
        </p:nvCxnSpPr>
        <p:spPr>
          <a:xfrm flipH="1" flipV="1">
            <a:off x="738690" y="4131502"/>
            <a:ext cx="480510" cy="70119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fr-CA" dirty="0"/>
              <a:t>La recherche</a:t>
            </a:r>
          </a:p>
        </p:txBody>
      </p:sp>
      <p:sp>
        <p:nvSpPr>
          <p:cNvPr id="16387" name="Rectangle 3"/>
          <p:cNvSpPr>
            <a:spLocks noGrp="1" noChangeArrowheads="1"/>
          </p:cNvSpPr>
          <p:nvPr>
            <p:ph idx="1"/>
          </p:nvPr>
        </p:nvSpPr>
        <p:spPr/>
        <p:txBody>
          <a:bodyPr>
            <a:normAutofit fontScale="77500" lnSpcReduction="20000"/>
          </a:bodyPr>
          <a:lstStyle/>
          <a:p>
            <a:pPr eaLnBrk="1" hangingPunct="1">
              <a:lnSpc>
                <a:spcPct val="90000"/>
              </a:lnSpc>
            </a:pPr>
            <a:r>
              <a:rPr lang="fr-CA" sz="2800" dirty="0"/>
              <a:t>Pour réaliser une recherche de fichiers, il suffit d’inscrire une partie du nom de fichier que l’on désire dans la zone de recherche</a:t>
            </a:r>
          </a:p>
          <a:p>
            <a:pPr eaLnBrk="1" hangingPunct="1">
              <a:lnSpc>
                <a:spcPct val="90000"/>
              </a:lnSpc>
            </a:pPr>
            <a:r>
              <a:rPr lang="fr-CA" sz="2800" dirty="0"/>
              <a:t>Il est possible d’utiliser des caractères spéciaux pour faire des recherches plus précises:</a:t>
            </a:r>
          </a:p>
          <a:p>
            <a:pPr lvl="1" eaLnBrk="1" hangingPunct="1">
              <a:lnSpc>
                <a:spcPct val="90000"/>
              </a:lnSpc>
            </a:pPr>
            <a:r>
              <a:rPr lang="fr-CA" sz="2400" dirty="0"/>
              <a:t>* : Représente zéro ou plusieurs caractères</a:t>
            </a:r>
          </a:p>
          <a:p>
            <a:pPr lvl="1" eaLnBrk="1" hangingPunct="1">
              <a:lnSpc>
                <a:spcPct val="90000"/>
              </a:lnSpc>
            </a:pPr>
            <a:r>
              <a:rPr lang="fr-CA" sz="2400" dirty="0"/>
              <a:t>? : Représente un caractère unique</a:t>
            </a:r>
          </a:p>
          <a:p>
            <a:pPr eaLnBrk="1" hangingPunct="1">
              <a:lnSpc>
                <a:spcPct val="90000"/>
              </a:lnSpc>
            </a:pPr>
            <a:r>
              <a:rPr lang="fr-CA" sz="2800" dirty="0"/>
              <a:t>Exemple:</a:t>
            </a:r>
          </a:p>
          <a:p>
            <a:pPr lvl="1" eaLnBrk="1" hangingPunct="1">
              <a:lnSpc>
                <a:spcPct val="90000"/>
              </a:lnSpc>
            </a:pPr>
            <a:r>
              <a:rPr lang="fr-CA" sz="2400" dirty="0"/>
              <a:t>pa*e.txt </a:t>
            </a:r>
            <a:r>
              <a:rPr lang="fr-CA" sz="2400" dirty="0">
                <a:sym typeface="Wingdings" pitchFamily="2" charset="2"/>
              </a:rPr>
              <a:t> pate.txt, patate.txt, pare-brise.txt, etc.</a:t>
            </a:r>
          </a:p>
          <a:p>
            <a:pPr lvl="1" eaLnBrk="1" hangingPunct="1">
              <a:lnSpc>
                <a:spcPct val="90000"/>
              </a:lnSpc>
            </a:pPr>
            <a:r>
              <a:rPr lang="fr-CA" sz="2400" dirty="0" err="1"/>
              <a:t>pa?e.txt</a:t>
            </a:r>
            <a:r>
              <a:rPr lang="fr-CA" sz="2400" dirty="0"/>
              <a:t> </a:t>
            </a:r>
            <a:r>
              <a:rPr lang="fr-CA" sz="2400" dirty="0">
                <a:sym typeface="Wingdings" pitchFamily="2" charset="2"/>
              </a:rPr>
              <a:t> pate.txt, pare.txt, pale.txt, etc.</a:t>
            </a:r>
            <a:endParaRPr lang="fr-CA" sz="24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CA" dirty="0"/>
              <a:t>Gestion des fichiers</a:t>
            </a:r>
          </a:p>
        </p:txBody>
      </p:sp>
      <p:sp>
        <p:nvSpPr>
          <p:cNvPr id="5" name="Espace réservé du texte 4"/>
          <p:cNvSpPr>
            <a:spLocks noGrp="1"/>
          </p:cNvSpPr>
          <p:nvPr>
            <p:ph type="body" idx="1"/>
          </p:nvPr>
        </p:nvSpPr>
        <p:spPr/>
        <p:txBody>
          <a:bodyPr/>
          <a:lstStyle/>
          <a:p>
            <a:endParaRPr lang="fr-CA" dirty="0"/>
          </a:p>
        </p:txBody>
      </p:sp>
    </p:spTree>
    <p:extLst>
      <p:ext uri="{BB962C8B-B14F-4D97-AF65-F5344CB8AC3E}">
        <p14:creationId xmlns:p14="http://schemas.microsoft.com/office/powerpoint/2010/main" val="2047608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err="1"/>
              <a:t>Omnivox</a:t>
            </a:r>
            <a:r>
              <a:rPr lang="fr-CA" dirty="0"/>
              <a:t> : description</a:t>
            </a:r>
          </a:p>
        </p:txBody>
      </p:sp>
      <p:sp>
        <p:nvSpPr>
          <p:cNvPr id="3" name="Espace réservé du contenu 2"/>
          <p:cNvSpPr>
            <a:spLocks noGrp="1"/>
          </p:cNvSpPr>
          <p:nvPr>
            <p:ph idx="1"/>
          </p:nvPr>
        </p:nvSpPr>
        <p:spPr/>
        <p:txBody>
          <a:bodyPr>
            <a:normAutofit fontScale="92500" lnSpcReduction="10000"/>
          </a:bodyPr>
          <a:lstStyle/>
          <a:p>
            <a:r>
              <a:rPr lang="fr-CA" dirty="0" err="1">
                <a:hlinkClick r:id="rId2"/>
              </a:rPr>
              <a:t>Omnivox</a:t>
            </a:r>
            <a:r>
              <a:rPr lang="fr-CA" dirty="0">
                <a:hlinkClick r:id="rId2"/>
              </a:rPr>
              <a:t> </a:t>
            </a:r>
            <a:r>
              <a:rPr lang="fr-CA" dirty="0"/>
              <a:t>est une plateforme de services en ligne pour les étudiants, enseignants et personnel d’environnement scolaire.</a:t>
            </a:r>
          </a:p>
          <a:p>
            <a:r>
              <a:rPr lang="fr-CA" dirty="0"/>
              <a:t>Pour l’étudiant, cela permet de</a:t>
            </a:r>
          </a:p>
          <a:p>
            <a:pPr lvl="1"/>
            <a:r>
              <a:rPr lang="fr-CA" dirty="0"/>
              <a:t>Voir les résultats</a:t>
            </a:r>
          </a:p>
          <a:p>
            <a:pPr lvl="1"/>
            <a:r>
              <a:rPr lang="fr-CA" dirty="0"/>
              <a:t>Voir le contenu de cours</a:t>
            </a:r>
          </a:p>
          <a:p>
            <a:pPr lvl="1"/>
            <a:r>
              <a:rPr lang="fr-CA" dirty="0"/>
              <a:t>Voir la disponibilité des enseignants</a:t>
            </a:r>
          </a:p>
          <a:p>
            <a:pPr lvl="1"/>
            <a:r>
              <a:rPr lang="fr-CA" dirty="0"/>
              <a:t>Communiquer avec les autres étudiants et enseignants</a:t>
            </a:r>
          </a:p>
          <a:p>
            <a:pPr lvl="1"/>
            <a:r>
              <a:rPr lang="fr-CA" dirty="0"/>
              <a:t>Et plus</a:t>
            </a:r>
          </a:p>
        </p:txBody>
      </p:sp>
    </p:spTree>
    <p:extLst>
      <p:ext uri="{BB962C8B-B14F-4D97-AF65-F5344CB8AC3E}">
        <p14:creationId xmlns:p14="http://schemas.microsoft.com/office/powerpoint/2010/main" val="6388882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07F16DE-AEEE-472D-B2B3-189105EB219B}"/>
              </a:ext>
            </a:extLst>
          </p:cNvPr>
          <p:cNvSpPr>
            <a:spLocks noGrp="1"/>
          </p:cNvSpPr>
          <p:nvPr>
            <p:ph type="title"/>
          </p:nvPr>
        </p:nvSpPr>
        <p:spPr/>
        <p:txBody>
          <a:bodyPr/>
          <a:lstStyle/>
          <a:p>
            <a:r>
              <a:rPr lang="fr-CA" dirty="0"/>
              <a:t>Exercices</a:t>
            </a:r>
          </a:p>
        </p:txBody>
      </p:sp>
      <p:sp>
        <p:nvSpPr>
          <p:cNvPr id="3" name="Espace réservé du contenu 2">
            <a:extLst>
              <a:ext uri="{FF2B5EF4-FFF2-40B4-BE49-F238E27FC236}">
                <a16:creationId xmlns:a16="http://schemas.microsoft.com/office/drawing/2014/main" id="{1604E8E0-44E4-413A-A9B2-F741EEFE6395}"/>
              </a:ext>
            </a:extLst>
          </p:cNvPr>
          <p:cNvSpPr>
            <a:spLocks noGrp="1"/>
          </p:cNvSpPr>
          <p:nvPr>
            <p:ph idx="1"/>
          </p:nvPr>
        </p:nvSpPr>
        <p:spPr/>
        <p:txBody>
          <a:bodyPr/>
          <a:lstStyle/>
          <a:p>
            <a:r>
              <a:rPr lang="fr-CA" dirty="0"/>
              <a:t>Trouvez une façon pour créer un fichier texte sur votre bureau</a:t>
            </a:r>
          </a:p>
          <a:p>
            <a:r>
              <a:rPr lang="fr-CA" dirty="0"/>
              <a:t>Tapez un contenu à l’intérieur</a:t>
            </a:r>
          </a:p>
          <a:p>
            <a:r>
              <a:rPr lang="fr-CA" dirty="0"/>
              <a:t>Sauvegardez avec le nom que vous voulez et fermez-le</a:t>
            </a:r>
          </a:p>
          <a:p>
            <a:r>
              <a:rPr lang="fr-CA" dirty="0"/>
              <a:t>Quelle méthode avez-vous utilisé?</a:t>
            </a:r>
          </a:p>
        </p:txBody>
      </p:sp>
    </p:spTree>
    <p:extLst>
      <p:ext uri="{BB962C8B-B14F-4D97-AF65-F5344CB8AC3E}">
        <p14:creationId xmlns:p14="http://schemas.microsoft.com/office/powerpoint/2010/main" val="30093448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CA" dirty="0"/>
              <a:t>Fichier : Description</a:t>
            </a:r>
          </a:p>
        </p:txBody>
      </p:sp>
      <p:sp>
        <p:nvSpPr>
          <p:cNvPr id="5" name="Espace réservé du contenu 4"/>
          <p:cNvSpPr>
            <a:spLocks noGrp="1"/>
          </p:cNvSpPr>
          <p:nvPr>
            <p:ph idx="1"/>
          </p:nvPr>
        </p:nvSpPr>
        <p:spPr/>
        <p:txBody>
          <a:bodyPr/>
          <a:lstStyle/>
          <a:p>
            <a:r>
              <a:rPr lang="fr-CA" dirty="0"/>
              <a:t>Un fichier sert à sauvegarder de l’information numérique sur un support physique</a:t>
            </a:r>
          </a:p>
          <a:p>
            <a:r>
              <a:rPr lang="fr-CA" dirty="0"/>
              <a:t>Le support physique peut être entre autres un disque dur, une carte mémoire, une clé USB ou encore un espace virtuel</a:t>
            </a:r>
          </a:p>
        </p:txBody>
      </p:sp>
    </p:spTree>
    <p:extLst>
      <p:ext uri="{BB962C8B-B14F-4D97-AF65-F5344CB8AC3E}">
        <p14:creationId xmlns:p14="http://schemas.microsoft.com/office/powerpoint/2010/main" val="25400094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fr-CA" dirty="0"/>
              <a:t>Fichier : Description</a:t>
            </a:r>
          </a:p>
        </p:txBody>
      </p:sp>
      <p:sp>
        <p:nvSpPr>
          <p:cNvPr id="6147" name="Rectangle 3"/>
          <p:cNvSpPr>
            <a:spLocks noGrp="1" noChangeArrowheads="1"/>
          </p:cNvSpPr>
          <p:nvPr>
            <p:ph idx="1"/>
          </p:nvPr>
        </p:nvSpPr>
        <p:spPr/>
        <p:txBody>
          <a:bodyPr>
            <a:normAutofit lnSpcReduction="10000"/>
          </a:bodyPr>
          <a:lstStyle/>
          <a:p>
            <a:pPr eaLnBrk="1" hangingPunct="1"/>
            <a:r>
              <a:rPr lang="fr-CA" sz="2800" dirty="0"/>
              <a:t>Possède généralement les attributs suivants : un nom, un chemin d’accès, une taille mesurée en octets, une date de création et une de modification.</a:t>
            </a:r>
          </a:p>
          <a:p>
            <a:pPr eaLnBrk="1" hangingPunct="1"/>
            <a:r>
              <a:rPr lang="fr-CA" sz="2800" dirty="0"/>
              <a:t>Contient des données binaires tel qu’un programme, un document, un texte, etc.</a:t>
            </a:r>
          </a:p>
        </p:txBody>
      </p:sp>
    </p:spTree>
    <p:extLst>
      <p:ext uri="{BB962C8B-B14F-4D97-AF65-F5344CB8AC3E}">
        <p14:creationId xmlns:p14="http://schemas.microsoft.com/office/powerpoint/2010/main" val="31652419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fr-CA" dirty="0"/>
              <a:t>Fichier : Description</a:t>
            </a:r>
          </a:p>
        </p:txBody>
      </p:sp>
      <p:sp>
        <p:nvSpPr>
          <p:cNvPr id="6147" name="Rectangle 3"/>
          <p:cNvSpPr>
            <a:spLocks noGrp="1" noChangeArrowheads="1"/>
          </p:cNvSpPr>
          <p:nvPr>
            <p:ph idx="1"/>
          </p:nvPr>
        </p:nvSpPr>
        <p:spPr/>
        <p:txBody>
          <a:bodyPr>
            <a:normAutofit lnSpcReduction="10000"/>
          </a:bodyPr>
          <a:lstStyle/>
          <a:p>
            <a:r>
              <a:rPr lang="fr-CA" dirty="0"/>
              <a:t>Dans la plupart des cas, possède un suffixe, généralement appelé extension.</a:t>
            </a:r>
          </a:p>
          <a:p>
            <a:r>
              <a:rPr lang="fr-CA" dirty="0"/>
              <a:t>Les extensions permettent de repérer le format interne d’un fichier (le type), en conséquent de choisir le programme qui pourra l’ouvrir.</a:t>
            </a:r>
          </a:p>
          <a:p>
            <a:r>
              <a:rPr lang="fr-CA" dirty="0"/>
              <a:t>Le suffixe est un ensemble de caractères qui suivent un point.</a:t>
            </a:r>
          </a:p>
          <a:p>
            <a:r>
              <a:rPr lang="fr-CA" dirty="0"/>
              <a:t>Exemple : « mon devoir.docx »</a:t>
            </a:r>
          </a:p>
        </p:txBody>
      </p:sp>
    </p:spTree>
    <p:extLst>
      <p:ext uri="{BB962C8B-B14F-4D97-AF65-F5344CB8AC3E}">
        <p14:creationId xmlns:p14="http://schemas.microsoft.com/office/powerpoint/2010/main" val="33681056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fr-CA" dirty="0"/>
              <a:t>Fichier : Extension</a:t>
            </a:r>
          </a:p>
        </p:txBody>
      </p:sp>
      <p:sp>
        <p:nvSpPr>
          <p:cNvPr id="8195" name="Rectangle 3"/>
          <p:cNvSpPr>
            <a:spLocks noGrp="1" noChangeArrowheads="1"/>
          </p:cNvSpPr>
          <p:nvPr>
            <p:ph idx="1"/>
          </p:nvPr>
        </p:nvSpPr>
        <p:spPr/>
        <p:txBody>
          <a:bodyPr>
            <a:normAutofit lnSpcReduction="10000"/>
          </a:bodyPr>
          <a:lstStyle/>
          <a:p>
            <a:r>
              <a:rPr lang="fr-CA" b="1" dirty="0"/>
              <a:t>Question </a:t>
            </a:r>
            <a:r>
              <a:rPr lang="fr-CA" dirty="0"/>
              <a:t>: Quelle est l’extension du fichier que vous avez créé dans l’exercice précédent?</a:t>
            </a:r>
          </a:p>
          <a:p>
            <a:pPr eaLnBrk="1" hangingPunct="1"/>
            <a:r>
              <a:rPr lang="fr-CA" dirty="0"/>
              <a:t>Donnez des exemples de types de fichier avec leur extension.</a:t>
            </a:r>
          </a:p>
          <a:p>
            <a:pPr eaLnBrk="1" hangingPunct="1"/>
            <a:r>
              <a:rPr lang="fr-CA" dirty="0"/>
              <a:t>Exemple de fichiers:</a:t>
            </a:r>
          </a:p>
          <a:p>
            <a:pPr lvl="1" eaLnBrk="1" hangingPunct="1"/>
            <a:r>
              <a:rPr lang="fr-CA" dirty="0"/>
              <a:t>patate.txt</a:t>
            </a:r>
          </a:p>
          <a:p>
            <a:pPr lvl="1" eaLnBrk="1" hangingPunct="1"/>
            <a:r>
              <a:rPr lang="fr-CA" dirty="0"/>
              <a:t>cours_01.docx</a:t>
            </a:r>
          </a:p>
          <a:p>
            <a:pPr lvl="1" eaLnBrk="1" hangingPunct="1"/>
            <a:r>
              <a:rPr lang="fr-CA" dirty="0"/>
              <a:t>Mon rendez-vous du 15 septembre.xls</a:t>
            </a:r>
          </a:p>
        </p:txBody>
      </p:sp>
    </p:spTree>
    <p:extLst>
      <p:ext uri="{BB962C8B-B14F-4D97-AF65-F5344CB8AC3E}">
        <p14:creationId xmlns:p14="http://schemas.microsoft.com/office/powerpoint/2010/main" val="34836424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fr-CA" dirty="0"/>
              <a:t>L’octet</a:t>
            </a:r>
          </a:p>
        </p:txBody>
      </p:sp>
      <p:graphicFrame>
        <p:nvGraphicFramePr>
          <p:cNvPr id="22573" name="Group 45"/>
          <p:cNvGraphicFramePr>
            <a:graphicFrameLocks noGrp="1"/>
          </p:cNvGraphicFramePr>
          <p:nvPr>
            <p:ph sz="quarter" idx="13"/>
            <p:extLst>
              <p:ext uri="{D42A27DB-BD31-4B8C-83A1-F6EECF244321}">
                <p14:modId xmlns:p14="http://schemas.microsoft.com/office/powerpoint/2010/main" val="1568970018"/>
              </p:ext>
            </p:extLst>
          </p:nvPr>
        </p:nvGraphicFramePr>
        <p:xfrm>
          <a:off x="762000" y="2590800"/>
          <a:ext cx="3802920" cy="2103120"/>
        </p:xfrm>
        <a:graphic>
          <a:graphicData uri="http://schemas.openxmlformats.org/drawingml/2006/table">
            <a:tbl>
              <a:tblPr/>
              <a:tblGrid>
                <a:gridCol w="1335944">
                  <a:extLst>
                    <a:ext uri="{9D8B030D-6E8A-4147-A177-3AD203B41FA5}">
                      <a16:colId xmlns:a16="http://schemas.microsoft.com/office/drawing/2014/main" val="20000"/>
                    </a:ext>
                  </a:extLst>
                </a:gridCol>
                <a:gridCol w="1233488">
                  <a:extLst>
                    <a:ext uri="{9D8B030D-6E8A-4147-A177-3AD203B41FA5}">
                      <a16:colId xmlns:a16="http://schemas.microsoft.com/office/drawing/2014/main" val="20001"/>
                    </a:ext>
                  </a:extLst>
                </a:gridCol>
                <a:gridCol w="1233488">
                  <a:extLst>
                    <a:ext uri="{9D8B030D-6E8A-4147-A177-3AD203B41FA5}">
                      <a16:colId xmlns:a16="http://schemas.microsoft.com/office/drawing/2014/main" val="20002"/>
                    </a:ext>
                  </a:extLst>
                </a:gridCol>
              </a:tblGrid>
              <a:tr h="180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CA" sz="1800" b="1" i="0" u="none" strike="noStrike" cap="none" normalizeH="0" baseline="0" dirty="0">
                          <a:ln>
                            <a:noFill/>
                          </a:ln>
                          <a:solidFill>
                            <a:schemeClr val="tx1"/>
                          </a:solidFill>
                          <a:effectLst/>
                          <a:latin typeface="Arial" charset="0"/>
                        </a:rPr>
                        <a:t>Préfixe</a:t>
                      </a:r>
                    </a:p>
                  </a:txBody>
                  <a:tcPr marL="77422" marR="7742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CA" sz="1800" b="1" i="0" u="none" strike="noStrike" cap="none" normalizeH="0" baseline="0">
                          <a:ln>
                            <a:noFill/>
                          </a:ln>
                          <a:solidFill>
                            <a:schemeClr val="tx1"/>
                          </a:solidFill>
                          <a:effectLst/>
                          <a:latin typeface="Arial" charset="0"/>
                        </a:rPr>
                        <a:t>Symbole</a:t>
                      </a:r>
                    </a:p>
                  </a:txBody>
                  <a:tcPr marL="77422" marR="774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CA" sz="1800" b="1" i="0" u="none" strike="noStrike" cap="none" normalizeH="0" baseline="0">
                          <a:ln>
                            <a:noFill/>
                          </a:ln>
                          <a:solidFill>
                            <a:schemeClr val="tx1"/>
                          </a:solidFill>
                          <a:effectLst/>
                          <a:latin typeface="Arial" charset="0"/>
                        </a:rPr>
                        <a:t>Qté octets</a:t>
                      </a:r>
                    </a:p>
                  </a:txBody>
                  <a:tcPr marL="77422" marR="7742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80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CA" sz="1800" b="0" i="0" u="none" strike="noStrike" cap="none" normalizeH="0" baseline="0" dirty="0" err="1">
                          <a:ln>
                            <a:noFill/>
                          </a:ln>
                          <a:solidFill>
                            <a:schemeClr val="tx1"/>
                          </a:solidFill>
                          <a:effectLst/>
                          <a:latin typeface="Arial" charset="0"/>
                        </a:rPr>
                        <a:t>KiloOctet</a:t>
                      </a:r>
                      <a:endParaRPr kumimoji="0" lang="fr-CA" sz="1800" b="0" i="0" u="none" strike="noStrike" cap="none" normalizeH="0" baseline="0" dirty="0">
                        <a:ln>
                          <a:noFill/>
                        </a:ln>
                        <a:solidFill>
                          <a:schemeClr val="tx1"/>
                        </a:solidFill>
                        <a:effectLst/>
                        <a:latin typeface="Arial" charset="0"/>
                      </a:endParaRPr>
                    </a:p>
                  </a:txBody>
                  <a:tcPr marL="77422" marR="7742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CA" sz="1800" b="0" i="0" u="none" strike="noStrike" cap="none" normalizeH="0" baseline="0">
                          <a:ln>
                            <a:noFill/>
                          </a:ln>
                          <a:solidFill>
                            <a:schemeClr val="tx1"/>
                          </a:solidFill>
                          <a:effectLst/>
                          <a:latin typeface="Arial" charset="0"/>
                        </a:rPr>
                        <a:t>Ko</a:t>
                      </a:r>
                    </a:p>
                  </a:txBody>
                  <a:tcPr marL="77422" marR="774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CA" sz="1800" b="0" i="0" u="none" strike="noStrike" cap="none" normalizeH="0" baseline="0">
                          <a:ln>
                            <a:noFill/>
                          </a:ln>
                          <a:solidFill>
                            <a:schemeClr val="tx1"/>
                          </a:solidFill>
                          <a:effectLst/>
                          <a:latin typeface="Arial" charset="0"/>
                        </a:rPr>
                        <a:t>10</a:t>
                      </a:r>
                      <a:r>
                        <a:rPr kumimoji="0" lang="fr-CA" sz="1800" b="0" i="0" u="none" strike="noStrike" cap="none" normalizeH="0" baseline="30000">
                          <a:ln>
                            <a:noFill/>
                          </a:ln>
                          <a:solidFill>
                            <a:schemeClr val="tx1"/>
                          </a:solidFill>
                          <a:effectLst/>
                          <a:latin typeface="Arial" charset="0"/>
                        </a:rPr>
                        <a:t>3</a:t>
                      </a:r>
                    </a:p>
                  </a:txBody>
                  <a:tcPr marL="77422" marR="7742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80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CA" sz="1800" b="0" i="0" u="none" strike="noStrike" cap="none" normalizeH="0" baseline="0">
                          <a:ln>
                            <a:noFill/>
                          </a:ln>
                          <a:solidFill>
                            <a:schemeClr val="tx1"/>
                          </a:solidFill>
                          <a:effectLst/>
                          <a:latin typeface="Arial" charset="0"/>
                        </a:rPr>
                        <a:t>MégaOctet</a:t>
                      </a:r>
                    </a:p>
                  </a:txBody>
                  <a:tcPr marL="77422" marR="7742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CA" sz="1800" b="0" i="0" u="none" strike="noStrike" cap="none" normalizeH="0" baseline="0">
                          <a:ln>
                            <a:noFill/>
                          </a:ln>
                          <a:solidFill>
                            <a:schemeClr val="tx1"/>
                          </a:solidFill>
                          <a:effectLst/>
                          <a:latin typeface="Arial" charset="0"/>
                        </a:rPr>
                        <a:t>Mo</a:t>
                      </a:r>
                    </a:p>
                  </a:txBody>
                  <a:tcPr marL="77422" marR="774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CA" sz="1800" b="0" i="0" u="none" strike="noStrike" cap="none" normalizeH="0" baseline="0">
                          <a:ln>
                            <a:noFill/>
                          </a:ln>
                          <a:solidFill>
                            <a:schemeClr val="tx1"/>
                          </a:solidFill>
                          <a:effectLst/>
                          <a:latin typeface="Arial" charset="0"/>
                        </a:rPr>
                        <a:t>10</a:t>
                      </a:r>
                      <a:r>
                        <a:rPr kumimoji="0" lang="fr-CA" sz="1800" b="0" i="0" u="none" strike="noStrike" cap="none" normalizeH="0" baseline="30000">
                          <a:ln>
                            <a:noFill/>
                          </a:ln>
                          <a:solidFill>
                            <a:schemeClr val="tx1"/>
                          </a:solidFill>
                          <a:effectLst/>
                          <a:latin typeface="Arial" charset="0"/>
                        </a:rPr>
                        <a:t>6</a:t>
                      </a:r>
                    </a:p>
                  </a:txBody>
                  <a:tcPr marL="77422" marR="7742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80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CA" sz="1800" b="0" i="0" u="none" strike="noStrike" cap="none" normalizeH="0" baseline="0">
                          <a:ln>
                            <a:noFill/>
                          </a:ln>
                          <a:solidFill>
                            <a:schemeClr val="tx1"/>
                          </a:solidFill>
                          <a:effectLst/>
                          <a:latin typeface="Arial" charset="0"/>
                        </a:rPr>
                        <a:t>GigaOctet</a:t>
                      </a:r>
                    </a:p>
                  </a:txBody>
                  <a:tcPr marL="77422" marR="7742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CA" sz="1800" b="0" i="0" u="none" strike="noStrike" cap="none" normalizeH="0" baseline="0">
                          <a:ln>
                            <a:noFill/>
                          </a:ln>
                          <a:solidFill>
                            <a:schemeClr val="tx1"/>
                          </a:solidFill>
                          <a:effectLst/>
                          <a:latin typeface="Arial" charset="0"/>
                        </a:rPr>
                        <a:t>Go</a:t>
                      </a:r>
                    </a:p>
                  </a:txBody>
                  <a:tcPr marL="77422" marR="774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CA" sz="1800" b="0" i="0" u="none" strike="noStrike" cap="none" normalizeH="0" baseline="0">
                          <a:ln>
                            <a:noFill/>
                          </a:ln>
                          <a:solidFill>
                            <a:schemeClr val="tx1"/>
                          </a:solidFill>
                          <a:effectLst/>
                          <a:latin typeface="Arial" charset="0"/>
                        </a:rPr>
                        <a:t>10</a:t>
                      </a:r>
                      <a:r>
                        <a:rPr kumimoji="0" lang="fr-CA" sz="1800" b="0" i="0" u="none" strike="noStrike" cap="none" normalizeH="0" baseline="30000">
                          <a:ln>
                            <a:noFill/>
                          </a:ln>
                          <a:solidFill>
                            <a:schemeClr val="tx1"/>
                          </a:solidFill>
                          <a:effectLst/>
                          <a:latin typeface="Arial" charset="0"/>
                        </a:rPr>
                        <a:t>9</a:t>
                      </a:r>
                    </a:p>
                  </a:txBody>
                  <a:tcPr marL="77422" marR="7742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80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CA" sz="1800" b="0" i="0" u="none" strike="noStrike" cap="none" normalizeH="0" baseline="0">
                          <a:ln>
                            <a:noFill/>
                          </a:ln>
                          <a:solidFill>
                            <a:schemeClr val="tx1"/>
                          </a:solidFill>
                          <a:effectLst/>
                          <a:latin typeface="Arial" charset="0"/>
                        </a:rPr>
                        <a:t>TéraOctet</a:t>
                      </a:r>
                    </a:p>
                  </a:txBody>
                  <a:tcPr marL="77422" marR="7742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CA" sz="1800" b="0" i="0" u="none" strike="noStrike" cap="none" normalizeH="0" baseline="0" dirty="0">
                          <a:ln>
                            <a:noFill/>
                          </a:ln>
                          <a:solidFill>
                            <a:schemeClr val="tx1"/>
                          </a:solidFill>
                          <a:effectLst/>
                          <a:latin typeface="Arial" charset="0"/>
                        </a:rPr>
                        <a:t>To</a:t>
                      </a:r>
                    </a:p>
                  </a:txBody>
                  <a:tcPr marL="77422" marR="774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CA" sz="1800" b="0" i="0" u="none" strike="noStrike" cap="none" normalizeH="0" baseline="0" dirty="0">
                          <a:ln>
                            <a:noFill/>
                          </a:ln>
                          <a:solidFill>
                            <a:schemeClr val="tx1"/>
                          </a:solidFill>
                          <a:effectLst/>
                          <a:latin typeface="Arial" charset="0"/>
                        </a:rPr>
                        <a:t>10</a:t>
                      </a:r>
                      <a:r>
                        <a:rPr kumimoji="0" lang="fr-CA" sz="1800" b="0" i="0" u="none" strike="noStrike" cap="none" normalizeH="0" baseline="30000" dirty="0">
                          <a:ln>
                            <a:noFill/>
                          </a:ln>
                          <a:solidFill>
                            <a:schemeClr val="tx1"/>
                          </a:solidFill>
                          <a:effectLst/>
                          <a:latin typeface="Arial" charset="0"/>
                        </a:rPr>
                        <a:t>12</a:t>
                      </a:r>
                    </a:p>
                  </a:txBody>
                  <a:tcPr marL="77422" marR="7742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11267" name="Rectangle 3"/>
          <p:cNvSpPr>
            <a:spLocks noGrp="1" noChangeArrowheads="1"/>
          </p:cNvSpPr>
          <p:nvPr>
            <p:ph sz="quarter" idx="14"/>
          </p:nvPr>
        </p:nvSpPr>
        <p:spPr/>
        <p:txBody>
          <a:bodyPr>
            <a:normAutofit fontScale="85000" lnSpcReduction="20000"/>
          </a:bodyPr>
          <a:lstStyle/>
          <a:p>
            <a:pPr eaLnBrk="1" hangingPunct="1"/>
            <a:r>
              <a:rPr lang="fr-CA" sz="2400" dirty="0"/>
              <a:t>L’octet est l’unité de mesure mesurant la quantité de donnée.</a:t>
            </a:r>
          </a:p>
          <a:p>
            <a:pPr eaLnBrk="1" hangingPunct="1"/>
            <a:r>
              <a:rPr lang="fr-CA" sz="2400" dirty="0"/>
              <a:t>L’octet est composé de 8 bits.</a:t>
            </a:r>
          </a:p>
          <a:p>
            <a:pPr eaLnBrk="1" hangingPunct="1"/>
            <a:r>
              <a:rPr lang="fr-CA" sz="2400" dirty="0"/>
              <a:t>Un </a:t>
            </a:r>
            <a:r>
              <a:rPr lang="fr-CA" sz="2400" dirty="0" err="1"/>
              <a:t>KiloOctet</a:t>
            </a:r>
            <a:r>
              <a:rPr lang="fr-CA" sz="2400" dirty="0"/>
              <a:t> est composé de 1024 octets</a:t>
            </a:r>
          </a:p>
          <a:p>
            <a:pPr eaLnBrk="1" hangingPunct="1"/>
            <a:r>
              <a:rPr lang="fr-CA" sz="2400" dirty="0"/>
              <a:t>Composant de stockage :</a:t>
            </a:r>
          </a:p>
          <a:p>
            <a:pPr lvl="1" eaLnBrk="1" hangingPunct="1"/>
            <a:r>
              <a:rPr lang="fr-CA" sz="2000" dirty="0"/>
              <a:t>Disque dur</a:t>
            </a:r>
          </a:p>
          <a:p>
            <a:pPr lvl="1" eaLnBrk="1" hangingPunct="1"/>
            <a:r>
              <a:rPr lang="fr-CA" sz="2000" dirty="0"/>
              <a:t>Clé USB</a:t>
            </a:r>
          </a:p>
        </p:txBody>
      </p:sp>
      <p:sp>
        <p:nvSpPr>
          <p:cNvPr id="2" name="ZoneTexte 1">
            <a:extLst>
              <a:ext uri="{FF2B5EF4-FFF2-40B4-BE49-F238E27FC236}">
                <a16:creationId xmlns:a16="http://schemas.microsoft.com/office/drawing/2014/main" id="{D2C12763-0D1C-4FCE-A63B-BCA208C9D59C}"/>
              </a:ext>
            </a:extLst>
          </p:cNvPr>
          <p:cNvSpPr txBox="1"/>
          <p:nvPr/>
        </p:nvSpPr>
        <p:spPr>
          <a:xfrm>
            <a:off x="762000" y="4953000"/>
            <a:ext cx="3775393" cy="923330"/>
          </a:xfrm>
          <a:prstGeom prst="rect">
            <a:avLst/>
          </a:prstGeom>
          <a:noFill/>
        </p:spPr>
        <p:txBody>
          <a:bodyPr wrap="none" rtlCol="0">
            <a:spAutoFit/>
          </a:bodyPr>
          <a:lstStyle/>
          <a:p>
            <a:r>
              <a:rPr lang="fr-CA" b="1" dirty="0"/>
              <a:t>Question </a:t>
            </a:r>
            <a:r>
              <a:rPr lang="fr-CA" dirty="0"/>
              <a:t>: Quelle est la dimension</a:t>
            </a:r>
            <a:br>
              <a:rPr lang="fr-CA" dirty="0"/>
            </a:br>
            <a:r>
              <a:rPr lang="fr-CA" dirty="0"/>
              <a:t>du fichier que vous avez créé plus</a:t>
            </a:r>
            <a:br>
              <a:rPr lang="fr-CA" dirty="0"/>
            </a:br>
            <a:r>
              <a:rPr lang="fr-CA" dirty="0"/>
              <a:t>tôt?</a:t>
            </a:r>
            <a:endParaRPr lang="fr-CA" b="1" dirty="0"/>
          </a:p>
        </p:txBody>
      </p:sp>
    </p:spTree>
    <p:extLst>
      <p:ext uri="{BB962C8B-B14F-4D97-AF65-F5344CB8AC3E}">
        <p14:creationId xmlns:p14="http://schemas.microsoft.com/office/powerpoint/2010/main" val="16042839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fr-CA" dirty="0"/>
              <a:t>Fichier : Règle</a:t>
            </a:r>
          </a:p>
        </p:txBody>
      </p:sp>
      <p:sp>
        <p:nvSpPr>
          <p:cNvPr id="9219" name="Rectangle 3"/>
          <p:cNvSpPr>
            <a:spLocks noGrp="1" noChangeArrowheads="1"/>
          </p:cNvSpPr>
          <p:nvPr>
            <p:ph idx="1"/>
          </p:nvPr>
        </p:nvSpPr>
        <p:spPr/>
        <p:txBody>
          <a:bodyPr/>
          <a:lstStyle/>
          <a:p>
            <a:pPr eaLnBrk="1" hangingPunct="1"/>
            <a:r>
              <a:rPr lang="fr-CA" dirty="0"/>
              <a:t>Par défaut, la longueur maximale d’un nom de fichier est de 260 caractères.</a:t>
            </a:r>
          </a:p>
          <a:p>
            <a:pPr lvl="1" eaLnBrk="1" hangingPunct="1"/>
            <a:r>
              <a:rPr lang="fr-CA" dirty="0"/>
              <a:t>Cela </a:t>
            </a:r>
            <a:r>
              <a:rPr lang="fr-CA" b="1" dirty="0"/>
              <a:t>doit inclure </a:t>
            </a:r>
            <a:r>
              <a:rPr lang="fr-CA" dirty="0"/>
              <a:t>le nom des dossiers parents</a:t>
            </a:r>
          </a:p>
          <a:p>
            <a:pPr eaLnBrk="1" hangingPunct="1"/>
            <a:r>
              <a:rPr lang="fr-CA" dirty="0"/>
              <a:t>Le nom ne peut avoir les caractères suivants: \ / : * ? " &lt; &gt; |</a:t>
            </a:r>
          </a:p>
          <a:p>
            <a:pPr lvl="1"/>
            <a:r>
              <a:rPr lang="fr-CA" dirty="0"/>
              <a:t>Ce sont des caractères spéciaux</a:t>
            </a:r>
          </a:p>
        </p:txBody>
      </p:sp>
    </p:spTree>
    <p:extLst>
      <p:ext uri="{BB962C8B-B14F-4D97-AF65-F5344CB8AC3E}">
        <p14:creationId xmlns:p14="http://schemas.microsoft.com/office/powerpoint/2010/main" val="4467076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fr-CA"/>
              <a:t>Sélection de fichiers</a:t>
            </a:r>
          </a:p>
        </p:txBody>
      </p:sp>
      <p:sp>
        <p:nvSpPr>
          <p:cNvPr id="19459" name="Rectangle 3"/>
          <p:cNvSpPr>
            <a:spLocks noGrp="1" noChangeArrowheads="1"/>
          </p:cNvSpPr>
          <p:nvPr>
            <p:ph idx="1"/>
          </p:nvPr>
        </p:nvSpPr>
        <p:spPr/>
        <p:txBody>
          <a:bodyPr/>
          <a:lstStyle/>
          <a:p>
            <a:pPr marL="609600" indent="-609600" eaLnBrk="1" hangingPunct="1">
              <a:buFontTx/>
              <a:buAutoNum type="arabicPeriod"/>
            </a:pPr>
            <a:r>
              <a:rPr lang="fr-CA" dirty="0"/>
              <a:t>Sélectionner les fichiers</a:t>
            </a:r>
          </a:p>
          <a:p>
            <a:pPr marL="990600" lvl="1" indent="-533400" eaLnBrk="1" hangingPunct="1">
              <a:buFontTx/>
              <a:buChar char="•"/>
            </a:pPr>
            <a:r>
              <a:rPr lang="fr-CA" dirty="0"/>
              <a:t>Un seul fichier </a:t>
            </a:r>
            <a:r>
              <a:rPr lang="fr-CA" dirty="0">
                <a:sym typeface="Wingdings" pitchFamily="2" charset="2"/>
              </a:rPr>
              <a:t> un clic</a:t>
            </a:r>
          </a:p>
          <a:p>
            <a:pPr marL="990600" lvl="1" indent="-533400" eaLnBrk="1" hangingPunct="1">
              <a:buFontTx/>
              <a:buChar char="•"/>
            </a:pPr>
            <a:r>
              <a:rPr lang="fr-CA" dirty="0">
                <a:sym typeface="Wingdings" pitchFamily="2" charset="2"/>
              </a:rPr>
              <a:t>Plusieurs fichiers contigus  </a:t>
            </a:r>
          </a:p>
          <a:p>
            <a:pPr marL="1371600" lvl="2" indent="-457200" eaLnBrk="1" hangingPunct="1"/>
            <a:r>
              <a:rPr lang="fr-CA" dirty="0">
                <a:sym typeface="Wingdings" pitchFamily="2" charset="2"/>
              </a:rPr>
              <a:t>Sélectionner le premier fichier</a:t>
            </a:r>
          </a:p>
          <a:p>
            <a:pPr marL="1371600" lvl="2" indent="-457200" eaLnBrk="1" hangingPunct="1"/>
            <a:r>
              <a:rPr lang="fr-CA" dirty="0">
                <a:sym typeface="Wingdings" pitchFamily="2" charset="2"/>
              </a:rPr>
              <a:t>Tenir la touche Majuscule + un clic sur le dernier fichier</a:t>
            </a:r>
          </a:p>
          <a:p>
            <a:pPr marL="990600" lvl="1" indent="-533400" eaLnBrk="1" hangingPunct="1">
              <a:buFontTx/>
              <a:buChar char="•"/>
            </a:pPr>
            <a:r>
              <a:rPr lang="fr-CA" dirty="0"/>
              <a:t>Plusieurs fichiers non contigus </a:t>
            </a:r>
            <a:r>
              <a:rPr lang="fr-CA" dirty="0">
                <a:sym typeface="Wingdings" pitchFamily="2" charset="2"/>
              </a:rPr>
              <a:t></a:t>
            </a:r>
          </a:p>
          <a:p>
            <a:pPr marL="1371600" lvl="2" indent="-457200" eaLnBrk="1" hangingPunct="1"/>
            <a:r>
              <a:rPr lang="fr-CA" dirty="0"/>
              <a:t>Tenir la touche Ctrl + clic sur tous les fichiers désirés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fr-CA"/>
              <a:t>Copie de fichiers</a:t>
            </a:r>
          </a:p>
        </p:txBody>
      </p:sp>
      <p:sp>
        <p:nvSpPr>
          <p:cNvPr id="20483" name="Rectangle 3"/>
          <p:cNvSpPr>
            <a:spLocks noGrp="1" noChangeArrowheads="1"/>
          </p:cNvSpPr>
          <p:nvPr>
            <p:ph idx="1"/>
          </p:nvPr>
        </p:nvSpPr>
        <p:spPr/>
        <p:txBody>
          <a:bodyPr/>
          <a:lstStyle/>
          <a:p>
            <a:pPr marL="609600" indent="-609600" eaLnBrk="1" hangingPunct="1">
              <a:lnSpc>
                <a:spcPct val="90000"/>
              </a:lnSpc>
              <a:buFontTx/>
              <a:buAutoNum type="arabicPeriod"/>
            </a:pPr>
            <a:r>
              <a:rPr lang="fr-CA" dirty="0"/>
              <a:t>Sélectionner les fichiers</a:t>
            </a:r>
          </a:p>
          <a:p>
            <a:pPr marL="609600" indent="-609600" eaLnBrk="1" hangingPunct="1">
              <a:lnSpc>
                <a:spcPct val="90000"/>
              </a:lnSpc>
              <a:buFontTx/>
              <a:buAutoNum type="arabicPeriod"/>
            </a:pPr>
            <a:r>
              <a:rPr lang="fr-CA" dirty="0"/>
              <a:t>Cliquer avec le bouton de droite sur un fichier sélectionné </a:t>
            </a:r>
          </a:p>
          <a:p>
            <a:pPr marL="609600" indent="-609600" eaLnBrk="1" hangingPunct="1">
              <a:lnSpc>
                <a:spcPct val="90000"/>
              </a:lnSpc>
              <a:buFontTx/>
              <a:buAutoNum type="arabicPeriod"/>
            </a:pPr>
            <a:r>
              <a:rPr lang="fr-CA" dirty="0"/>
              <a:t>Cliquer sur « Copier »</a:t>
            </a:r>
          </a:p>
          <a:p>
            <a:pPr marL="609600" indent="-609600" eaLnBrk="1" hangingPunct="1">
              <a:lnSpc>
                <a:spcPct val="90000"/>
              </a:lnSpc>
              <a:buFontTx/>
              <a:buAutoNum type="arabicPeriod"/>
            </a:pPr>
            <a:r>
              <a:rPr lang="fr-CA" dirty="0"/>
              <a:t>Sélectionner la destination dans le panneau de gauche</a:t>
            </a:r>
          </a:p>
          <a:p>
            <a:pPr marL="609600" indent="-609600" eaLnBrk="1" hangingPunct="1">
              <a:lnSpc>
                <a:spcPct val="90000"/>
              </a:lnSpc>
              <a:buFontTx/>
              <a:buAutoNum type="arabicPeriod"/>
            </a:pPr>
            <a:r>
              <a:rPr lang="fr-CA" dirty="0"/>
              <a:t>Cliquer dans le panneau de droite avec le bouton de droite.</a:t>
            </a:r>
          </a:p>
          <a:p>
            <a:pPr marL="609600" indent="-609600" eaLnBrk="1" hangingPunct="1">
              <a:lnSpc>
                <a:spcPct val="90000"/>
              </a:lnSpc>
              <a:buFontTx/>
              <a:buAutoNum type="arabicPeriod"/>
            </a:pPr>
            <a:r>
              <a:rPr lang="fr-CA" dirty="0"/>
              <a:t>Cliquer sur « Coller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fr-CA"/>
              <a:t>Copie de fichiers</a:t>
            </a:r>
          </a:p>
        </p:txBody>
      </p:sp>
      <p:sp>
        <p:nvSpPr>
          <p:cNvPr id="21507" name="Rectangle 3"/>
          <p:cNvSpPr>
            <a:spLocks noGrp="1" noChangeArrowheads="1"/>
          </p:cNvSpPr>
          <p:nvPr>
            <p:ph idx="1"/>
          </p:nvPr>
        </p:nvSpPr>
        <p:spPr/>
        <p:txBody>
          <a:bodyPr/>
          <a:lstStyle/>
          <a:p>
            <a:pPr eaLnBrk="1" hangingPunct="1"/>
            <a:r>
              <a:rPr lang="fr-CA" dirty="0"/>
              <a:t>Vous pouvez remplacer les étapes 2 et 3 par le raccourci clavier « Ctrl + C ».</a:t>
            </a:r>
          </a:p>
          <a:p>
            <a:pPr eaLnBrk="1" hangingPunct="1"/>
            <a:r>
              <a:rPr lang="fr-CA" dirty="0"/>
              <a:t>Vous pouvez remplacer les étapes 5 et 6 par le raccourci clavier « Ctrl + V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err="1"/>
              <a:t>Omnivox</a:t>
            </a:r>
            <a:r>
              <a:rPr lang="fr-CA" dirty="0"/>
              <a:t> : Utilisation</a:t>
            </a:r>
          </a:p>
        </p:txBody>
      </p:sp>
      <p:sp>
        <p:nvSpPr>
          <p:cNvPr id="3" name="Espace réservé du contenu 2"/>
          <p:cNvSpPr>
            <a:spLocks noGrp="1"/>
          </p:cNvSpPr>
          <p:nvPr>
            <p:ph idx="1"/>
          </p:nvPr>
        </p:nvSpPr>
        <p:spPr/>
        <p:txBody>
          <a:bodyPr/>
          <a:lstStyle/>
          <a:p>
            <a:r>
              <a:rPr lang="fr-CA" dirty="0">
                <a:hlinkClick r:id="rId2"/>
              </a:rPr>
              <a:t>http://collegeshawinigan.omnivox.ca</a:t>
            </a:r>
            <a:endParaRPr lang="fr-CA" dirty="0"/>
          </a:p>
          <a:p>
            <a:pPr lvl="1"/>
            <a:r>
              <a:rPr lang="fr-CA" dirty="0"/>
              <a:t>Ajoutez cette adresse dans vos favoris</a:t>
            </a:r>
          </a:p>
          <a:p>
            <a:r>
              <a:rPr lang="fr-CA" dirty="0"/>
              <a:t>Si c’est votre première connexion, cliquez sur « Étudiant » dans la bulle</a:t>
            </a:r>
          </a:p>
          <a:p>
            <a:pPr lvl="1"/>
            <a:r>
              <a:rPr lang="fr-CA" dirty="0"/>
              <a:t>Suivez les étapes indiquées</a:t>
            </a:r>
          </a:p>
          <a:p>
            <a:r>
              <a:rPr lang="fr-CA" dirty="0"/>
              <a:t>Autrement, entrez votre numéro de DA et votre mot de passe</a:t>
            </a:r>
          </a:p>
        </p:txBody>
      </p:sp>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4906" y="1447800"/>
            <a:ext cx="5821912" cy="45639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14711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fr-CA"/>
              <a:t>Déplacement de fichiers</a:t>
            </a:r>
          </a:p>
        </p:txBody>
      </p:sp>
      <p:sp>
        <p:nvSpPr>
          <p:cNvPr id="22531" name="Rectangle 3"/>
          <p:cNvSpPr>
            <a:spLocks noGrp="1" noChangeArrowheads="1"/>
          </p:cNvSpPr>
          <p:nvPr>
            <p:ph idx="1"/>
          </p:nvPr>
        </p:nvSpPr>
        <p:spPr/>
        <p:txBody>
          <a:bodyPr/>
          <a:lstStyle/>
          <a:p>
            <a:pPr marL="609600" indent="-609600" eaLnBrk="1" hangingPunct="1">
              <a:lnSpc>
                <a:spcPct val="90000"/>
              </a:lnSpc>
              <a:buFontTx/>
              <a:buAutoNum type="arabicPeriod"/>
            </a:pPr>
            <a:r>
              <a:rPr lang="fr-CA" dirty="0"/>
              <a:t>Sélectionner les fichiers</a:t>
            </a:r>
          </a:p>
          <a:p>
            <a:pPr marL="609600" indent="-609600" eaLnBrk="1" hangingPunct="1">
              <a:lnSpc>
                <a:spcPct val="90000"/>
              </a:lnSpc>
              <a:buFontTx/>
              <a:buAutoNum type="arabicPeriod"/>
            </a:pPr>
            <a:r>
              <a:rPr lang="fr-CA" dirty="0"/>
              <a:t>Cliquer avec le bouton de droite sur un fichier sélectionné </a:t>
            </a:r>
          </a:p>
          <a:p>
            <a:pPr marL="609600" indent="-609600" eaLnBrk="1" hangingPunct="1">
              <a:lnSpc>
                <a:spcPct val="90000"/>
              </a:lnSpc>
              <a:buFontTx/>
              <a:buAutoNum type="arabicPeriod"/>
            </a:pPr>
            <a:r>
              <a:rPr lang="fr-CA" dirty="0"/>
              <a:t>Cliquer sur « Couper »</a:t>
            </a:r>
          </a:p>
          <a:p>
            <a:pPr marL="609600" indent="-609600" eaLnBrk="1" hangingPunct="1">
              <a:lnSpc>
                <a:spcPct val="90000"/>
              </a:lnSpc>
              <a:buFontTx/>
              <a:buAutoNum type="arabicPeriod"/>
            </a:pPr>
            <a:r>
              <a:rPr lang="fr-CA" dirty="0"/>
              <a:t>Sélectionner la destination dans le panneau de gauche</a:t>
            </a:r>
          </a:p>
          <a:p>
            <a:pPr marL="609600" indent="-609600" eaLnBrk="1" hangingPunct="1">
              <a:lnSpc>
                <a:spcPct val="90000"/>
              </a:lnSpc>
              <a:buFontTx/>
              <a:buAutoNum type="arabicPeriod"/>
            </a:pPr>
            <a:r>
              <a:rPr lang="fr-CA" dirty="0"/>
              <a:t>Cliquer dans le panneau de droite avec le bouton de droite.</a:t>
            </a:r>
          </a:p>
          <a:p>
            <a:pPr marL="609600" indent="-609600" eaLnBrk="1" hangingPunct="1">
              <a:lnSpc>
                <a:spcPct val="90000"/>
              </a:lnSpc>
              <a:buFontTx/>
              <a:buAutoNum type="arabicPeriod"/>
            </a:pPr>
            <a:r>
              <a:rPr lang="fr-CA" dirty="0"/>
              <a:t>Cliquer sur « Coller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fr-CA"/>
              <a:t>Déplacement de fichiers</a:t>
            </a:r>
          </a:p>
        </p:txBody>
      </p:sp>
      <p:sp>
        <p:nvSpPr>
          <p:cNvPr id="23555" name="Rectangle 3"/>
          <p:cNvSpPr>
            <a:spLocks noGrp="1" noChangeArrowheads="1"/>
          </p:cNvSpPr>
          <p:nvPr>
            <p:ph idx="1"/>
          </p:nvPr>
        </p:nvSpPr>
        <p:spPr/>
        <p:txBody>
          <a:bodyPr/>
          <a:lstStyle/>
          <a:p>
            <a:pPr eaLnBrk="1" hangingPunct="1"/>
            <a:r>
              <a:rPr lang="fr-CA"/>
              <a:t>Vous pouvez remplacer les étapes 2 et 3 par le raccourci clavier « Ctrl + X ».</a:t>
            </a:r>
          </a:p>
          <a:p>
            <a:pPr eaLnBrk="1" hangingPunct="1"/>
            <a:r>
              <a:rPr lang="fr-CA"/>
              <a:t>Vous pouvez remplacer les étapes 5 et 6 par le raccourci clavier « Ctrl + C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fr-CA"/>
              <a:t>Renommer un fichier</a:t>
            </a:r>
          </a:p>
        </p:txBody>
      </p:sp>
      <p:sp>
        <p:nvSpPr>
          <p:cNvPr id="24579" name="Rectangle 3"/>
          <p:cNvSpPr>
            <a:spLocks noGrp="1" noChangeArrowheads="1"/>
          </p:cNvSpPr>
          <p:nvPr>
            <p:ph idx="1"/>
          </p:nvPr>
        </p:nvSpPr>
        <p:spPr/>
        <p:txBody>
          <a:bodyPr/>
          <a:lstStyle/>
          <a:p>
            <a:pPr marL="609600" indent="-609600" eaLnBrk="1" hangingPunct="1">
              <a:buFontTx/>
              <a:buAutoNum type="arabicPeriod"/>
            </a:pPr>
            <a:r>
              <a:rPr lang="fr-CA" dirty="0"/>
              <a:t>Sélectionner le fichier</a:t>
            </a:r>
          </a:p>
          <a:p>
            <a:pPr marL="609600" indent="-609600" eaLnBrk="1" hangingPunct="1">
              <a:buFontTx/>
              <a:buAutoNum type="arabicPeriod"/>
            </a:pPr>
            <a:r>
              <a:rPr lang="fr-CA" dirty="0"/>
              <a:t>Cliquer avec le bouton de droite</a:t>
            </a:r>
          </a:p>
          <a:p>
            <a:pPr marL="609600" indent="-609600" eaLnBrk="1" hangingPunct="1">
              <a:buFontTx/>
              <a:buAutoNum type="arabicPeriod"/>
            </a:pPr>
            <a:r>
              <a:rPr lang="fr-CA" dirty="0"/>
              <a:t>Sélectionner « Renommer »</a:t>
            </a:r>
          </a:p>
          <a:p>
            <a:pPr marL="609600" indent="-609600" eaLnBrk="1" hangingPunct="1">
              <a:buFontTx/>
              <a:buAutoNum type="arabicPeriod"/>
            </a:pPr>
            <a:r>
              <a:rPr lang="fr-CA" dirty="0"/>
              <a:t>Donner un nouveau nom</a:t>
            </a:r>
          </a:p>
          <a:p>
            <a:pPr marL="609600" indent="-609600" eaLnBrk="1" hangingPunct="1"/>
            <a:r>
              <a:rPr lang="fr-CA" dirty="0"/>
              <a:t>Ou la touche raccourci « F2 »</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1B6382-8CF8-4206-B36A-6714FE0F56A0}"/>
              </a:ext>
            </a:extLst>
          </p:cNvPr>
          <p:cNvSpPr>
            <a:spLocks noGrp="1"/>
          </p:cNvSpPr>
          <p:nvPr>
            <p:ph type="title"/>
          </p:nvPr>
        </p:nvSpPr>
        <p:spPr/>
        <p:txBody>
          <a:bodyPr/>
          <a:lstStyle/>
          <a:p>
            <a:r>
              <a:rPr lang="fr-CA" dirty="0"/>
              <a:t>Exercices</a:t>
            </a:r>
          </a:p>
        </p:txBody>
      </p:sp>
      <p:sp>
        <p:nvSpPr>
          <p:cNvPr id="3" name="Espace réservé du contenu 2">
            <a:extLst>
              <a:ext uri="{FF2B5EF4-FFF2-40B4-BE49-F238E27FC236}">
                <a16:creationId xmlns:a16="http://schemas.microsoft.com/office/drawing/2014/main" id="{87283FE5-DC6E-4ADB-9A30-51E602A72C87}"/>
              </a:ext>
            </a:extLst>
          </p:cNvPr>
          <p:cNvSpPr>
            <a:spLocks noGrp="1"/>
          </p:cNvSpPr>
          <p:nvPr>
            <p:ph idx="1"/>
          </p:nvPr>
        </p:nvSpPr>
        <p:spPr/>
        <p:txBody>
          <a:bodyPr/>
          <a:lstStyle/>
          <a:p>
            <a:r>
              <a:rPr lang="fr-CA" dirty="0"/>
              <a:t>Dans votre dossier « OneDrive », créez un dossier nommé « Cégep »</a:t>
            </a:r>
          </a:p>
          <a:p>
            <a:r>
              <a:rPr lang="fr-CA" dirty="0"/>
              <a:t>Créez un sous-dossier dans cégep nommé « A19 »</a:t>
            </a:r>
          </a:p>
          <a:p>
            <a:r>
              <a:rPr lang="fr-CA" dirty="0"/>
              <a:t>Créez un sous-dossier dans A19 nommé « Environnement informatique »</a:t>
            </a:r>
          </a:p>
          <a:p>
            <a:r>
              <a:rPr lang="fr-CA" dirty="0"/>
              <a:t>Quelle méthode avez-vous utilisé pour créer les dossiers?</a:t>
            </a:r>
          </a:p>
        </p:txBody>
      </p:sp>
    </p:spTree>
    <p:extLst>
      <p:ext uri="{BB962C8B-B14F-4D97-AF65-F5344CB8AC3E}">
        <p14:creationId xmlns:p14="http://schemas.microsoft.com/office/powerpoint/2010/main" val="96651793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7E3DC4-AA9A-4F39-8EF6-F7E835687C58}"/>
              </a:ext>
            </a:extLst>
          </p:cNvPr>
          <p:cNvSpPr>
            <a:spLocks noGrp="1"/>
          </p:cNvSpPr>
          <p:nvPr>
            <p:ph type="title"/>
          </p:nvPr>
        </p:nvSpPr>
        <p:spPr/>
        <p:txBody>
          <a:bodyPr/>
          <a:lstStyle/>
          <a:p>
            <a:r>
              <a:rPr lang="fr-CA" dirty="0"/>
              <a:t>Exercices</a:t>
            </a:r>
          </a:p>
        </p:txBody>
      </p:sp>
      <p:sp>
        <p:nvSpPr>
          <p:cNvPr id="3" name="Espace réservé du contenu 2">
            <a:extLst>
              <a:ext uri="{FF2B5EF4-FFF2-40B4-BE49-F238E27FC236}">
                <a16:creationId xmlns:a16="http://schemas.microsoft.com/office/drawing/2014/main" id="{AC88C868-D6D5-47D8-A290-BF8CF8AD0816}"/>
              </a:ext>
            </a:extLst>
          </p:cNvPr>
          <p:cNvSpPr>
            <a:spLocks noGrp="1"/>
          </p:cNvSpPr>
          <p:nvPr>
            <p:ph idx="1"/>
          </p:nvPr>
        </p:nvSpPr>
        <p:spPr/>
        <p:txBody>
          <a:bodyPr>
            <a:normAutofit lnSpcReduction="10000"/>
          </a:bodyPr>
          <a:lstStyle/>
          <a:p>
            <a:r>
              <a:rPr lang="fr-CA" dirty="0"/>
              <a:t>Déplacez votre fichier texte dans le dossier Environnement informatique</a:t>
            </a:r>
          </a:p>
          <a:p>
            <a:r>
              <a:rPr lang="fr-CA" dirty="0"/>
              <a:t>Créez deux fichiers de différents type soit un Word et un Excel dans le dossier Environnement informatique</a:t>
            </a:r>
          </a:p>
          <a:p>
            <a:pPr lvl="1"/>
            <a:r>
              <a:rPr lang="fr-CA" dirty="0"/>
              <a:t>Quelle méthode avez-vous utilisé?</a:t>
            </a:r>
          </a:p>
          <a:p>
            <a:r>
              <a:rPr lang="fr-CA" dirty="0"/>
              <a:t>Renommez les fichiers « semaine 01 texte », « semaine 01 Word » et « semaine 01 Excel »</a:t>
            </a:r>
          </a:p>
          <a:p>
            <a:endParaRPr lang="fr-CA" dirty="0"/>
          </a:p>
        </p:txBody>
      </p:sp>
    </p:spTree>
    <p:extLst>
      <p:ext uri="{BB962C8B-B14F-4D97-AF65-F5344CB8AC3E}">
        <p14:creationId xmlns:p14="http://schemas.microsoft.com/office/powerpoint/2010/main" val="331582455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fr-CA" dirty="0"/>
              <a:t>Dossier : Description</a:t>
            </a:r>
          </a:p>
        </p:txBody>
      </p:sp>
      <p:sp>
        <p:nvSpPr>
          <p:cNvPr id="10243" name="Rectangle 3"/>
          <p:cNvSpPr>
            <a:spLocks noGrp="1" noChangeArrowheads="1"/>
          </p:cNvSpPr>
          <p:nvPr>
            <p:ph idx="1"/>
          </p:nvPr>
        </p:nvSpPr>
        <p:spPr/>
        <p:txBody>
          <a:bodyPr>
            <a:normAutofit fontScale="92500" lnSpcReduction="10000"/>
          </a:bodyPr>
          <a:lstStyle/>
          <a:p>
            <a:pPr eaLnBrk="1" hangingPunct="1"/>
            <a:r>
              <a:rPr lang="fr-CA" dirty="0"/>
              <a:t>Est un conteneur qui peut contenir des fichiers </a:t>
            </a:r>
            <a:r>
              <a:rPr lang="fr-CA" b="1" dirty="0"/>
              <a:t>et</a:t>
            </a:r>
            <a:r>
              <a:rPr lang="fr-CA" dirty="0"/>
              <a:t> des dossiers.</a:t>
            </a:r>
          </a:p>
          <a:p>
            <a:pPr eaLnBrk="1" hangingPunct="1"/>
            <a:r>
              <a:rPr lang="fr-CA" dirty="0"/>
              <a:t>Possède généralement les mêmes attributs qu’un fichier soit le nom, la taille, la date de création.</a:t>
            </a:r>
          </a:p>
          <a:p>
            <a:pPr eaLnBrk="1" hangingPunct="1"/>
            <a:r>
              <a:rPr lang="fr-CA" dirty="0"/>
              <a:t>Exemple:</a:t>
            </a:r>
          </a:p>
          <a:p>
            <a:pPr lvl="1" eaLnBrk="1" hangingPunct="1"/>
            <a:r>
              <a:rPr lang="fr-CA" dirty="0"/>
              <a:t>c:\temp</a:t>
            </a:r>
          </a:p>
          <a:p>
            <a:pPr lvl="1" eaLnBrk="1" hangingPunct="1"/>
            <a:r>
              <a:rPr lang="fr-CA" dirty="0"/>
              <a:t>C:\Utilisateurs\Mes Documents\Cegep\A12\Environnement informatique\TP1</a:t>
            </a:r>
          </a:p>
        </p:txBody>
      </p:sp>
    </p:spTree>
    <p:extLst>
      <p:ext uri="{BB962C8B-B14F-4D97-AF65-F5344CB8AC3E}">
        <p14:creationId xmlns:p14="http://schemas.microsoft.com/office/powerpoint/2010/main" val="36155124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fr-CA"/>
              <a:t>Création d’un dossier vide</a:t>
            </a:r>
          </a:p>
        </p:txBody>
      </p:sp>
      <p:sp>
        <p:nvSpPr>
          <p:cNvPr id="25603" name="Rectangle 3"/>
          <p:cNvSpPr>
            <a:spLocks noGrp="1" noChangeArrowheads="1"/>
          </p:cNvSpPr>
          <p:nvPr>
            <p:ph idx="1"/>
          </p:nvPr>
        </p:nvSpPr>
        <p:spPr/>
        <p:txBody>
          <a:bodyPr/>
          <a:lstStyle/>
          <a:p>
            <a:pPr marL="609600" indent="-609600" eaLnBrk="1" hangingPunct="1">
              <a:buFontTx/>
              <a:buAutoNum type="arabicPeriod"/>
            </a:pPr>
            <a:r>
              <a:rPr lang="fr-CA" dirty="0"/>
              <a:t>Sélectionner la destination</a:t>
            </a:r>
          </a:p>
          <a:p>
            <a:pPr marL="609600" indent="-609600" eaLnBrk="1" hangingPunct="1">
              <a:buFontTx/>
              <a:buAutoNum type="arabicPeriod"/>
            </a:pPr>
            <a:r>
              <a:rPr lang="fr-CA" dirty="0"/>
              <a:t>Cliquer avec le bouton de droite dans le panneau de droite.</a:t>
            </a:r>
          </a:p>
          <a:p>
            <a:pPr marL="609600" indent="-609600" eaLnBrk="1" hangingPunct="1">
              <a:buFontTx/>
              <a:buAutoNum type="arabicPeriod"/>
            </a:pPr>
            <a:r>
              <a:rPr lang="fr-CA" dirty="0"/>
              <a:t>Sélectionner Nouveau </a:t>
            </a:r>
            <a:r>
              <a:rPr lang="fr-CA" dirty="0">
                <a:sym typeface="Wingdings" pitchFamily="2" charset="2"/>
              </a:rPr>
              <a:t> Dossier</a:t>
            </a:r>
          </a:p>
          <a:p>
            <a:pPr marL="906780" lvl="1" indent="-609600"/>
            <a:r>
              <a:rPr lang="fr-CA" dirty="0">
                <a:sym typeface="Wingdings" pitchFamily="2" charset="2"/>
              </a:rPr>
              <a:t>Ou la combinaison de touches [CTRL] + [</a:t>
            </a:r>
            <a:r>
              <a:rPr lang="fr-CA" dirty="0" err="1">
                <a:sym typeface="Wingdings" pitchFamily="2" charset="2"/>
              </a:rPr>
              <a:t>Maj</a:t>
            </a:r>
            <a:r>
              <a:rPr lang="fr-CA" dirty="0">
                <a:sym typeface="Wingdings" pitchFamily="2" charset="2"/>
              </a:rPr>
              <a:t>] + [N]</a:t>
            </a:r>
          </a:p>
          <a:p>
            <a:pPr marL="609600" indent="-609600" eaLnBrk="1" hangingPunct="1">
              <a:buFontTx/>
              <a:buAutoNum type="arabicPeriod"/>
            </a:pPr>
            <a:r>
              <a:rPr lang="fr-CA" dirty="0">
                <a:sym typeface="Wingdings" pitchFamily="2" charset="2"/>
              </a:rPr>
              <a:t>Nommer le dossier</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a:t>Les fichiers compressés</a:t>
            </a:r>
          </a:p>
        </p:txBody>
      </p:sp>
      <p:sp>
        <p:nvSpPr>
          <p:cNvPr id="3" name="Espace réservé du contenu 2"/>
          <p:cNvSpPr>
            <a:spLocks noGrp="1"/>
          </p:cNvSpPr>
          <p:nvPr>
            <p:ph idx="1"/>
          </p:nvPr>
        </p:nvSpPr>
        <p:spPr/>
        <p:txBody>
          <a:bodyPr>
            <a:normAutofit lnSpcReduction="10000"/>
          </a:bodyPr>
          <a:lstStyle/>
          <a:p>
            <a:r>
              <a:rPr lang="fr-CA" dirty="0"/>
              <a:t>Un fichier compressé est un fichier unique qui peut regrouper un ou plusieurs fichiers/dossiers à l’intérieur.</a:t>
            </a:r>
          </a:p>
          <a:p>
            <a:r>
              <a:rPr lang="fr-CA" dirty="0"/>
              <a:t>Le fichier est généralement de taille inférieure</a:t>
            </a:r>
          </a:p>
          <a:p>
            <a:pPr lvl="1"/>
            <a:r>
              <a:rPr lang="fr-CA" dirty="0"/>
              <a:t>Ce qui facilite le transfert de celui-ci.</a:t>
            </a:r>
          </a:p>
          <a:p>
            <a:r>
              <a:rPr lang="fr-CA" dirty="0"/>
              <a:t>Les fichiers compressés possèdent généralement un des suffixes suivants :</a:t>
            </a:r>
          </a:p>
          <a:p>
            <a:pPr lvl="1"/>
            <a:r>
              <a:rPr lang="fr-CA" dirty="0"/>
              <a:t>Zip, </a:t>
            </a:r>
            <a:r>
              <a:rPr lang="fr-CA" dirty="0" err="1"/>
              <a:t>rar</a:t>
            </a:r>
            <a:r>
              <a:rPr lang="fr-CA" dirty="0"/>
              <a:t>, ace, 7z</a:t>
            </a:r>
          </a:p>
        </p:txBody>
      </p:sp>
    </p:spTree>
    <p:extLst>
      <p:ext uri="{BB962C8B-B14F-4D97-AF65-F5344CB8AC3E}">
        <p14:creationId xmlns:p14="http://schemas.microsoft.com/office/powerpoint/2010/main" val="324998545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fr-CA"/>
              <a:t>Compresser</a:t>
            </a:r>
          </a:p>
        </p:txBody>
      </p:sp>
      <p:sp>
        <p:nvSpPr>
          <p:cNvPr id="26627" name="Rectangle 3"/>
          <p:cNvSpPr>
            <a:spLocks noGrp="1" noChangeArrowheads="1"/>
          </p:cNvSpPr>
          <p:nvPr>
            <p:ph idx="1"/>
          </p:nvPr>
        </p:nvSpPr>
        <p:spPr/>
        <p:txBody>
          <a:bodyPr/>
          <a:lstStyle/>
          <a:p>
            <a:pPr marL="609600" indent="-609600" eaLnBrk="1" hangingPunct="1">
              <a:buFontTx/>
              <a:buAutoNum type="arabicPeriod"/>
            </a:pPr>
            <a:r>
              <a:rPr lang="fr-CA" dirty="0"/>
              <a:t>Sélectionner les fichiers et dossiers</a:t>
            </a:r>
          </a:p>
          <a:p>
            <a:pPr marL="609600" indent="-609600" eaLnBrk="1" hangingPunct="1">
              <a:buFontTx/>
              <a:buAutoNum type="arabicPeriod"/>
            </a:pPr>
            <a:r>
              <a:rPr lang="fr-CA" dirty="0"/>
              <a:t>Cliquer avec le bouton de droite sur un fichier</a:t>
            </a:r>
          </a:p>
          <a:p>
            <a:pPr marL="609600" indent="-609600" eaLnBrk="1" hangingPunct="1">
              <a:buFontTx/>
              <a:buAutoNum type="arabicPeriod"/>
            </a:pPr>
            <a:r>
              <a:rPr lang="fr-CA" dirty="0"/>
              <a:t>Envoyer vers </a:t>
            </a:r>
            <a:r>
              <a:rPr lang="fr-CA" dirty="0">
                <a:sym typeface="Wingdings" pitchFamily="2" charset="2"/>
              </a:rPr>
              <a:t> Dossier compressé</a:t>
            </a:r>
            <a:endParaRPr lang="fr-CA"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fr-CA"/>
              <a:t>Décompresser</a:t>
            </a:r>
          </a:p>
        </p:txBody>
      </p:sp>
      <p:sp>
        <p:nvSpPr>
          <p:cNvPr id="27651" name="Rectangle 3"/>
          <p:cNvSpPr>
            <a:spLocks noGrp="1" noChangeArrowheads="1"/>
          </p:cNvSpPr>
          <p:nvPr>
            <p:ph idx="1"/>
          </p:nvPr>
        </p:nvSpPr>
        <p:spPr/>
        <p:txBody>
          <a:bodyPr/>
          <a:lstStyle/>
          <a:p>
            <a:pPr marL="609600" indent="-609600" eaLnBrk="1" hangingPunct="1">
              <a:buFontTx/>
              <a:buAutoNum type="arabicPeriod"/>
            </a:pPr>
            <a:r>
              <a:rPr lang="fr-CA" dirty="0"/>
              <a:t>Cliquer avec le bouton de droite sur le fichier compressé</a:t>
            </a:r>
          </a:p>
          <a:p>
            <a:pPr marL="609600" indent="-609600" eaLnBrk="1" hangingPunct="1">
              <a:buFontTx/>
              <a:buAutoNum type="arabicPeriod"/>
            </a:pPr>
            <a:r>
              <a:rPr lang="fr-CA" dirty="0"/>
              <a:t>Extraire tout…</a:t>
            </a:r>
          </a:p>
          <a:p>
            <a:pPr marL="609600" indent="-609600" eaLnBrk="1" hangingPunct="1">
              <a:buFontTx/>
              <a:buAutoNum type="arabicPeriod"/>
            </a:pPr>
            <a:r>
              <a:rPr lang="fr-CA" dirty="0"/>
              <a:t>Suivant</a:t>
            </a:r>
          </a:p>
          <a:p>
            <a:pPr marL="609600" indent="-609600" eaLnBrk="1" hangingPunct="1">
              <a:buFontTx/>
              <a:buAutoNum type="arabicPeriod"/>
            </a:pPr>
            <a:r>
              <a:rPr lang="fr-CA" dirty="0"/>
              <a:t>Inscrire le dossier destination</a:t>
            </a:r>
          </a:p>
          <a:p>
            <a:pPr marL="609600" indent="-609600" eaLnBrk="1" hangingPunct="1">
              <a:buFontTx/>
              <a:buAutoNum type="arabicPeriod"/>
            </a:pPr>
            <a:r>
              <a:rPr lang="fr-CA" dirty="0"/>
              <a:t>Suivant </a:t>
            </a:r>
            <a:r>
              <a:rPr lang="fr-CA" dirty="0">
                <a:sym typeface="Wingdings" pitchFamily="2" charset="2"/>
              </a:rPr>
              <a:t> Terminé</a:t>
            </a:r>
            <a:endParaRPr lang="fr-CA"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err="1"/>
              <a:t>Omnivox</a:t>
            </a:r>
            <a:r>
              <a:rPr lang="fr-CA" dirty="0"/>
              <a:t> : Configuration </a:t>
            </a:r>
          </a:p>
        </p:txBody>
      </p:sp>
      <p:sp>
        <p:nvSpPr>
          <p:cNvPr id="3" name="Espace réservé du contenu 2"/>
          <p:cNvSpPr>
            <a:spLocks noGrp="1"/>
          </p:cNvSpPr>
          <p:nvPr>
            <p:ph idx="1"/>
          </p:nvPr>
        </p:nvSpPr>
        <p:spPr/>
        <p:txBody>
          <a:bodyPr/>
          <a:lstStyle/>
          <a:p>
            <a:r>
              <a:rPr lang="fr-CA" dirty="0"/>
              <a:t>La première étape est de confirmer que l’information de votre compte est exacte</a:t>
            </a:r>
          </a:p>
          <a:p>
            <a:r>
              <a:rPr lang="fr-CA" dirty="0"/>
              <a:t>Pour accéder à la page de gestion de l’information du compte, il faut cliquer sur « Dossier personnel » qui se retrouve dans le menu de gauche</a:t>
            </a:r>
          </a:p>
          <a:p>
            <a:r>
              <a:rPr lang="fr-CA" dirty="0"/>
              <a:t>Ensuite, vous pouvez modifier les informations que vous désirez</a:t>
            </a: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9961" y="1752600"/>
            <a:ext cx="5744377" cy="366763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702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B63BC69-01B6-4B96-B432-600802A32D84}"/>
              </a:ext>
            </a:extLst>
          </p:cNvPr>
          <p:cNvSpPr>
            <a:spLocks noGrp="1"/>
          </p:cNvSpPr>
          <p:nvPr>
            <p:ph type="title"/>
          </p:nvPr>
        </p:nvSpPr>
        <p:spPr/>
        <p:txBody>
          <a:bodyPr/>
          <a:lstStyle/>
          <a:p>
            <a:r>
              <a:rPr lang="fr-CA" dirty="0"/>
              <a:t>Exercices</a:t>
            </a:r>
          </a:p>
        </p:txBody>
      </p:sp>
      <p:sp>
        <p:nvSpPr>
          <p:cNvPr id="3" name="Espace réservé du contenu 2">
            <a:extLst>
              <a:ext uri="{FF2B5EF4-FFF2-40B4-BE49-F238E27FC236}">
                <a16:creationId xmlns:a16="http://schemas.microsoft.com/office/drawing/2014/main" id="{42319992-4BB2-4BB6-811D-E1E76CD9FDCB}"/>
              </a:ext>
            </a:extLst>
          </p:cNvPr>
          <p:cNvSpPr>
            <a:spLocks noGrp="1"/>
          </p:cNvSpPr>
          <p:nvPr>
            <p:ph idx="1"/>
          </p:nvPr>
        </p:nvSpPr>
        <p:spPr/>
        <p:txBody>
          <a:bodyPr/>
          <a:lstStyle/>
          <a:p>
            <a:r>
              <a:rPr lang="fr-CA" dirty="0"/>
              <a:t>Prenez tous les fichiers que vous avez créé et compressez-les dans un fichier zip</a:t>
            </a:r>
          </a:p>
          <a:p>
            <a:r>
              <a:rPr lang="fr-CA" dirty="0"/>
              <a:t>Renommez le fichier « Semaine 01 – Exo Zip »</a:t>
            </a:r>
          </a:p>
        </p:txBody>
      </p:sp>
    </p:spTree>
    <p:extLst>
      <p:ext uri="{BB962C8B-B14F-4D97-AF65-F5344CB8AC3E}">
        <p14:creationId xmlns:p14="http://schemas.microsoft.com/office/powerpoint/2010/main" val="71966824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a:t>Petites perles</a:t>
            </a:r>
          </a:p>
        </p:txBody>
      </p:sp>
      <p:sp>
        <p:nvSpPr>
          <p:cNvPr id="3" name="Espace réservé du contenu 2"/>
          <p:cNvSpPr>
            <a:spLocks noGrp="1"/>
          </p:cNvSpPr>
          <p:nvPr>
            <p:ph idx="1"/>
          </p:nvPr>
        </p:nvSpPr>
        <p:spPr/>
        <p:txBody>
          <a:bodyPr/>
          <a:lstStyle/>
          <a:p>
            <a:r>
              <a:rPr lang="fr-CA" dirty="0"/>
              <a:t>Pense-bête</a:t>
            </a:r>
          </a:p>
          <a:p>
            <a:pPr lvl="1"/>
            <a:r>
              <a:rPr lang="fr-CA" dirty="0"/>
              <a:t>Genre de « Post-it »</a:t>
            </a:r>
          </a:p>
          <a:p>
            <a:r>
              <a:rPr lang="fr-CA" dirty="0"/>
              <a:t>Outil Capture</a:t>
            </a:r>
          </a:p>
          <a:p>
            <a:pPr lvl="1"/>
            <a:r>
              <a:rPr lang="fr-CA" dirty="0"/>
              <a:t>Permet d’effectuer des prises d’écran localisées</a:t>
            </a:r>
          </a:p>
          <a:p>
            <a:r>
              <a:rPr lang="fr-CA" dirty="0" err="1"/>
              <a:t>Everything</a:t>
            </a:r>
            <a:endParaRPr lang="fr-CA" dirty="0"/>
          </a:p>
          <a:p>
            <a:pPr lvl="1"/>
            <a:r>
              <a:rPr lang="fr-CA" dirty="0"/>
              <a:t>Permet de localiser n’importe quel fichier sur l’ordinateur très rapidement</a:t>
            </a:r>
          </a:p>
        </p:txBody>
      </p:sp>
    </p:spTree>
    <p:extLst>
      <p:ext uri="{BB962C8B-B14F-4D97-AF65-F5344CB8AC3E}">
        <p14:creationId xmlns:p14="http://schemas.microsoft.com/office/powerpoint/2010/main" val="23225761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a:t>Exercices</a:t>
            </a:r>
          </a:p>
        </p:txBody>
      </p:sp>
      <p:sp>
        <p:nvSpPr>
          <p:cNvPr id="3" name="Espace réservé du contenu 2"/>
          <p:cNvSpPr>
            <a:spLocks noGrp="1"/>
          </p:cNvSpPr>
          <p:nvPr>
            <p:ph idx="1"/>
          </p:nvPr>
        </p:nvSpPr>
        <p:spPr/>
        <p:txBody>
          <a:bodyPr>
            <a:normAutofit/>
          </a:bodyPr>
          <a:lstStyle/>
          <a:p>
            <a:r>
              <a:rPr lang="fr-CA" dirty="0"/>
              <a:t>1H7 - SEMAINE 01 - WINDOWS ET OMNIVOX - EXERCICES.DOCX</a:t>
            </a:r>
          </a:p>
          <a:p>
            <a:r>
              <a:rPr lang="fr-CA" dirty="0"/>
              <a:t>Dans </a:t>
            </a:r>
            <a:r>
              <a:rPr lang="fr-CA"/>
              <a:t>le volume aux </a:t>
            </a:r>
            <a:r>
              <a:rPr lang="fr-CA" dirty="0"/>
              <a:t>pages A-23</a:t>
            </a:r>
          </a:p>
          <a:p>
            <a:pPr lvl="1"/>
            <a:r>
              <a:rPr lang="fr-CA" dirty="0"/>
              <a:t>Exercice personnel 2</a:t>
            </a:r>
          </a:p>
          <a:p>
            <a:pPr lvl="1"/>
            <a:r>
              <a:rPr lang="fr-CA" dirty="0"/>
              <a:t>EP03</a:t>
            </a:r>
          </a:p>
          <a:p>
            <a:pPr lvl="1"/>
            <a:r>
              <a:rPr lang="fr-CA" dirty="0"/>
              <a:t>Défi</a:t>
            </a:r>
          </a:p>
          <a:p>
            <a:r>
              <a:rPr lang="fr-CA" dirty="0"/>
              <a:t>Exercices du chapitre B de Windows</a:t>
            </a:r>
          </a:p>
        </p:txBody>
      </p:sp>
    </p:spTree>
    <p:extLst>
      <p:ext uri="{BB962C8B-B14F-4D97-AF65-F5344CB8AC3E}">
        <p14:creationId xmlns:p14="http://schemas.microsoft.com/office/powerpoint/2010/main" val="37960467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err="1"/>
              <a:t>Omnivox</a:t>
            </a:r>
            <a:r>
              <a:rPr lang="fr-CA" dirty="0"/>
              <a:t> : Utilisation</a:t>
            </a:r>
          </a:p>
        </p:txBody>
      </p:sp>
      <p:sp>
        <p:nvSpPr>
          <p:cNvPr id="3" name="Espace réservé du contenu 2"/>
          <p:cNvSpPr>
            <a:spLocks noGrp="1"/>
          </p:cNvSpPr>
          <p:nvPr>
            <p:ph sz="quarter" idx="13"/>
          </p:nvPr>
        </p:nvSpPr>
        <p:spPr/>
        <p:txBody>
          <a:bodyPr/>
          <a:lstStyle/>
          <a:p>
            <a:r>
              <a:rPr lang="fr-CA" dirty="0"/>
              <a:t>Dans la page d’accueil d’</a:t>
            </a:r>
            <a:r>
              <a:rPr lang="fr-CA" dirty="0" err="1"/>
              <a:t>Omnivox</a:t>
            </a:r>
            <a:r>
              <a:rPr lang="fr-CA" dirty="0"/>
              <a:t>, vous avez tous les services auxquels vous pouvez accéder dans le menu de gauche</a:t>
            </a:r>
          </a:p>
          <a:p>
            <a:endParaRPr lang="fr-CA" dirty="0"/>
          </a:p>
        </p:txBody>
      </p:sp>
      <p:pic>
        <p:nvPicPr>
          <p:cNvPr id="5" name="Espace réservé du contenu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6400800" y="1602936"/>
            <a:ext cx="1814005" cy="468314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039856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err="1"/>
              <a:t>Omnivox</a:t>
            </a:r>
            <a:r>
              <a:rPr lang="fr-CA" dirty="0"/>
              <a:t> : Utilisation</a:t>
            </a:r>
          </a:p>
        </p:txBody>
      </p:sp>
      <p:sp>
        <p:nvSpPr>
          <p:cNvPr id="5" name="Espace réservé du contenu 4"/>
          <p:cNvSpPr>
            <a:spLocks noGrp="1"/>
          </p:cNvSpPr>
          <p:nvPr>
            <p:ph idx="1"/>
          </p:nvPr>
        </p:nvSpPr>
        <p:spPr/>
        <p:txBody>
          <a:bodyPr/>
          <a:lstStyle/>
          <a:p>
            <a:r>
              <a:rPr lang="fr-CA" dirty="0"/>
              <a:t>La section « </a:t>
            </a:r>
            <a:r>
              <a:rPr lang="fr-CA" dirty="0" err="1"/>
              <a:t>Mio</a:t>
            </a:r>
            <a:r>
              <a:rPr lang="fr-CA" dirty="0"/>
              <a:t> » est le système de courriel interne à </a:t>
            </a:r>
            <a:r>
              <a:rPr lang="fr-CA" dirty="0" err="1"/>
              <a:t>Omnivox</a:t>
            </a:r>
            <a:endParaRPr lang="fr-CA" dirty="0"/>
          </a:p>
          <a:p>
            <a:pPr lvl="1"/>
            <a:r>
              <a:rPr lang="fr-CA" dirty="0"/>
              <a:t>Elle permet d’envoyer et recevoir des courriels de la part des enseignants et des autres étudiants</a:t>
            </a:r>
          </a:p>
          <a:p>
            <a:r>
              <a:rPr lang="fr-CA" dirty="0"/>
              <a:t>La section « Léa » est utilisée pour l’accès aux informations relatifs aux cours et aux documents distribués par les enseignants</a:t>
            </a:r>
          </a:p>
        </p:txBody>
      </p:sp>
    </p:spTree>
    <p:extLst>
      <p:ext uri="{BB962C8B-B14F-4D97-AF65-F5344CB8AC3E}">
        <p14:creationId xmlns:p14="http://schemas.microsoft.com/office/powerpoint/2010/main" val="944794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A" dirty="0" err="1"/>
              <a:t>Omnivox</a:t>
            </a:r>
            <a:r>
              <a:rPr lang="fr-CA" dirty="0"/>
              <a:t> : </a:t>
            </a:r>
            <a:r>
              <a:rPr lang="fr-CA" dirty="0" err="1"/>
              <a:t>Mio</a:t>
            </a:r>
            <a:endParaRPr lang="fr-CA" dirty="0"/>
          </a:p>
        </p:txBody>
      </p:sp>
      <p:sp>
        <p:nvSpPr>
          <p:cNvPr id="3" name="Espace réservé du contenu 2"/>
          <p:cNvSpPr>
            <a:spLocks noGrp="1"/>
          </p:cNvSpPr>
          <p:nvPr>
            <p:ph idx="1"/>
          </p:nvPr>
        </p:nvSpPr>
        <p:spPr/>
        <p:txBody>
          <a:bodyPr/>
          <a:lstStyle/>
          <a:p>
            <a:r>
              <a:rPr lang="fr-CA" dirty="0"/>
              <a:t>À l’instar d’un système de courriel, </a:t>
            </a:r>
            <a:r>
              <a:rPr lang="fr-CA" dirty="0" err="1"/>
              <a:t>Mio</a:t>
            </a:r>
            <a:r>
              <a:rPr lang="fr-CA" dirty="0"/>
              <a:t> permet d’envoyer et recevoir du courriel interne</a:t>
            </a:r>
          </a:p>
          <a:p>
            <a:r>
              <a:rPr lang="fr-CA" dirty="0"/>
              <a:t>Lorsque vous recevez message via </a:t>
            </a:r>
            <a:r>
              <a:rPr lang="fr-CA" dirty="0" err="1"/>
              <a:t>Mio</a:t>
            </a:r>
            <a:r>
              <a:rPr lang="fr-CA" dirty="0"/>
              <a:t>, un message dans le haut de la page d’accueil apparaîtra ET vous recevrez un avis via votre courriel si ce dernier a été configuré</a:t>
            </a: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2017" y="2743200"/>
            <a:ext cx="3867690" cy="203863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72550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2684</TotalTime>
  <Words>1737</Words>
  <Application>Microsoft Office PowerPoint</Application>
  <PresentationFormat>Affichage à l'écran (4:3)</PresentationFormat>
  <Paragraphs>335</Paragraphs>
  <Slides>62</Slides>
  <Notes>4</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62</vt:i4>
      </vt:variant>
    </vt:vector>
  </HeadingPairs>
  <TitlesOfParts>
    <vt:vector size="67" baseType="lpstr">
      <vt:lpstr>Arial</vt:lpstr>
      <vt:lpstr>Calibri</vt:lpstr>
      <vt:lpstr>Century Gothic</vt:lpstr>
      <vt:lpstr>Wingdings 2</vt:lpstr>
      <vt:lpstr>Austin</vt:lpstr>
      <vt:lpstr>Environnement informatique</vt:lpstr>
      <vt:lpstr>Agenda de la leçon</vt:lpstr>
      <vt:lpstr>Omnivox</vt:lpstr>
      <vt:lpstr>Omnivox : description</vt:lpstr>
      <vt:lpstr>Omnivox : Utilisation</vt:lpstr>
      <vt:lpstr>Omnivox : Configuration </vt:lpstr>
      <vt:lpstr>Omnivox : Utilisation</vt:lpstr>
      <vt:lpstr>Omnivox : Utilisation</vt:lpstr>
      <vt:lpstr>Omnivox : Mio</vt:lpstr>
      <vt:lpstr>Omnivox : Mio </vt:lpstr>
      <vt:lpstr>Omnivox : Mio</vt:lpstr>
      <vt:lpstr>Omnivox : Mio</vt:lpstr>
      <vt:lpstr>Omnivox : Léa</vt:lpstr>
      <vt:lpstr>Omnivox : Léa</vt:lpstr>
      <vt:lpstr>Omnivox : Accéder à un document</vt:lpstr>
      <vt:lpstr>Omnivox : Accéder à un document</vt:lpstr>
      <vt:lpstr>Omnivox : Remettre un travail</vt:lpstr>
      <vt:lpstr>Windows</vt:lpstr>
      <vt:lpstr>Le bureau</vt:lpstr>
      <vt:lpstr>Écran d’accueil – Win 10</vt:lpstr>
      <vt:lpstr>Le menu contextuel</vt:lpstr>
      <vt:lpstr>Démarrer un programme</vt:lpstr>
      <vt:lpstr>Rechercher un programme ou fichier – Windows 8</vt:lpstr>
      <vt:lpstr>Rechercher un programme ou fichier – Windows 10</vt:lpstr>
      <vt:lpstr>Barre des tâches</vt:lpstr>
      <vt:lpstr>Ajout de vignette</vt:lpstr>
      <vt:lpstr>Fenêtre d’application</vt:lpstr>
      <vt:lpstr>Plusieurs fenêtres</vt:lpstr>
      <vt:lpstr>Touches de raccourcis Windows</vt:lpstr>
      <vt:lpstr>Touches raccourcis Windows</vt:lpstr>
      <vt:lpstr>L’explorateur de fichiers</vt:lpstr>
      <vt:lpstr>Explorateur de fichiers</vt:lpstr>
      <vt:lpstr>Explorateur de fichiers</vt:lpstr>
      <vt:lpstr>Les bibliothèques</vt:lpstr>
      <vt:lpstr>Les favoris</vt:lpstr>
      <vt:lpstr>Les boutons de navigation</vt:lpstr>
      <vt:lpstr>Autres fonctionnalités</vt:lpstr>
      <vt:lpstr>La recherche</vt:lpstr>
      <vt:lpstr>Gestion des fichiers</vt:lpstr>
      <vt:lpstr>Exercices</vt:lpstr>
      <vt:lpstr>Fichier : Description</vt:lpstr>
      <vt:lpstr>Fichier : Description</vt:lpstr>
      <vt:lpstr>Fichier : Description</vt:lpstr>
      <vt:lpstr>Fichier : Extension</vt:lpstr>
      <vt:lpstr>L’octet</vt:lpstr>
      <vt:lpstr>Fichier : Règle</vt:lpstr>
      <vt:lpstr>Sélection de fichiers</vt:lpstr>
      <vt:lpstr>Copie de fichiers</vt:lpstr>
      <vt:lpstr>Copie de fichiers</vt:lpstr>
      <vt:lpstr>Déplacement de fichiers</vt:lpstr>
      <vt:lpstr>Déplacement de fichiers</vt:lpstr>
      <vt:lpstr>Renommer un fichier</vt:lpstr>
      <vt:lpstr>Exercices</vt:lpstr>
      <vt:lpstr>Exercices</vt:lpstr>
      <vt:lpstr>Dossier : Description</vt:lpstr>
      <vt:lpstr>Création d’un dossier vide</vt:lpstr>
      <vt:lpstr>Les fichiers compressés</vt:lpstr>
      <vt:lpstr>Compresser</vt:lpstr>
      <vt:lpstr>Décompresser</vt:lpstr>
      <vt:lpstr>Exercices</vt:lpstr>
      <vt:lpstr>Petites perles</vt:lpstr>
      <vt:lpstr>Exercices</vt:lpstr>
    </vt:vector>
  </TitlesOfParts>
  <Company>College Shawinigan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Environnement informatique</dc:title>
  <dc:creator>France Jean</dc:creator>
  <cp:lastModifiedBy>nbourre</cp:lastModifiedBy>
  <cp:revision>124</cp:revision>
  <cp:lastPrinted>2012-10-29T19:53:04Z</cp:lastPrinted>
  <dcterms:created xsi:type="dcterms:W3CDTF">2007-08-30T13:42:03Z</dcterms:created>
  <dcterms:modified xsi:type="dcterms:W3CDTF">2019-08-19T15:57:22Z</dcterms:modified>
</cp:coreProperties>
</file>