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68" r:id="rId17"/>
    <p:sldId id="272" r:id="rId18"/>
    <p:sldId id="273" r:id="rId19"/>
    <p:sldId id="275" r:id="rId20"/>
    <p:sldId id="274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26" autoAdjust="0"/>
    <p:restoredTop sz="86234"/>
  </p:normalViewPr>
  <p:slideViewPr>
    <p:cSldViewPr snapToGrid="0" snapToObjects="1">
      <p:cViewPr varScale="1">
        <p:scale>
          <a:sx n="95" d="100"/>
          <a:sy n="95" d="100"/>
        </p:scale>
        <p:origin x="264" y="84"/>
      </p:cViewPr>
      <p:guideLst/>
    </p:cSldViewPr>
  </p:slideViewPr>
  <p:outlineViewPr>
    <p:cViewPr>
      <p:scale>
        <a:sx n="33" d="100"/>
        <a:sy n="33" d="100"/>
      </p:scale>
      <p:origin x="0" y="-55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165A5-F33D-C140-8E42-7D8E1CAFD87D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08448-69F1-C74F-8B84-035374BA0BE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05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08448-69F1-C74F-8B84-035374BA0BE2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190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076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457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2643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447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7315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7401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6786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066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93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4161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6822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548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365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2016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091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CA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56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0A3A9-98AA-994E-949F-994E48A4D5C1}" type="datetimeFigureOut">
              <a:rPr lang="fr-CA" smtClean="0"/>
              <a:t>2016-10-25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7F6E2F0-A3E1-1142-9AE2-DA4C3F2C80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258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ise.info/algo/tests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rocessing.org/reference/float.html" TargetMode="External"/><Relationship Id="rId7" Type="http://schemas.openxmlformats.org/officeDocument/2006/relationships/hyperlink" Target="https://processing.org/reference/String.html" TargetMode="External"/><Relationship Id="rId2" Type="http://schemas.openxmlformats.org/officeDocument/2006/relationships/hyperlink" Target="https://processing.org/reference/in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ocessing.org/reference/color_datatype.html" TargetMode="External"/><Relationship Id="rId5" Type="http://schemas.openxmlformats.org/officeDocument/2006/relationships/hyperlink" Target="https://processing.org/reference/boolean.html" TargetMode="External"/><Relationship Id="rId4" Type="http://schemas.openxmlformats.org/officeDocument/2006/relationships/hyperlink" Target="https://processing.org/reference/char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Processing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Semaine 02</a:t>
            </a:r>
          </a:p>
        </p:txBody>
      </p:sp>
    </p:spTree>
    <p:extLst>
      <p:ext uri="{BB962C8B-B14F-4D97-AF65-F5344CB8AC3E}">
        <p14:creationId xmlns:p14="http://schemas.microsoft.com/office/powerpoint/2010/main" val="422648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Variables : Nomenclature : Exercices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43829"/>
              </p:ext>
            </p:extLst>
          </p:nvPr>
        </p:nvGraphicFramePr>
        <p:xfrm>
          <a:off x="2767035" y="2160588"/>
          <a:ext cx="441726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8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Variable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Variable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/>
                        <a:t>float</a:t>
                      </a:r>
                      <a:r>
                        <a:rPr lang="fr-CA" dirty="0"/>
                        <a:t> masse;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char _touche;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String 2nom;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/>
                        <a:t>float</a:t>
                      </a:r>
                      <a:r>
                        <a:rPr lang="fr-CA" dirty="0"/>
                        <a:t> niveau bas;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/>
                        <a:t>float</a:t>
                      </a:r>
                      <a:r>
                        <a:rPr lang="fr-CA" dirty="0"/>
                        <a:t> mathieu_2;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String</a:t>
                      </a:r>
                      <a:r>
                        <a:rPr lang="fr-CA" baseline="0" dirty="0"/>
                        <a:t> –addition;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/>
                        <a:t>int</a:t>
                      </a:r>
                      <a:r>
                        <a:rPr lang="fr-CA" dirty="0"/>
                        <a:t> un entier;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/>
                        <a:t>float</a:t>
                      </a:r>
                      <a:r>
                        <a:rPr lang="fr-CA" dirty="0"/>
                        <a:t> </a:t>
                      </a:r>
                      <a:r>
                        <a:rPr lang="fr-CA" dirty="0" err="1"/>
                        <a:t>mathieu</a:t>
                      </a:r>
                      <a:r>
                        <a:rPr lang="fr-CA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/>
                        <a:t>float</a:t>
                      </a:r>
                      <a:r>
                        <a:rPr lang="fr-CA" dirty="0"/>
                        <a:t> !patate;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String</a:t>
                      </a:r>
                      <a:r>
                        <a:rPr lang="fr-CA" baseline="0" dirty="0"/>
                        <a:t> Pascal Godin;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77696" y="1561068"/>
            <a:ext cx="4297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Quelles sont les noms qui sont valables?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622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Expression conditionnelle - Définition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Dans le langage </a:t>
            </a:r>
            <a:r>
              <a:rPr lang="fr-CA" dirty="0" err="1"/>
              <a:t>natuelle</a:t>
            </a:r>
            <a:r>
              <a:rPr lang="fr-CA" dirty="0"/>
              <a:t> lorsque l’on utilise des conditions, cela veut dire qu’il y a deux réponses possible soit la condition est vraie ou fausse</a:t>
            </a:r>
          </a:p>
          <a:p>
            <a:r>
              <a:rPr lang="fr-CA" dirty="0"/>
              <a:t>Exemples</a:t>
            </a:r>
          </a:p>
          <a:p>
            <a:pPr lvl="1"/>
            <a:r>
              <a:rPr lang="fr-CA" dirty="0"/>
              <a:t>Je vais au bar </a:t>
            </a:r>
            <a:r>
              <a:rPr lang="fr-CA" b="1" dirty="0"/>
              <a:t>si</a:t>
            </a:r>
            <a:r>
              <a:rPr lang="fr-CA" dirty="0"/>
              <a:t> Joe vient</a:t>
            </a:r>
          </a:p>
          <a:p>
            <a:pPr lvl="1"/>
            <a:r>
              <a:rPr lang="fr-CA" b="1" dirty="0"/>
              <a:t>Si</a:t>
            </a:r>
            <a:r>
              <a:rPr lang="fr-CA" dirty="0"/>
              <a:t> j’ai assez d’argent, je vais m’acheter la dernière console</a:t>
            </a:r>
          </a:p>
          <a:p>
            <a:pPr lvl="1"/>
            <a:r>
              <a:rPr lang="fr-CA" b="1" dirty="0"/>
              <a:t>Si</a:t>
            </a:r>
            <a:r>
              <a:rPr lang="fr-CA" dirty="0"/>
              <a:t> la lumière tourne au vert, j’appuie sur l’accélérateur</a:t>
            </a:r>
          </a:p>
          <a:p>
            <a:pPr lvl="1"/>
            <a:r>
              <a:rPr lang="fr-CA" b="1" dirty="0"/>
              <a:t>Si</a:t>
            </a:r>
            <a:r>
              <a:rPr lang="fr-CA" dirty="0"/>
              <a:t> je </a:t>
            </a:r>
            <a:r>
              <a:rPr lang="fr-CA" b="1" dirty="0"/>
              <a:t>n</a:t>
            </a:r>
            <a:r>
              <a:rPr lang="fr-CA" dirty="0"/>
              <a:t>’ai plus de café, je vais aller remplir ma tasse</a:t>
            </a:r>
          </a:p>
          <a:p>
            <a:pPr lvl="1"/>
            <a:r>
              <a:rPr lang="fr-CA" b="1" dirty="0"/>
              <a:t>Si</a:t>
            </a:r>
            <a:r>
              <a:rPr lang="fr-CA" dirty="0"/>
              <a:t> la flèche droite est appuyée, faire avancer l’image</a:t>
            </a:r>
          </a:p>
          <a:p>
            <a:pPr lvl="1"/>
            <a:r>
              <a:rPr lang="fr-CA" b="1" dirty="0"/>
              <a:t>Si</a:t>
            </a:r>
            <a:r>
              <a:rPr lang="fr-CA" dirty="0"/>
              <a:t> tu tonds le gazon, je te donne 10$</a:t>
            </a:r>
          </a:p>
          <a:p>
            <a:r>
              <a:rPr lang="fr-CA" dirty="0"/>
              <a:t>Ressources supplémentaires : </a:t>
            </a:r>
            <a:r>
              <a:rPr lang="fr-CA" dirty="0">
                <a:hlinkClick r:id="rId2"/>
              </a:rPr>
              <a:t>http://pise.info/algo/tests.htm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16892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Expression conditionnelle - Définition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 résultat d’une expression conditionnelle est de type booléenne</a:t>
            </a:r>
          </a:p>
          <a:p>
            <a:r>
              <a:rPr lang="fr-CA" dirty="0"/>
              <a:t>Une valeur booléenne ne peut être que vraie ou fausse soit </a:t>
            </a:r>
            <a:r>
              <a:rPr lang="fr-CA" b="1" dirty="0" err="1"/>
              <a:t>true</a:t>
            </a:r>
            <a:r>
              <a:rPr lang="fr-CA" dirty="0"/>
              <a:t> ou </a:t>
            </a:r>
            <a:r>
              <a:rPr lang="fr-CA" b="1" dirty="0"/>
              <a:t>false</a:t>
            </a:r>
            <a:endParaRPr lang="fr-CA" dirty="0"/>
          </a:p>
          <a:p>
            <a:r>
              <a:rPr lang="fr-CA" dirty="0"/>
              <a:t>On utilise les expressions conditionnelle entre autres dans les structures conditionnelles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12735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Expression conditionnelle - </a:t>
            </a:r>
            <a:r>
              <a:rPr lang="fr-CA" dirty="0" err="1"/>
              <a:t>Processing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839285"/>
          </a:xfrm>
        </p:spPr>
        <p:txBody>
          <a:bodyPr/>
          <a:lstStyle/>
          <a:p>
            <a:r>
              <a:rPr lang="fr-CA" dirty="0"/>
              <a:t>Les expressions conditionnelles en programmation utilises les opérateurs dans le tableau ci-contre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89727589"/>
              </p:ext>
            </p:extLst>
          </p:nvPr>
        </p:nvGraphicFramePr>
        <p:xfrm>
          <a:off x="677334" y="3230063"/>
          <a:ext cx="859666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5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0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CA" dirty="0"/>
                        <a:t>Opérateur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Exemple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/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Est égal 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/>
                        <a:t>reponse</a:t>
                      </a:r>
                      <a:r>
                        <a:rPr lang="fr-CA" baseline="0" dirty="0"/>
                        <a:t> == </a:t>
                      </a:r>
                      <a:r>
                        <a:rPr lang="fr-CA" baseline="0" dirty="0" err="1"/>
                        <a:t>true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Supérieur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vente</a:t>
                      </a:r>
                      <a:r>
                        <a:rPr lang="fr-CA" baseline="0" dirty="0"/>
                        <a:t> &gt; 100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Inférieur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angle &lt; HALF_PI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/>
                        <a:t>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Supérieur ou égal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/>
                        <a:t>positionX</a:t>
                      </a:r>
                      <a:r>
                        <a:rPr lang="fr-CA" baseline="0" dirty="0"/>
                        <a:t> &gt;= </a:t>
                      </a:r>
                      <a:r>
                        <a:rPr lang="fr-CA" baseline="0" dirty="0" err="1"/>
                        <a:t>width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/>
                        <a:t>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Inférieur ou égal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/>
                        <a:t>positionY</a:t>
                      </a:r>
                      <a:r>
                        <a:rPr lang="fr-CA" dirty="0"/>
                        <a:t> &lt;=0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/>
                        <a:t>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Est différent 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vente !=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/>
                        <a:t>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Non (inverse le</a:t>
                      </a:r>
                      <a:r>
                        <a:rPr lang="fr-CA" baseline="0" dirty="0"/>
                        <a:t> résultat)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!</a:t>
                      </a:r>
                      <a:r>
                        <a:rPr lang="fr-CA" dirty="0" err="1"/>
                        <a:t>cafe</a:t>
                      </a:r>
                      <a:r>
                        <a:rPr lang="fr-CA" dirty="0"/>
                        <a:t> == </a:t>
                      </a:r>
                      <a:r>
                        <a:rPr lang="fr-CA" dirty="0" err="1"/>
                        <a:t>true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068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Expression conditionnelle composée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Une expression conditionnelle composée est une expression dans laquelle on retrouve plusieurs conditions</a:t>
            </a:r>
          </a:p>
          <a:p>
            <a:r>
              <a:rPr lang="fr-CA" dirty="0"/>
              <a:t>Exemples</a:t>
            </a:r>
          </a:p>
          <a:p>
            <a:pPr lvl="1"/>
            <a:r>
              <a:rPr lang="fr-CA" b="1" dirty="0"/>
              <a:t>S</a:t>
            </a:r>
            <a:r>
              <a:rPr lang="fr-CA" dirty="0"/>
              <a:t>’il </a:t>
            </a:r>
            <a:r>
              <a:rPr lang="fr-CA" b="1" dirty="0"/>
              <a:t>ne</a:t>
            </a:r>
            <a:r>
              <a:rPr lang="fr-CA" dirty="0"/>
              <a:t> fait pas beau </a:t>
            </a:r>
            <a:r>
              <a:rPr lang="fr-CA" b="1" dirty="0"/>
              <a:t>et</a:t>
            </a:r>
            <a:r>
              <a:rPr lang="fr-CA" dirty="0"/>
              <a:t> que mon ami ne travaille pas alors nous allons écouter un film</a:t>
            </a:r>
          </a:p>
          <a:p>
            <a:pPr lvl="1"/>
            <a:r>
              <a:rPr lang="fr-CA"/>
              <a:t>Si </a:t>
            </a:r>
            <a:r>
              <a:rPr lang="fr-CA" dirty="0"/>
              <a:t>je travaille au bureau </a:t>
            </a:r>
            <a:r>
              <a:rPr lang="fr-CA" b="1" dirty="0"/>
              <a:t>ou</a:t>
            </a:r>
            <a:r>
              <a:rPr lang="fr-CA" dirty="0"/>
              <a:t> de chez moi, je suis rémunéré</a:t>
            </a:r>
          </a:p>
          <a:p>
            <a:pPr lvl="1"/>
            <a:r>
              <a:rPr lang="fr-CA" dirty="0"/>
              <a:t>Si la position X est plus petite que 0 ou que la position X est plus grande que la largeur de l’écran, multiplier la direction par -1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31809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Expression conditionnelle composée - </a:t>
            </a:r>
            <a:r>
              <a:rPr lang="fr-CA" dirty="0" err="1"/>
              <a:t>Processing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919495"/>
          </a:xfrm>
        </p:spPr>
        <p:txBody>
          <a:bodyPr>
            <a:normAutofit/>
          </a:bodyPr>
          <a:lstStyle/>
          <a:p>
            <a:r>
              <a:rPr lang="fr-CA" dirty="0"/>
              <a:t>Les langages de programmation mettent à la disposition des programmeurs des opérateurs logiques pour réaliser des expressions </a:t>
            </a:r>
            <a:r>
              <a:rPr lang="fr-CA"/>
              <a:t>conditionnelles composées</a:t>
            </a:r>
            <a:endParaRPr lang="fr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36473525"/>
              </p:ext>
            </p:extLst>
          </p:nvPr>
        </p:nvGraphicFramePr>
        <p:xfrm>
          <a:off x="677334" y="3230063"/>
          <a:ext cx="859666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2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2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CA" dirty="0"/>
                        <a:t>Opérateur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Exemple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/>
                        <a:t>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vente &gt;</a:t>
                      </a:r>
                      <a:r>
                        <a:rPr lang="fr-CA" baseline="0" dirty="0"/>
                        <a:t> 500 &amp;&amp; </a:t>
                      </a:r>
                      <a:r>
                        <a:rPr lang="fr-CA" baseline="0" dirty="0" err="1"/>
                        <a:t>nbHeures</a:t>
                      </a:r>
                      <a:r>
                        <a:rPr lang="fr-CA" baseline="0" dirty="0"/>
                        <a:t> &gt; 16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966">
                <a:tc>
                  <a:txBody>
                    <a:bodyPr/>
                    <a:lstStyle/>
                    <a:p>
                      <a:r>
                        <a:rPr lang="fr-CA" dirty="0"/>
                        <a:t>||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/>
                        <a:t>positionX</a:t>
                      </a:r>
                      <a:r>
                        <a:rPr lang="fr-CA" dirty="0"/>
                        <a:t> &lt;=</a:t>
                      </a:r>
                      <a:r>
                        <a:rPr lang="fr-CA" baseline="0" dirty="0"/>
                        <a:t> 0 || </a:t>
                      </a:r>
                      <a:r>
                        <a:rPr lang="fr-CA" baseline="0" dirty="0" err="1"/>
                        <a:t>positionX</a:t>
                      </a:r>
                      <a:r>
                        <a:rPr lang="fr-CA" baseline="0" dirty="0"/>
                        <a:t> &gt;= </a:t>
                      </a:r>
                      <a:r>
                        <a:rPr lang="fr-CA" baseline="0" dirty="0" err="1"/>
                        <a:t>width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08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Structure conditionnelle - Définition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Une structure conditionnelle permet de diriger le programme vers d’autres instructions si une expression conditionnelle est respectée</a:t>
            </a:r>
          </a:p>
          <a:p>
            <a:pPr lvl="1"/>
            <a:r>
              <a:rPr lang="fr-CA" dirty="0"/>
              <a:t>Synonyme : structure alternative ou sélective</a:t>
            </a:r>
          </a:p>
          <a:p>
            <a:r>
              <a:rPr lang="fr-CA" dirty="0"/>
              <a:t>Par analogie, on pourrait penser à un détour dû à des réfections de la route lorsque l’on se rend à une destination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844842" y="4620125"/>
            <a:ext cx="5654843" cy="1191882"/>
            <a:chOff x="1844842" y="4620125"/>
            <a:chExt cx="5654843" cy="1191882"/>
          </a:xfrm>
        </p:grpSpPr>
        <p:sp>
          <p:nvSpPr>
            <p:cNvPr id="5" name="Oval 4"/>
            <p:cNvSpPr/>
            <p:nvPr/>
          </p:nvSpPr>
          <p:spPr>
            <a:xfrm>
              <a:off x="1844842" y="4620126"/>
              <a:ext cx="385011" cy="3850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A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7114674" y="4620126"/>
              <a:ext cx="385011" cy="3850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B</a:t>
              </a:r>
            </a:p>
          </p:txBody>
        </p:sp>
        <p:cxnSp>
          <p:nvCxnSpPr>
            <p:cNvPr id="7" name="Straight Arrow Connector 6"/>
            <p:cNvCxnSpPr>
              <a:stCxn id="6" idx="6"/>
              <a:endCxn id="16" idx="2"/>
            </p:cNvCxnSpPr>
            <p:nvPr/>
          </p:nvCxnSpPr>
          <p:spPr>
            <a:xfrm>
              <a:off x="2229853" y="4812632"/>
              <a:ext cx="1167508" cy="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3397361" y="4620126"/>
              <a:ext cx="385011" cy="3850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562155" y="4620126"/>
              <a:ext cx="385011" cy="3850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cxnSp>
          <p:nvCxnSpPr>
            <p:cNvPr id="10" name="Straight Arrow Connector 9"/>
            <p:cNvCxnSpPr>
              <a:endCxn id="7" idx="2"/>
            </p:cNvCxnSpPr>
            <p:nvPr/>
          </p:nvCxnSpPr>
          <p:spPr>
            <a:xfrm>
              <a:off x="5947166" y="4812632"/>
              <a:ext cx="1167508" cy="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16" idx="6"/>
            </p:cNvCxnSpPr>
            <p:nvPr/>
          </p:nvCxnSpPr>
          <p:spPr>
            <a:xfrm>
              <a:off x="3782372" y="4812632"/>
              <a:ext cx="1779783" cy="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3782372" y="5619502"/>
              <a:ext cx="1779783" cy="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3397361" y="5426996"/>
              <a:ext cx="385011" cy="3850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5562155" y="5426996"/>
              <a:ext cx="385011" cy="38501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cxnSp>
          <p:nvCxnSpPr>
            <p:cNvPr id="15" name="Straight Connector 14"/>
            <p:cNvCxnSpPr>
              <a:stCxn id="16" idx="4"/>
            </p:cNvCxnSpPr>
            <p:nvPr/>
          </p:nvCxnSpPr>
          <p:spPr>
            <a:xfrm>
              <a:off x="3589867" y="5005137"/>
              <a:ext cx="0" cy="4218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754661" y="5005137"/>
              <a:ext cx="0" cy="4218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Summing Junction 16"/>
            <p:cNvSpPr/>
            <p:nvPr/>
          </p:nvSpPr>
          <p:spPr>
            <a:xfrm>
              <a:off x="4477025" y="4620125"/>
              <a:ext cx="385010" cy="385011"/>
            </a:xfrm>
            <a:prstGeom prst="flowChartSummingJunction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</p:spTree>
    <p:extLst>
      <p:ext uri="{BB962C8B-B14F-4D97-AF65-F5344CB8AC3E}">
        <p14:creationId xmlns:p14="http://schemas.microsoft.com/office/powerpoint/2010/main" val="1654592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Structure conditionnelle - Exemples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8596668" cy="759074"/>
          </a:xfrm>
        </p:spPr>
        <p:txBody>
          <a:bodyPr/>
          <a:lstStyle/>
          <a:p>
            <a:r>
              <a:rPr lang="fr-CA" dirty="0"/>
              <a:t>Les termes que l’on associe aux conditions sont les mots « SI » et « SINON »</a:t>
            </a:r>
          </a:p>
          <a:p>
            <a:endParaRPr lang="fr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42866369"/>
              </p:ext>
            </p:extLst>
          </p:nvPr>
        </p:nvGraphicFramePr>
        <p:xfrm>
          <a:off x="513347" y="2807369"/>
          <a:ext cx="11036970" cy="2461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1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5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408">
                <a:tc>
                  <a:txBody>
                    <a:bodyPr/>
                    <a:lstStyle/>
                    <a:p>
                      <a:r>
                        <a:rPr lang="fr-CA" dirty="0"/>
                        <a:t>Algorithme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0733">
                <a:tc>
                  <a:txBody>
                    <a:bodyPr/>
                    <a:lstStyle/>
                    <a:p>
                      <a:r>
                        <a:rPr lang="fr-CA" dirty="0"/>
                        <a:t>Si la </a:t>
                      </a:r>
                      <a:r>
                        <a:rPr lang="fr-CA" dirty="0" err="1"/>
                        <a:t>positionX</a:t>
                      </a:r>
                      <a:r>
                        <a:rPr lang="fr-CA" baseline="0" dirty="0"/>
                        <a:t> &lt; 0 OU la </a:t>
                      </a:r>
                      <a:r>
                        <a:rPr lang="fr-CA" baseline="0" dirty="0" err="1"/>
                        <a:t>positionX</a:t>
                      </a:r>
                      <a:r>
                        <a:rPr lang="fr-CA" baseline="0" dirty="0"/>
                        <a:t> &gt; largeur</a:t>
                      </a:r>
                    </a:p>
                    <a:p>
                      <a:r>
                        <a:rPr lang="fr-CA" baseline="0" dirty="0"/>
                        <a:t>  direction </a:t>
                      </a:r>
                      <a:r>
                        <a:rPr lang="fr-CA" baseline="0" dirty="0">
                          <a:sym typeface="Wingdings"/>
                        </a:rPr>
                        <a:t> direction * -1</a:t>
                      </a:r>
                    </a:p>
                    <a:p>
                      <a:r>
                        <a:rPr lang="fr-CA" baseline="0" dirty="0">
                          <a:sym typeface="Wingdings"/>
                        </a:rPr>
                        <a:t>Fin si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if (</a:t>
                      </a:r>
                      <a:r>
                        <a:rPr lang="fr-CA" dirty="0" err="1"/>
                        <a:t>positionX</a:t>
                      </a:r>
                      <a:r>
                        <a:rPr lang="fr-CA" dirty="0"/>
                        <a:t> &lt; 0 || </a:t>
                      </a:r>
                      <a:r>
                        <a:rPr lang="fr-CA" dirty="0" err="1"/>
                        <a:t>positionX</a:t>
                      </a:r>
                      <a:r>
                        <a:rPr lang="fr-CA" dirty="0"/>
                        <a:t> &gt; </a:t>
                      </a:r>
                      <a:r>
                        <a:rPr lang="fr-CA" dirty="0" err="1"/>
                        <a:t>width</a:t>
                      </a:r>
                      <a:r>
                        <a:rPr lang="fr-CA" dirty="0"/>
                        <a:t> {</a:t>
                      </a:r>
                    </a:p>
                    <a:p>
                      <a:r>
                        <a:rPr lang="fr-CA" dirty="0"/>
                        <a:t>  direction = direction</a:t>
                      </a:r>
                      <a:r>
                        <a:rPr lang="fr-CA" baseline="0" dirty="0"/>
                        <a:t> * -1;</a:t>
                      </a:r>
                    </a:p>
                    <a:p>
                      <a:r>
                        <a:rPr lang="fr-CA" baseline="0" dirty="0"/>
                        <a:t>}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408">
                <a:tc>
                  <a:txBody>
                    <a:bodyPr/>
                    <a:lstStyle/>
                    <a:p>
                      <a:r>
                        <a:rPr lang="fr-CA" dirty="0"/>
                        <a:t>Si Espace</a:t>
                      </a:r>
                      <a:r>
                        <a:rPr lang="fr-CA" baseline="0" dirty="0"/>
                        <a:t> est appuyé ET </a:t>
                      </a:r>
                      <a:r>
                        <a:rPr lang="fr-CA" baseline="0" dirty="0" err="1"/>
                        <a:t>auSol</a:t>
                      </a:r>
                      <a:r>
                        <a:rPr lang="fr-CA" baseline="0" dirty="0"/>
                        <a:t> == vrai</a:t>
                      </a:r>
                    </a:p>
                    <a:p>
                      <a:r>
                        <a:rPr lang="fr-CA" baseline="0" dirty="0"/>
                        <a:t>  sauter</a:t>
                      </a:r>
                    </a:p>
                    <a:p>
                      <a:r>
                        <a:rPr lang="fr-CA" baseline="0" dirty="0"/>
                        <a:t>Fin si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if (</a:t>
                      </a:r>
                      <a:r>
                        <a:rPr lang="fr-CA" dirty="0" err="1"/>
                        <a:t>keyPressed</a:t>
                      </a:r>
                      <a:r>
                        <a:rPr lang="fr-CA" dirty="0"/>
                        <a:t> (</a:t>
                      </a:r>
                      <a:r>
                        <a:rPr lang="fr-CA" dirty="0" err="1"/>
                        <a:t>Keys.SPACE</a:t>
                      </a:r>
                      <a:r>
                        <a:rPr lang="fr-CA" dirty="0"/>
                        <a:t>) &amp;&amp; </a:t>
                      </a:r>
                      <a:r>
                        <a:rPr lang="fr-CA" dirty="0" err="1"/>
                        <a:t>auSol</a:t>
                      </a:r>
                      <a:r>
                        <a:rPr lang="fr-CA" dirty="0"/>
                        <a:t> == </a:t>
                      </a:r>
                      <a:r>
                        <a:rPr lang="fr-CA" dirty="0" err="1"/>
                        <a:t>true</a:t>
                      </a:r>
                      <a:r>
                        <a:rPr lang="fr-CA" dirty="0"/>
                        <a:t>) {</a:t>
                      </a:r>
                    </a:p>
                    <a:p>
                      <a:r>
                        <a:rPr lang="fr-CA" dirty="0"/>
                        <a:t>  jump();</a:t>
                      </a:r>
                    </a:p>
                    <a:p>
                      <a:r>
                        <a:rPr lang="fr-CA" dirty="0"/>
                        <a:t>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882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Structure conditionnelle - </a:t>
            </a:r>
            <a:r>
              <a:rPr lang="fr-CA" dirty="0" err="1"/>
              <a:t>Processing</a:t>
            </a:r>
            <a:endParaRPr lang="fr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Dans </a:t>
            </a:r>
            <a:r>
              <a:rPr lang="fr-CA" dirty="0" err="1"/>
              <a:t>processing</a:t>
            </a:r>
            <a:r>
              <a:rPr lang="fr-CA" dirty="0"/>
              <a:t> le mot clé pour débuter une structure conditionnelle est « if »</a:t>
            </a:r>
          </a:p>
          <a:p>
            <a:r>
              <a:rPr lang="fr-CA" dirty="0"/>
              <a:t>La syntaxe générale est la suivante</a:t>
            </a:r>
          </a:p>
          <a:p>
            <a:pPr lvl="1"/>
            <a:r>
              <a:rPr lang="fr-CA" dirty="0"/>
              <a:t>if (expression) {</a:t>
            </a:r>
            <a:br>
              <a:rPr lang="fr-CA" dirty="0"/>
            </a:br>
            <a:r>
              <a:rPr lang="fr-CA" dirty="0"/>
              <a:t>  // votre code ici</a:t>
            </a:r>
            <a:br>
              <a:rPr lang="fr-CA" dirty="0"/>
            </a:br>
            <a:r>
              <a:rPr lang="fr-CA" dirty="0"/>
              <a:t>}</a:t>
            </a:r>
          </a:p>
          <a:p>
            <a:r>
              <a:rPr lang="fr-CA" dirty="0"/>
              <a:t>Exemple</a:t>
            </a:r>
          </a:p>
          <a:p>
            <a:pPr lvl="1"/>
            <a:r>
              <a:rPr lang="fr-CA" dirty="0"/>
              <a:t>if (</a:t>
            </a:r>
            <a:r>
              <a:rPr lang="fr-CA" dirty="0" err="1"/>
              <a:t>positionX</a:t>
            </a:r>
            <a:r>
              <a:rPr lang="fr-CA" dirty="0"/>
              <a:t> &lt; 0 || </a:t>
            </a:r>
            <a:r>
              <a:rPr lang="fr-CA" dirty="0" err="1"/>
              <a:t>positionX</a:t>
            </a:r>
            <a:r>
              <a:rPr lang="fr-CA" dirty="0"/>
              <a:t> &gt; </a:t>
            </a:r>
            <a:r>
              <a:rPr lang="fr-CA" dirty="0" err="1"/>
              <a:t>width</a:t>
            </a:r>
            <a:r>
              <a:rPr lang="fr-CA" dirty="0"/>
              <a:t> {</a:t>
            </a:r>
            <a:br>
              <a:rPr lang="fr-CA" dirty="0"/>
            </a:br>
            <a:r>
              <a:rPr lang="fr-CA" dirty="0"/>
              <a:t>  direction = direction * -1;</a:t>
            </a:r>
            <a:br>
              <a:rPr lang="fr-CA" dirty="0"/>
            </a:br>
            <a:r>
              <a:rPr lang="fr-CA" dirty="0"/>
              <a:t>}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54411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Autres fonctionnalités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Pour afficher un message dans la fenêtre de programmation de </a:t>
            </a:r>
            <a:r>
              <a:rPr lang="fr-CA" dirty="0" err="1"/>
              <a:t>Processing</a:t>
            </a:r>
            <a:r>
              <a:rPr lang="fr-CA" dirty="0"/>
              <a:t>, on peut utiliser les méthodes « </a:t>
            </a:r>
            <a:r>
              <a:rPr lang="fr-CA" dirty="0" err="1"/>
              <a:t>print</a:t>
            </a:r>
            <a:r>
              <a:rPr lang="fr-CA" dirty="0"/>
              <a:t>("mon message") » ou « </a:t>
            </a:r>
            <a:r>
              <a:rPr lang="fr-CA" dirty="0" err="1"/>
              <a:t>println</a:t>
            </a:r>
            <a:r>
              <a:rPr lang="fr-CA" dirty="0"/>
              <a:t>("mon message") »</a:t>
            </a:r>
          </a:p>
          <a:p>
            <a:r>
              <a:rPr lang="fr-CA" dirty="0"/>
              <a:t>Syntaxe</a:t>
            </a:r>
          </a:p>
          <a:p>
            <a:pPr lvl="1"/>
            <a:r>
              <a:rPr lang="fr-CA" dirty="0" err="1"/>
              <a:t>print</a:t>
            </a:r>
            <a:r>
              <a:rPr lang="fr-CA" dirty="0"/>
              <a:t> (</a:t>
            </a:r>
            <a:r>
              <a:rPr lang="fr-CA" i="1" dirty="0" err="1"/>
              <a:t>maVariable</a:t>
            </a:r>
            <a:r>
              <a:rPr lang="fr-CA" dirty="0"/>
              <a:t>);</a:t>
            </a:r>
          </a:p>
          <a:p>
            <a:pPr lvl="1"/>
            <a:r>
              <a:rPr lang="fr-CA" dirty="0" err="1"/>
              <a:t>println</a:t>
            </a:r>
            <a:r>
              <a:rPr lang="fr-CA" dirty="0"/>
              <a:t> (</a:t>
            </a:r>
            <a:r>
              <a:rPr lang="fr-CA" i="1" dirty="0" err="1"/>
              <a:t>maVariable</a:t>
            </a:r>
            <a:r>
              <a:rPr lang="fr-CA" dirty="0"/>
              <a:t>);</a:t>
            </a:r>
          </a:p>
          <a:p>
            <a:r>
              <a:rPr lang="fr-CA" dirty="0"/>
              <a:t>Exemples</a:t>
            </a:r>
          </a:p>
          <a:p>
            <a:pPr lvl="1"/>
            <a:r>
              <a:rPr lang="fr-CA" dirty="0" err="1"/>
              <a:t>println</a:t>
            </a:r>
            <a:r>
              <a:rPr lang="fr-CA" dirty="0"/>
              <a:t> (</a:t>
            </a:r>
            <a:r>
              <a:rPr lang="fr-CA" dirty="0" err="1"/>
              <a:t>positionX</a:t>
            </a:r>
            <a:r>
              <a:rPr lang="fr-CA" dirty="0"/>
              <a:t>);</a:t>
            </a:r>
          </a:p>
          <a:p>
            <a:pPr lvl="1"/>
            <a:r>
              <a:rPr lang="fr-CA" dirty="0" err="1"/>
              <a:t>print</a:t>
            </a:r>
            <a:r>
              <a:rPr lang="fr-CA" dirty="0"/>
              <a:t> ("Bonjour pas de changement de ligne");</a:t>
            </a:r>
          </a:p>
          <a:p>
            <a:pPr lvl="1"/>
            <a:r>
              <a:rPr lang="fr-CA" dirty="0" err="1"/>
              <a:t>println</a:t>
            </a:r>
            <a:r>
              <a:rPr lang="fr-CA" dirty="0"/>
              <a:t> ("Bonjour la police");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84728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de leçon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Correction des exercices</a:t>
            </a:r>
          </a:p>
          <a:p>
            <a:r>
              <a:rPr lang="fr-CA" dirty="0"/>
              <a:t>Variables</a:t>
            </a:r>
          </a:p>
          <a:p>
            <a:pPr lvl="1"/>
            <a:r>
              <a:rPr lang="fr-CA" dirty="0"/>
              <a:t>Définition</a:t>
            </a:r>
          </a:p>
          <a:p>
            <a:pPr lvl="1"/>
            <a:r>
              <a:rPr lang="fr-CA" dirty="0"/>
              <a:t>Exemples</a:t>
            </a:r>
          </a:p>
          <a:p>
            <a:pPr lvl="1"/>
            <a:r>
              <a:rPr lang="fr-CA" dirty="0"/>
              <a:t>Type</a:t>
            </a:r>
          </a:p>
          <a:p>
            <a:r>
              <a:rPr lang="fr-CA" dirty="0"/>
              <a:t>Expression conditionnelle</a:t>
            </a:r>
          </a:p>
          <a:p>
            <a:pPr lvl="1"/>
            <a:r>
              <a:rPr lang="fr-CA" dirty="0"/>
              <a:t>Définition</a:t>
            </a:r>
          </a:p>
          <a:p>
            <a:pPr lvl="1"/>
            <a:r>
              <a:rPr lang="fr-CA" dirty="0"/>
              <a:t>Exemples</a:t>
            </a:r>
          </a:p>
          <a:p>
            <a:r>
              <a:rPr lang="fr-CA" dirty="0"/>
              <a:t>Structure conditionnelle</a:t>
            </a:r>
          </a:p>
          <a:p>
            <a:pPr lvl="1"/>
            <a:r>
              <a:rPr lang="fr-CA" dirty="0"/>
              <a:t>Définition</a:t>
            </a:r>
          </a:p>
          <a:p>
            <a:pPr lvl="1"/>
            <a:r>
              <a:rPr lang="fr-CA" dirty="0"/>
              <a:t>Exemples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62768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fr-CA" dirty="0"/>
              <a:t>Faites un programme qui affiche votre nom et </a:t>
            </a:r>
            <a:r>
              <a:rPr lang="fr-CA" dirty="0" err="1"/>
              <a:t>prenom</a:t>
            </a:r>
            <a:r>
              <a:rPr lang="fr-CA" dirty="0"/>
              <a:t> sur la même ligne et ensuite sur deux lignes distincts</a:t>
            </a:r>
          </a:p>
          <a:p>
            <a:pPr>
              <a:buFont typeface="+mj-lt"/>
              <a:buAutoNum type="arabicPeriod"/>
            </a:pPr>
            <a:r>
              <a:rPr lang="fr-CA" dirty="0"/>
              <a:t>Faites un programme avec un variable de type String qui contient votre nom et afficher la valeur de cette variable</a:t>
            </a:r>
          </a:p>
          <a:p>
            <a:pPr>
              <a:buFont typeface="+mj-lt"/>
              <a:buAutoNum type="arabicPeriod"/>
            </a:pPr>
            <a:r>
              <a:rPr lang="fr-CA" dirty="0"/>
              <a:t>Faites un programme qui affiche la valeur d’une variable de type Int et afficher la valeur de celle-ci</a:t>
            </a:r>
          </a:p>
          <a:p>
            <a:pPr>
              <a:buFont typeface="+mj-lt"/>
              <a:buAutoNum type="arabicPeriod"/>
            </a:pPr>
            <a:r>
              <a:rPr lang="fr-CA" dirty="0"/>
              <a:t>Faites un programme qui affiche une valeur aléatoire à chaque fois</a:t>
            </a:r>
          </a:p>
          <a:p>
            <a:pPr>
              <a:buFont typeface="+mj-lt"/>
              <a:buAutoNum type="arabicPeriod"/>
            </a:pPr>
            <a:r>
              <a:rPr lang="fr-CA" dirty="0"/>
              <a:t>Faites un programme qui emmagasine une valeur aléatoire dans une variable et afficher la valeur de celle-ci</a:t>
            </a:r>
          </a:p>
          <a:p>
            <a:pPr>
              <a:buFont typeface="+mj-lt"/>
              <a:buAutoNum type="arabicPeriod"/>
            </a:pPr>
            <a:r>
              <a:rPr lang="fr-CA" dirty="0"/>
              <a:t>Faites un programme qui affiche un triangle dans une position différente à chaque fois</a:t>
            </a:r>
          </a:p>
        </p:txBody>
      </p:sp>
    </p:spTree>
    <p:extLst>
      <p:ext uri="{BB962C8B-B14F-4D97-AF65-F5344CB8AC3E}">
        <p14:creationId xmlns:p14="http://schemas.microsoft.com/office/powerpoint/2010/main" val="8440152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Faites un programme qui déplace un rectangle de gauche à droite</a:t>
            </a:r>
          </a:p>
          <a:p>
            <a:r>
              <a:rPr lang="fr-CA" dirty="0"/>
              <a:t>Modifier le programme précédent pour que le rectangle fasse des va-et-vient de gauche à droite de l’écran</a:t>
            </a:r>
          </a:p>
          <a:p>
            <a:r>
              <a:rPr lang="fr-CA" dirty="0"/>
              <a:t>Modifier le programme précédent pour que le rectangle fasse des va-et-vient de haut en bas de l’écran</a:t>
            </a:r>
          </a:p>
          <a:p>
            <a:r>
              <a:rPr lang="fr-CA" dirty="0"/>
              <a:t>Modifier le programme pour que le rectangle apparaisse dans une position aléatoire et faites-le se déplacer en diagonale autour de la fenêtre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24654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Faites un programme dans lequel on y retrouve deux rectangles</a:t>
            </a:r>
          </a:p>
          <a:p>
            <a:pPr lvl="1"/>
            <a:r>
              <a:rPr lang="fr-CA" dirty="0"/>
              <a:t>Un des rectangles se déplace dans un direction aléatoire et qui rebondit sur les bordures</a:t>
            </a:r>
          </a:p>
          <a:p>
            <a:pPr lvl="1"/>
            <a:r>
              <a:rPr lang="fr-CA" dirty="0"/>
              <a:t>L’autre rectangle doit se positionner aléatoirement lors du lancement du programme</a:t>
            </a:r>
          </a:p>
          <a:p>
            <a:pPr lvl="1"/>
            <a:r>
              <a:rPr lang="fr-CA" dirty="0"/>
              <a:t>Si le rectangle qui se déplace entre en contact avec le second rectangle, il doit rebondir dans la direction opposée</a:t>
            </a:r>
          </a:p>
          <a:p>
            <a:pPr lvl="1"/>
            <a:r>
              <a:rPr lang="fr-CA" dirty="0"/>
              <a:t>Avec les touches fléchées du clavier, faites déplacer le rectangle immobile dans la direction des touches appuyées</a:t>
            </a:r>
          </a:p>
        </p:txBody>
      </p:sp>
    </p:spTree>
    <p:extLst>
      <p:ext uri="{BB962C8B-B14F-4D97-AF65-F5344CB8AC3E}">
        <p14:creationId xmlns:p14="http://schemas.microsoft.com/office/powerpoint/2010/main" val="260246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Variables : Définition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fr-CA" dirty="0"/>
              <a:t>Une </a:t>
            </a:r>
            <a:r>
              <a:rPr lang="fr-CA" b="1" dirty="0"/>
              <a:t>variable</a:t>
            </a:r>
            <a:r>
              <a:rPr lang="fr-CA" dirty="0"/>
              <a:t> est un espace mémoire de l’ordinateur qui permet de stocker une </a:t>
            </a:r>
            <a:r>
              <a:rPr lang="fr-CA" b="1" dirty="0"/>
              <a:t>valeur</a:t>
            </a:r>
            <a:r>
              <a:rPr lang="fr-CA" dirty="0"/>
              <a:t> et</a:t>
            </a:r>
            <a:r>
              <a:rPr lang="fr-CA" baseline="0" dirty="0"/>
              <a:t> de retrouver celle-ci à l’aide d’un </a:t>
            </a:r>
            <a:r>
              <a:rPr lang="fr-CA" b="1" baseline="0" dirty="0"/>
              <a:t>identifiant</a:t>
            </a:r>
          </a:p>
          <a:p>
            <a:r>
              <a:rPr lang="fr-CA" dirty="0"/>
              <a:t>La </a:t>
            </a:r>
            <a:r>
              <a:rPr lang="fr-CA" b="1" dirty="0"/>
              <a:t>valeur</a:t>
            </a:r>
            <a:r>
              <a:rPr lang="fr-CA" dirty="0"/>
              <a:t> stockée peut être un nombre, un texte, un date, etc.</a:t>
            </a:r>
          </a:p>
          <a:p>
            <a:r>
              <a:rPr lang="fr-CA" dirty="0"/>
              <a:t>L’identifiant permet de retrouver la valeur pour pouvoir l’utiliser dans une ou plusieurs instructions d’un programme</a:t>
            </a:r>
          </a:p>
          <a:p>
            <a:endParaRPr lang="fr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89"/>
            <a:ext cx="5449693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CA" dirty="0"/>
              <a:t>Exemple</a:t>
            </a:r>
          </a:p>
          <a:p>
            <a:pPr marL="400050" lvl="1" indent="0">
              <a:buNone/>
            </a:pPr>
            <a:r>
              <a:rPr lang="fr-CA" dirty="0"/>
              <a:t>Mettre 2 dans X</a:t>
            </a:r>
          </a:p>
          <a:p>
            <a:pPr marL="400050" lvl="1" indent="0">
              <a:buNone/>
            </a:pPr>
            <a:r>
              <a:rPr lang="fr-CA" dirty="0"/>
              <a:t>Mettre 3 dans Y</a:t>
            </a:r>
          </a:p>
          <a:p>
            <a:pPr marL="400050" lvl="1" indent="0">
              <a:buNone/>
            </a:pPr>
            <a:r>
              <a:rPr lang="fr-CA" dirty="0"/>
              <a:t>Mettre le contenu de X dans TEMPO</a:t>
            </a:r>
          </a:p>
          <a:p>
            <a:pPr marL="400050" lvl="1" indent="0">
              <a:buNone/>
            </a:pPr>
            <a:r>
              <a:rPr lang="fr-CA" dirty="0"/>
              <a:t>Mettre le contenu de Y dans X</a:t>
            </a:r>
          </a:p>
          <a:p>
            <a:pPr marL="400050" lvl="1" indent="0">
              <a:buNone/>
            </a:pPr>
            <a:r>
              <a:rPr lang="fr-CA" dirty="0"/>
              <a:t>Mettre le contenu de TEMPO dans Y</a:t>
            </a:r>
          </a:p>
          <a:p>
            <a:pPr marL="400050" lvl="1" indent="0">
              <a:buNone/>
            </a:pPr>
            <a:r>
              <a:rPr lang="fr-CA" dirty="0"/>
              <a:t>Afficher le contenu de X</a:t>
            </a:r>
          </a:p>
          <a:p>
            <a:pPr marL="400050" lvl="1" indent="0">
              <a:buNone/>
            </a:pPr>
            <a:r>
              <a:rPr lang="fr-CA" dirty="0"/>
              <a:t>Afficher le contenu de Y</a:t>
            </a:r>
          </a:p>
          <a:p>
            <a:endParaRPr lang="fr-CA" dirty="0"/>
          </a:p>
          <a:p>
            <a:r>
              <a:rPr lang="fr-CA" dirty="0"/>
              <a:t>Question : Quelles sont les variables dans cet exemple et que permet de faire cet algorithme?</a:t>
            </a:r>
          </a:p>
        </p:txBody>
      </p:sp>
    </p:spTree>
    <p:extLst>
      <p:ext uri="{BB962C8B-B14F-4D97-AF65-F5344CB8AC3E}">
        <p14:creationId xmlns:p14="http://schemas.microsoft.com/office/powerpoint/2010/main" val="1150946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Variables : Exemples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Comme indiqué précédemment, les variables peuvent stocker plusieurs types de valeur</a:t>
            </a:r>
          </a:p>
          <a:p>
            <a:r>
              <a:rPr lang="fr-CA" dirty="0"/>
              <a:t>Exemple d’utilisation</a:t>
            </a:r>
          </a:p>
          <a:p>
            <a:pPr lvl="1"/>
            <a:r>
              <a:rPr lang="fr-CA" dirty="0"/>
              <a:t>Position, angle, échelle d’un objet</a:t>
            </a:r>
          </a:p>
          <a:p>
            <a:pPr lvl="1"/>
            <a:r>
              <a:rPr lang="fr-CA" dirty="0"/>
              <a:t>Âge, taille, poids, couleur d’un chien</a:t>
            </a:r>
          </a:p>
          <a:p>
            <a:pPr lvl="1"/>
            <a:r>
              <a:rPr lang="fr-CA" dirty="0"/>
              <a:t>Nombre d’ennemis dans un niveau</a:t>
            </a:r>
          </a:p>
          <a:p>
            <a:pPr lvl="1"/>
            <a:r>
              <a:rPr lang="fr-CA" dirty="0"/>
              <a:t>Limite de vitesse d’un projectile</a:t>
            </a:r>
          </a:p>
          <a:p>
            <a:pPr lvl="1"/>
            <a:r>
              <a:rPr lang="fr-CA" dirty="0"/>
              <a:t>La gravité d’une planète</a:t>
            </a:r>
          </a:p>
          <a:p>
            <a:pPr lvl="1"/>
            <a:r>
              <a:rPr lang="fr-CA" dirty="0"/>
              <a:t>Le nom, prénom et date de naissance d’un joueur</a:t>
            </a:r>
          </a:p>
          <a:p>
            <a:pPr lvl="1"/>
            <a:r>
              <a:rPr lang="fr-CA" dirty="0"/>
              <a:t>Le nombre de gorgée nécessaire pour boire une tasse de café</a:t>
            </a:r>
            <a:r>
              <a:rPr lang="is-I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9563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Variables :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Dans les exemples précédents, on remarque que l’on peut stocker des valeurs numériques, textuelles et temporelles</a:t>
            </a:r>
          </a:p>
          <a:p>
            <a:r>
              <a:rPr lang="fr-CA" dirty="0"/>
              <a:t>On nomme </a:t>
            </a:r>
            <a:r>
              <a:rPr lang="fr-CA" b="1" dirty="0"/>
              <a:t>type</a:t>
            </a:r>
            <a:r>
              <a:rPr lang="fr-CA" dirty="0"/>
              <a:t> la classification des types de données que l’on peut stocker dans une variable</a:t>
            </a:r>
          </a:p>
          <a:p>
            <a:r>
              <a:rPr lang="fr-CA" dirty="0"/>
              <a:t>À l’instar des autres langages de programmation, </a:t>
            </a:r>
            <a:r>
              <a:rPr lang="fr-CA" dirty="0" err="1"/>
              <a:t>Processing</a:t>
            </a:r>
            <a:r>
              <a:rPr lang="fr-CA" dirty="0"/>
              <a:t> met à la disposition des développeurs plusieurs types</a:t>
            </a:r>
          </a:p>
          <a:p>
            <a:r>
              <a:rPr lang="fr-CA" dirty="0"/>
              <a:t>La syntaxe pour déclarer une variable est la suivante</a:t>
            </a:r>
          </a:p>
          <a:p>
            <a:pPr lvl="1"/>
            <a:r>
              <a:rPr lang="fr-CA" b="1" i="1" dirty="0"/>
              <a:t>type </a:t>
            </a:r>
            <a:r>
              <a:rPr lang="fr-CA" dirty="0"/>
              <a:t>nom;</a:t>
            </a:r>
          </a:p>
          <a:p>
            <a:r>
              <a:rPr lang="fr-CA" dirty="0"/>
              <a:t>Exemples</a:t>
            </a:r>
          </a:p>
          <a:p>
            <a:pPr lvl="1"/>
            <a:r>
              <a:rPr lang="fr-CA" dirty="0" err="1"/>
              <a:t>int</a:t>
            </a:r>
            <a:r>
              <a:rPr lang="fr-CA" dirty="0"/>
              <a:t> </a:t>
            </a:r>
            <a:r>
              <a:rPr lang="fr-CA" dirty="0" err="1"/>
              <a:t>age</a:t>
            </a:r>
            <a:r>
              <a:rPr lang="fr-CA" dirty="0"/>
              <a:t>;</a:t>
            </a:r>
          </a:p>
          <a:p>
            <a:pPr lvl="1"/>
            <a:r>
              <a:rPr lang="fr-CA" dirty="0" err="1"/>
              <a:t>float</a:t>
            </a:r>
            <a:r>
              <a:rPr lang="fr-CA" dirty="0"/>
              <a:t> poids;</a:t>
            </a:r>
          </a:p>
          <a:p>
            <a:pPr lvl="1"/>
            <a:r>
              <a:rPr lang="fr-CA" dirty="0"/>
              <a:t>String </a:t>
            </a:r>
            <a:r>
              <a:rPr lang="fr-CA" dirty="0" err="1"/>
              <a:t>prenom</a:t>
            </a:r>
            <a:r>
              <a:rPr lang="fr-CA" dirty="0"/>
              <a:t>;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8631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Variables : Types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191874"/>
              </p:ext>
            </p:extLst>
          </p:nvPr>
        </p:nvGraphicFramePr>
        <p:xfrm>
          <a:off x="677863" y="2160588"/>
          <a:ext cx="8596311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3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8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3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Type dans </a:t>
                      </a:r>
                      <a:r>
                        <a:rPr lang="fr-CA" dirty="0" err="1"/>
                        <a:t>Processing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Exemple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>
                          <a:hlinkClick r:id="rId2"/>
                        </a:rPr>
                        <a:t>int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Nombre </a:t>
                      </a:r>
                      <a:r>
                        <a:rPr lang="fr-CA" b="1" dirty="0"/>
                        <a:t>entier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/>
                        <a:t>int</a:t>
                      </a:r>
                      <a:r>
                        <a:rPr lang="fr-CA" dirty="0"/>
                        <a:t> </a:t>
                      </a:r>
                      <a:r>
                        <a:rPr lang="fr-CA" dirty="0" err="1"/>
                        <a:t>anneNaissance</a:t>
                      </a:r>
                      <a:r>
                        <a:rPr lang="fr-CA" baseline="0" dirty="0"/>
                        <a:t>;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>
                          <a:hlinkClick r:id="rId3"/>
                        </a:rPr>
                        <a:t>float</a:t>
                      </a:r>
                      <a:r>
                        <a:rPr lang="fr-CA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Nombre à</a:t>
                      </a:r>
                      <a:r>
                        <a:rPr lang="fr-CA" baseline="0" dirty="0"/>
                        <a:t> virgule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/>
                        <a:t>float</a:t>
                      </a:r>
                      <a:r>
                        <a:rPr lang="fr-CA" dirty="0"/>
                        <a:t> </a:t>
                      </a:r>
                      <a:r>
                        <a:rPr lang="fr-CA" dirty="0" err="1"/>
                        <a:t>hauteurMetre</a:t>
                      </a:r>
                      <a:r>
                        <a:rPr lang="fr-CA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>
                          <a:hlinkClick r:id="rId4"/>
                        </a:rPr>
                        <a:t>char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Caractère</a:t>
                      </a:r>
                      <a:r>
                        <a:rPr lang="fr-CA" baseline="0" dirty="0"/>
                        <a:t> textuel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char touche;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>
                          <a:hlinkClick r:id="rId5"/>
                        </a:rPr>
                        <a:t>boolean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Valeur</a:t>
                      </a:r>
                      <a:r>
                        <a:rPr lang="fr-CA" baseline="0" dirty="0"/>
                        <a:t> </a:t>
                      </a:r>
                      <a:r>
                        <a:rPr lang="fr-CA" b="1" baseline="0" dirty="0" err="1"/>
                        <a:t>true</a:t>
                      </a:r>
                      <a:r>
                        <a:rPr lang="fr-CA" baseline="0" dirty="0"/>
                        <a:t> ou </a:t>
                      </a:r>
                      <a:r>
                        <a:rPr lang="fr-CA" b="1" baseline="0" dirty="0"/>
                        <a:t>false</a:t>
                      </a:r>
                      <a:endParaRPr lang="fr-C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/>
                        <a:t>boolean</a:t>
                      </a:r>
                      <a:r>
                        <a:rPr lang="fr-CA" dirty="0"/>
                        <a:t> </a:t>
                      </a:r>
                      <a:r>
                        <a:rPr lang="fr-CA" dirty="0" err="1"/>
                        <a:t>aContact</a:t>
                      </a:r>
                      <a:r>
                        <a:rPr lang="fr-CA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err="1">
                          <a:hlinkClick r:id="rId6"/>
                        </a:rPr>
                        <a:t>color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Couleur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/>
                        <a:t>color</a:t>
                      </a:r>
                      <a:r>
                        <a:rPr lang="fr-CA" dirty="0"/>
                        <a:t> </a:t>
                      </a:r>
                      <a:r>
                        <a:rPr lang="fr-CA" dirty="0" err="1"/>
                        <a:t>couleurPelage</a:t>
                      </a:r>
                      <a:r>
                        <a:rPr lang="fr-CA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>
                          <a:hlinkClick r:id="rId7"/>
                        </a:rPr>
                        <a:t>String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Chaîne de caractères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String</a:t>
                      </a:r>
                      <a:r>
                        <a:rPr lang="fr-CA" baseline="0" dirty="0"/>
                        <a:t> </a:t>
                      </a:r>
                      <a:r>
                        <a:rPr lang="fr-CA" baseline="0" dirty="0" err="1"/>
                        <a:t>prenom</a:t>
                      </a:r>
                      <a:r>
                        <a:rPr lang="fr-CA" baseline="0" dirty="0"/>
                        <a:t>;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851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Variables : Affectation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L’</a:t>
            </a:r>
            <a:r>
              <a:rPr lang="fr-CA" b="1" dirty="0"/>
              <a:t>affectation</a:t>
            </a:r>
            <a:r>
              <a:rPr lang="fr-CA" dirty="0"/>
              <a:t> est l’action d’affecter une valeur à une valeur à une variable</a:t>
            </a:r>
          </a:p>
          <a:p>
            <a:r>
              <a:rPr lang="fr-CA" dirty="0"/>
              <a:t>L’affectation se fait en utilisant le signe « =  »</a:t>
            </a:r>
          </a:p>
          <a:p>
            <a:r>
              <a:rPr lang="fr-CA" dirty="0"/>
              <a:t>Syntaxe</a:t>
            </a:r>
          </a:p>
          <a:p>
            <a:pPr lvl="1"/>
            <a:r>
              <a:rPr lang="fr-CA" b="1" i="1" dirty="0"/>
              <a:t>variable</a:t>
            </a:r>
            <a:r>
              <a:rPr lang="fr-CA" dirty="0"/>
              <a:t> = valeur;</a:t>
            </a:r>
          </a:p>
          <a:p>
            <a:r>
              <a:rPr lang="fr-CA" dirty="0"/>
              <a:t>Exemples</a:t>
            </a:r>
          </a:p>
          <a:p>
            <a:pPr lvl="1"/>
            <a:r>
              <a:rPr lang="fr-CA" dirty="0" err="1"/>
              <a:t>anneeNaissance</a:t>
            </a:r>
            <a:r>
              <a:rPr lang="fr-CA" dirty="0"/>
              <a:t> = 1979;</a:t>
            </a:r>
          </a:p>
          <a:p>
            <a:pPr lvl="1"/>
            <a:r>
              <a:rPr lang="fr-CA" dirty="0" err="1"/>
              <a:t>hauteurMetre</a:t>
            </a:r>
            <a:r>
              <a:rPr lang="fr-CA" dirty="0"/>
              <a:t> = 1.73;</a:t>
            </a:r>
          </a:p>
          <a:p>
            <a:pPr lvl="1"/>
            <a:r>
              <a:rPr lang="fr-CA" dirty="0"/>
              <a:t>touche = ‘A’;</a:t>
            </a:r>
          </a:p>
          <a:p>
            <a:pPr lvl="1"/>
            <a:r>
              <a:rPr lang="fr-CA" dirty="0"/>
              <a:t>collision = false;</a:t>
            </a:r>
          </a:p>
          <a:p>
            <a:pPr lvl="1"/>
            <a:r>
              <a:rPr lang="fr-CA" dirty="0" err="1"/>
              <a:t>couleurPelage</a:t>
            </a:r>
            <a:r>
              <a:rPr lang="fr-CA" dirty="0"/>
              <a:t> = </a:t>
            </a:r>
            <a:r>
              <a:rPr lang="fr-CA" dirty="0" err="1"/>
              <a:t>color</a:t>
            </a:r>
            <a:r>
              <a:rPr lang="fr-CA" dirty="0"/>
              <a:t> (200, 32, 16);</a:t>
            </a:r>
          </a:p>
          <a:p>
            <a:pPr lvl="1"/>
            <a:r>
              <a:rPr lang="fr-CA" dirty="0"/>
              <a:t>String nom = "Spot"</a:t>
            </a:r>
          </a:p>
        </p:txBody>
      </p:sp>
    </p:spTree>
    <p:extLst>
      <p:ext uri="{BB962C8B-B14F-4D97-AF65-F5344CB8AC3E}">
        <p14:creationId xmlns:p14="http://schemas.microsoft.com/office/powerpoint/2010/main" val="1651455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Variables : Utilisation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Pour utiliser une variable, il faut que celle-ci soit </a:t>
            </a:r>
            <a:r>
              <a:rPr lang="fr-CA" b="1" dirty="0"/>
              <a:t>déclarer</a:t>
            </a:r>
          </a:p>
          <a:p>
            <a:r>
              <a:rPr lang="fr-CA" dirty="0"/>
              <a:t>Déclarer une variable signifie la création de celle-ci dans le programme</a:t>
            </a:r>
          </a:p>
          <a:p>
            <a:pPr lvl="1"/>
            <a:r>
              <a:rPr lang="fr-CA" dirty="0"/>
              <a:t>Si une variable n’est pas déclarée, il y aura une erreur lors du lancement du programme</a:t>
            </a:r>
          </a:p>
          <a:p>
            <a:r>
              <a:rPr lang="fr-CA" dirty="0"/>
              <a:t>Pour utiliser une variable, il suffit de taper le nom de celle-ci à l’endroit où on voudrait l’utiliser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576544" cy="3880773"/>
          </a:xfrm>
        </p:spPr>
        <p:txBody>
          <a:bodyPr/>
          <a:lstStyle/>
          <a:p>
            <a:r>
              <a:rPr lang="fr-CA" dirty="0"/>
              <a:t>Exemple</a:t>
            </a:r>
          </a:p>
          <a:p>
            <a:pPr marL="0" indent="0">
              <a:buNone/>
            </a:pPr>
            <a:r>
              <a:rPr lang="fr-CA" dirty="0" err="1"/>
              <a:t>int</a:t>
            </a:r>
            <a:r>
              <a:rPr lang="fr-CA" dirty="0"/>
              <a:t> x1 = </a:t>
            </a:r>
            <a:r>
              <a:rPr lang="fr-CA" dirty="0" err="1"/>
              <a:t>witdth</a:t>
            </a:r>
            <a:r>
              <a:rPr lang="fr-CA" dirty="0"/>
              <a:t> / 2;</a:t>
            </a:r>
          </a:p>
          <a:p>
            <a:pPr marL="0" indent="0">
              <a:buNone/>
            </a:pPr>
            <a:r>
              <a:rPr lang="fr-CA" dirty="0" err="1"/>
              <a:t>int</a:t>
            </a:r>
            <a:r>
              <a:rPr lang="fr-CA" dirty="0"/>
              <a:t> y1 = </a:t>
            </a:r>
            <a:r>
              <a:rPr lang="fr-CA" dirty="0" err="1"/>
              <a:t>height</a:t>
            </a:r>
            <a:r>
              <a:rPr lang="fr-CA" dirty="0"/>
              <a:t> / 2;</a:t>
            </a:r>
          </a:p>
          <a:p>
            <a:pPr marL="0" indent="0">
              <a:buNone/>
            </a:pPr>
            <a:r>
              <a:rPr lang="fr-CA" dirty="0" err="1"/>
              <a:t>void</a:t>
            </a:r>
            <a:r>
              <a:rPr lang="fr-CA" dirty="0"/>
              <a:t> </a:t>
            </a:r>
            <a:r>
              <a:rPr lang="fr-CA" dirty="0" err="1"/>
              <a:t>draw</a:t>
            </a:r>
            <a:r>
              <a:rPr lang="fr-CA" dirty="0"/>
              <a:t> () {</a:t>
            </a:r>
          </a:p>
          <a:p>
            <a:pPr marL="400050" lvl="1" indent="0">
              <a:buNone/>
            </a:pPr>
            <a:r>
              <a:rPr lang="fr-CA" dirty="0" err="1"/>
              <a:t>color</a:t>
            </a:r>
            <a:r>
              <a:rPr lang="fr-CA" dirty="0"/>
              <a:t> c = </a:t>
            </a:r>
            <a:r>
              <a:rPr lang="fr-CA" dirty="0" err="1"/>
              <a:t>color</a:t>
            </a:r>
            <a:r>
              <a:rPr lang="fr-CA" dirty="0"/>
              <a:t> (200, </a:t>
            </a:r>
            <a:r>
              <a:rPr lang="fr-CA" dirty="0" err="1"/>
              <a:t>random</a:t>
            </a:r>
            <a:r>
              <a:rPr lang="fr-CA" dirty="0"/>
              <a:t> (255), 16);</a:t>
            </a:r>
          </a:p>
          <a:p>
            <a:pPr marL="400050" lvl="1" indent="0">
              <a:buNone/>
            </a:pPr>
            <a:r>
              <a:rPr lang="fr-CA" dirty="0" err="1"/>
              <a:t>fill</a:t>
            </a:r>
            <a:r>
              <a:rPr lang="fr-CA" dirty="0"/>
              <a:t> (c);</a:t>
            </a:r>
          </a:p>
          <a:p>
            <a:pPr marL="400050" lvl="1" indent="0">
              <a:buNone/>
            </a:pPr>
            <a:r>
              <a:rPr lang="fr-CA" dirty="0"/>
              <a:t>line (x1, y1, </a:t>
            </a:r>
            <a:r>
              <a:rPr lang="fr-CA" dirty="0" err="1"/>
              <a:t>mouseX</a:t>
            </a:r>
            <a:r>
              <a:rPr lang="fr-CA" dirty="0"/>
              <a:t>, </a:t>
            </a:r>
            <a:r>
              <a:rPr lang="fr-CA" dirty="0" err="1"/>
              <a:t>mouseY</a:t>
            </a:r>
            <a:r>
              <a:rPr lang="fr-CA" dirty="0"/>
              <a:t>);</a:t>
            </a:r>
          </a:p>
          <a:p>
            <a:pPr marL="0" indent="0">
              <a:buNone/>
            </a:pPr>
            <a:r>
              <a:rPr lang="fr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5331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Variables : règles de nomenclature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Il y a des règles à respecter pour la nomenclature d’une variable</a:t>
            </a:r>
          </a:p>
          <a:p>
            <a:r>
              <a:rPr lang="fr-CA" dirty="0"/>
              <a:t>Les voici</a:t>
            </a:r>
          </a:p>
          <a:p>
            <a:pPr lvl="1"/>
            <a:r>
              <a:rPr lang="fr-CA" dirty="0"/>
              <a:t>Doit être composé d’une série de caractères alphanumériques ou soulignés</a:t>
            </a:r>
          </a:p>
          <a:p>
            <a:pPr lvl="2"/>
            <a:r>
              <a:rPr lang="fr-CA" dirty="0"/>
              <a:t>a à z, 0 à 9 et _</a:t>
            </a:r>
          </a:p>
          <a:p>
            <a:pPr lvl="1"/>
            <a:r>
              <a:rPr lang="fr-CA" dirty="0"/>
              <a:t>Doit toujours </a:t>
            </a:r>
            <a:r>
              <a:rPr lang="fr-CA" b="1" dirty="0"/>
              <a:t>débuter</a:t>
            </a:r>
            <a:r>
              <a:rPr lang="fr-CA" dirty="0"/>
              <a:t> avec un caractère alphabétique ou souligné</a:t>
            </a:r>
          </a:p>
          <a:p>
            <a:pPr lvl="2"/>
            <a:r>
              <a:rPr lang="fr-CA" dirty="0"/>
              <a:t>a à z ou _</a:t>
            </a:r>
          </a:p>
          <a:p>
            <a:r>
              <a:rPr lang="fr-CA" dirty="0"/>
              <a:t>Exemple</a:t>
            </a:r>
          </a:p>
          <a:p>
            <a:pPr lvl="1"/>
            <a:r>
              <a:rPr lang="fr-CA" dirty="0" err="1"/>
              <a:t>int</a:t>
            </a:r>
            <a:r>
              <a:rPr lang="fr-CA" dirty="0"/>
              <a:t> poids;</a:t>
            </a:r>
          </a:p>
          <a:p>
            <a:pPr lvl="1"/>
            <a:r>
              <a:rPr lang="fr-CA" dirty="0" err="1"/>
              <a:t>float</a:t>
            </a:r>
            <a:r>
              <a:rPr lang="fr-CA" dirty="0"/>
              <a:t> </a:t>
            </a:r>
            <a:r>
              <a:rPr lang="fr-CA" dirty="0" err="1"/>
              <a:t>quantite</a:t>
            </a:r>
            <a:r>
              <a:rPr lang="fr-CA" dirty="0"/>
              <a:t>;</a:t>
            </a:r>
          </a:p>
          <a:p>
            <a:pPr lvl="1"/>
            <a:r>
              <a:rPr lang="fr-CA" dirty="0"/>
              <a:t>String </a:t>
            </a:r>
            <a:r>
              <a:rPr lang="fr-CA" dirty="0" err="1"/>
              <a:t>nom_complet</a:t>
            </a:r>
            <a:r>
              <a:rPr lang="fr-CA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661864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2034</TotalTime>
  <Words>1314</Words>
  <Application>Microsoft Office PowerPoint</Application>
  <PresentationFormat>Grand écran</PresentationFormat>
  <Paragraphs>233</Paragraphs>
  <Slides>22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8" baseType="lpstr">
      <vt:lpstr>Arial</vt:lpstr>
      <vt:lpstr>Calibri</vt:lpstr>
      <vt:lpstr>Trebuchet MS</vt:lpstr>
      <vt:lpstr>Wingdings</vt:lpstr>
      <vt:lpstr>Wingdings 3</vt:lpstr>
      <vt:lpstr>Facet</vt:lpstr>
      <vt:lpstr>Processing</vt:lpstr>
      <vt:lpstr>Plan de leçon</vt:lpstr>
      <vt:lpstr>Variables : Définition</vt:lpstr>
      <vt:lpstr>Variables : Exemples</vt:lpstr>
      <vt:lpstr>Variables : Types</vt:lpstr>
      <vt:lpstr>Variables : Types</vt:lpstr>
      <vt:lpstr>Variables : Affectation</vt:lpstr>
      <vt:lpstr>Variables : Utilisation</vt:lpstr>
      <vt:lpstr>Variables : règles de nomenclature</vt:lpstr>
      <vt:lpstr>Variables : Nomenclature : Exercices</vt:lpstr>
      <vt:lpstr>Expression conditionnelle - Définition</vt:lpstr>
      <vt:lpstr>Expression conditionnelle - Définition</vt:lpstr>
      <vt:lpstr>Expression conditionnelle - Processing</vt:lpstr>
      <vt:lpstr>Expression conditionnelle composée</vt:lpstr>
      <vt:lpstr>Expression conditionnelle composée - Processing</vt:lpstr>
      <vt:lpstr>Structure conditionnelle - Définition</vt:lpstr>
      <vt:lpstr>Structure conditionnelle - Exemples</vt:lpstr>
      <vt:lpstr>Structure conditionnelle - Processing</vt:lpstr>
      <vt:lpstr>Autres fonctionnalités</vt:lpstr>
      <vt:lpstr>Exercices</vt:lpstr>
      <vt:lpstr>Exercices</vt:lpstr>
      <vt:lpstr>Défi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Processing</dc:title>
  <dc:creator>Nicolas Bourré</dc:creator>
  <cp:lastModifiedBy>Nicolas Bourré</cp:lastModifiedBy>
  <cp:revision>60</cp:revision>
  <dcterms:created xsi:type="dcterms:W3CDTF">2015-10-20T17:59:47Z</dcterms:created>
  <dcterms:modified xsi:type="dcterms:W3CDTF">2016-10-25T13:33:07Z</dcterms:modified>
</cp:coreProperties>
</file>