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8"/>
  </p:notesMasterIdLst>
  <p:sldIdLst>
    <p:sldId id="256" r:id="rId2"/>
    <p:sldId id="257" r:id="rId3"/>
    <p:sldId id="262" r:id="rId4"/>
    <p:sldId id="258" r:id="rId5"/>
    <p:sldId id="260" r:id="rId6"/>
    <p:sldId id="263" r:id="rId7"/>
    <p:sldId id="264" r:id="rId8"/>
    <p:sldId id="265" r:id="rId9"/>
    <p:sldId id="268" r:id="rId10"/>
    <p:sldId id="267" r:id="rId11"/>
    <p:sldId id="266" r:id="rId12"/>
    <p:sldId id="269" r:id="rId13"/>
    <p:sldId id="270" r:id="rId14"/>
    <p:sldId id="271" r:id="rId15"/>
    <p:sldId id="272" r:id="rId16"/>
    <p:sldId id="274" r:id="rId17"/>
    <p:sldId id="261" r:id="rId18"/>
    <p:sldId id="275" r:id="rId19"/>
    <p:sldId id="276" r:id="rId20"/>
    <p:sldId id="277" r:id="rId21"/>
    <p:sldId id="278" r:id="rId22"/>
    <p:sldId id="280" r:id="rId23"/>
    <p:sldId id="279" r:id="rId24"/>
    <p:sldId id="273" r:id="rId25"/>
    <p:sldId id="281" r:id="rId26"/>
    <p:sldId id="259" r:id="rId2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80" autoAdjust="0"/>
    <p:restoredTop sz="86234" autoAdjust="0"/>
  </p:normalViewPr>
  <p:slideViewPr>
    <p:cSldViewPr snapToGrid="0">
      <p:cViewPr varScale="1">
        <p:scale>
          <a:sx n="95" d="100"/>
          <a:sy n="9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B1D55-6D99-4E71-9668-328F549A831F}" type="datetimeFigureOut">
              <a:rPr lang="fr-CA" smtClean="0"/>
              <a:t>2016-10-17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6CA200-6325-4187-87E7-545A46630B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3914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Les valeurs du cercle trigonométrique</a:t>
            </a:r>
            <a:r>
              <a:rPr lang="fr-CA" baseline="0" dirty="0"/>
              <a:t> sont en format radian. Les constantes TWO_PI, PI, HALF_PI et QUARTER_PI sont disponibles.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CA200-6325-4187-87E7-545A46630B49}" type="slidenum">
              <a:rPr lang="fr-CA" smtClean="0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8562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Noir, rouge,</a:t>
            </a:r>
            <a:r>
              <a:rPr lang="fr-CA" baseline="0" dirty="0"/>
              <a:t> bleu transparent à 50%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CA200-6325-4187-87E7-545A46630B49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397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*</a:t>
            </a:r>
            <a:r>
              <a:rPr lang="fr-CA" baseline="0" dirty="0"/>
              <a:t> Selon les sources entre 7 et 10 millions de couleurs… C’est pas ce que ma blonde me dit quand je choisis des couleurs de peinture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CA200-6325-4187-87E7-545A46630B49}" type="slidenum">
              <a:rPr lang="fr-CA" smtClean="0"/>
              <a:t>14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9674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CA200-6325-4187-87E7-545A46630B49}" type="slidenum">
              <a:rPr lang="fr-CA" smtClean="0"/>
              <a:t>20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6480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252A-845A-4218-95EC-D280D9914510}" type="datetimeFigureOut">
              <a:rPr lang="fr-CA" smtClean="0"/>
              <a:t>2016-10-17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6977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252A-845A-4218-95EC-D280D9914510}" type="datetimeFigureOut">
              <a:rPr lang="fr-CA" smtClean="0"/>
              <a:t>2016-10-17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0225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252A-845A-4218-95EC-D280D9914510}" type="datetimeFigureOut">
              <a:rPr lang="fr-CA" smtClean="0"/>
              <a:t>2016-10-17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2445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252A-845A-4218-95EC-D280D9914510}" type="datetimeFigureOut">
              <a:rPr lang="fr-CA" smtClean="0"/>
              <a:t>2016-10-17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736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E3B252A-845A-4218-95EC-D280D9914510}" type="datetimeFigureOut">
              <a:rPr lang="fr-CA" smtClean="0"/>
              <a:t>2016-10-17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fr-CA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883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252A-845A-4218-95EC-D280D9914510}" type="datetimeFigureOut">
              <a:rPr lang="fr-CA" smtClean="0"/>
              <a:t>2016-10-17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825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252A-845A-4218-95EC-D280D9914510}" type="datetimeFigureOut">
              <a:rPr lang="fr-CA" smtClean="0"/>
              <a:t>2016-10-17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0229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252A-845A-4218-95EC-D280D9914510}" type="datetimeFigureOut">
              <a:rPr lang="fr-CA" smtClean="0"/>
              <a:t>2016-10-17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01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252A-845A-4218-95EC-D280D9914510}" type="datetimeFigureOut">
              <a:rPr lang="fr-CA" smtClean="0"/>
              <a:t>2016-10-17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17604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252A-845A-4218-95EC-D280D9914510}" type="datetimeFigureOut">
              <a:rPr lang="fr-CA" smtClean="0"/>
              <a:t>2016-10-17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5576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252A-845A-4218-95EC-D280D9914510}" type="datetimeFigureOut">
              <a:rPr lang="fr-CA" smtClean="0"/>
              <a:t>2016-10-17</a:t>
            </a:fld>
            <a:endParaRPr lang="fr-CA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8176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E3B252A-845A-4218-95EC-D280D9914510}" type="datetimeFigureOut">
              <a:rPr lang="fr-CA" smtClean="0"/>
              <a:t>2016-10-17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236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processing.org/reference/keyPressed.html" TargetMode="External"/><Relationship Id="rId3" Type="http://schemas.openxmlformats.org/officeDocument/2006/relationships/hyperlink" Target="https://processing.org/reference/height.html" TargetMode="External"/><Relationship Id="rId7" Type="http://schemas.openxmlformats.org/officeDocument/2006/relationships/hyperlink" Target="https://processing.org/reference/mousePressed.html" TargetMode="External"/><Relationship Id="rId2" Type="http://schemas.openxmlformats.org/officeDocument/2006/relationships/hyperlink" Target="https://processing.org/reference/width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processing.org/reference/mouseButton.html" TargetMode="External"/><Relationship Id="rId5" Type="http://schemas.openxmlformats.org/officeDocument/2006/relationships/hyperlink" Target="https://processing.org/reference/mouseY.html" TargetMode="External"/><Relationship Id="rId10" Type="http://schemas.openxmlformats.org/officeDocument/2006/relationships/hyperlink" Target="https://processing.org/reference/keyCode.html" TargetMode="External"/><Relationship Id="rId4" Type="http://schemas.openxmlformats.org/officeDocument/2006/relationships/hyperlink" Target="https://processing.org/reference/mouseX.html" TargetMode="External"/><Relationship Id="rId9" Type="http://schemas.openxmlformats.org/officeDocument/2006/relationships/hyperlink" Target="https://processing.org/reference/key.html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blogue.nbourre.profweb.ca/?p=1011" TargetMode="External"/><Relationship Id="rId2" Type="http://schemas.openxmlformats.org/officeDocument/2006/relationships/hyperlink" Target="https://www.google.ca/search?q=pacman&amp;es_sm=122&amp;source=lnms&amp;tbm=isch&amp;sa=X&amp;ved=0CAcQ_AUoAWoVChMIpsru0tzEyAIVgRY-Ch0RqwX0&amp;biw=1920&amp;bih=95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ue.nbourre.profweb.ca/?p=1005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blogue.nbourre.profweb.ca/?p=1015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user/shiffman" TargetMode="External"/><Relationship Id="rId2" Type="http://schemas.openxmlformats.org/officeDocument/2006/relationships/hyperlink" Target="https://openclassrooms.com/courses/processing-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playlist?list=PLRqwX-V7Uu6ZYJC7L-r6rX6utt6wwJCyi" TargetMode="External"/><Relationship Id="rId5" Type="http://schemas.openxmlformats.org/officeDocument/2006/relationships/hyperlink" Target="https://www.youtube.com/playlist?list=PL632BB8C3F7E776BA" TargetMode="External"/><Relationship Id="rId4" Type="http://schemas.openxmlformats.org/officeDocument/2006/relationships/hyperlink" Target="http://hello.processing.org/edito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ightbot.com/hocflash.html" TargetMode="External"/><Relationship Id="rId2" Type="http://schemas.openxmlformats.org/officeDocument/2006/relationships/hyperlink" Target="http://scratch.mit.ed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rocessing.org/download/?processing" TargetMode="External"/><Relationship Id="rId2" Type="http://schemas.openxmlformats.org/officeDocument/2006/relationships/hyperlink" Target="https://www.youtube.com/user/shiffman/playlists?view=50&amp;shelf_id=2&amp;sort=d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/>
              <a:t>Processing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L’outil </a:t>
            </a:r>
            <a:r>
              <a:rPr lang="fr-CA" dirty="0" err="1"/>
              <a:t>Processing</a:t>
            </a:r>
            <a:r>
              <a:rPr lang="fr-CA" dirty="0"/>
              <a:t> pour de la programmation créative</a:t>
            </a:r>
          </a:p>
        </p:txBody>
      </p:sp>
    </p:spTree>
    <p:extLst>
      <p:ext uri="{BB962C8B-B14F-4D97-AF65-F5344CB8AC3E}">
        <p14:creationId xmlns:p14="http://schemas.microsoft.com/office/powerpoint/2010/main" val="735952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arc de cercle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Il est possible de tracer des arcs de cercle avec </a:t>
            </a:r>
            <a:r>
              <a:rPr lang="fr-CA" dirty="0" err="1"/>
              <a:t>Processing</a:t>
            </a:r>
            <a:endParaRPr lang="fr-CA" dirty="0"/>
          </a:p>
          <a:p>
            <a:r>
              <a:rPr lang="fr-CA" dirty="0"/>
              <a:t>La méthode pour dessiner un arc de cercle est « arc » et ses paramètres sont x, y, largeur, hauteur, début, fin et le type qui est optionnel</a:t>
            </a:r>
          </a:p>
          <a:p>
            <a:r>
              <a:rPr lang="fr-CA" dirty="0"/>
              <a:t>La syntaxe est la suivante</a:t>
            </a:r>
          </a:p>
          <a:p>
            <a:pPr lvl="1"/>
            <a:r>
              <a:rPr lang="fr-CA" dirty="0"/>
              <a:t>arc (x, y, largeur, hauteur, début, fin [, type]);</a:t>
            </a:r>
          </a:p>
          <a:p>
            <a:pPr lvl="1"/>
            <a:r>
              <a:rPr lang="fr-CA" dirty="0"/>
              <a:t>Type peut être OPEN, CHORD ou PIE</a:t>
            </a:r>
          </a:p>
          <a:p>
            <a:r>
              <a:rPr lang="fr-CA" dirty="0"/>
              <a:t>Exemple</a:t>
            </a:r>
          </a:p>
          <a:p>
            <a:pPr lvl="1"/>
            <a:r>
              <a:rPr lang="fr-CA" dirty="0"/>
              <a:t>arc (75, 125, 50, 50, PI, PI + HALF_PI);</a:t>
            </a:r>
          </a:p>
          <a:p>
            <a:pPr lvl="1"/>
            <a:r>
              <a:rPr lang="fr-CA" dirty="0"/>
              <a:t>PI représente la constante mathématique 3.1415…</a:t>
            </a:r>
          </a:p>
          <a:p>
            <a:pPr lvl="2"/>
            <a:r>
              <a:rPr lang="fr-CA" dirty="0"/>
              <a:t>Il y a QUARTER_PI, HALF_PI, PI, TWO_PI</a:t>
            </a:r>
          </a:p>
          <a:p>
            <a:pPr lvl="1"/>
            <a:r>
              <a:rPr lang="fr-CA" dirty="0"/>
              <a:t>Un cercle est 2 PI</a:t>
            </a:r>
          </a:p>
          <a:p>
            <a:endParaRPr lang="fr-CA" dirty="0"/>
          </a:p>
        </p:txBody>
      </p:sp>
      <p:grpSp>
        <p:nvGrpSpPr>
          <p:cNvPr id="13" name="Groupe 12"/>
          <p:cNvGrpSpPr/>
          <p:nvPr/>
        </p:nvGrpSpPr>
        <p:grpSpPr>
          <a:xfrm>
            <a:off x="6968481" y="3419475"/>
            <a:ext cx="4686155" cy="1382441"/>
            <a:chOff x="6968481" y="3419475"/>
            <a:chExt cx="4686155" cy="1382441"/>
          </a:xfrm>
        </p:grpSpPr>
        <p:grpSp>
          <p:nvGrpSpPr>
            <p:cNvPr id="8" name="Groupe 7"/>
            <p:cNvGrpSpPr/>
            <p:nvPr/>
          </p:nvGrpSpPr>
          <p:grpSpPr>
            <a:xfrm>
              <a:off x="6968481" y="3419475"/>
              <a:ext cx="4686155" cy="1170343"/>
              <a:chOff x="5215881" y="3408510"/>
              <a:chExt cx="5912367" cy="1476583"/>
            </a:xfrm>
          </p:grpSpPr>
          <p:pic>
            <p:nvPicPr>
              <p:cNvPr id="4" name="Imag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67512" y="3408512"/>
                <a:ext cx="1257475" cy="1476581"/>
              </a:xfrm>
              <a:prstGeom prst="rect">
                <a:avLst/>
              </a:prstGeom>
            </p:spPr>
          </p:pic>
          <p:pic>
            <p:nvPicPr>
              <p:cNvPr id="5" name="Image 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19142" y="3408511"/>
                <a:ext cx="1257475" cy="1476581"/>
              </a:xfrm>
              <a:prstGeom prst="rect">
                <a:avLst/>
              </a:prstGeom>
            </p:spPr>
          </p:pic>
          <p:pic>
            <p:nvPicPr>
              <p:cNvPr id="6" name="Image 5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870774" y="3408510"/>
                <a:ext cx="1257474" cy="1476579"/>
              </a:xfrm>
              <a:prstGeom prst="rect">
                <a:avLst/>
              </a:prstGeom>
            </p:spPr>
          </p:pic>
          <p:pic>
            <p:nvPicPr>
              <p:cNvPr id="7" name="Image 6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15881" y="3408510"/>
                <a:ext cx="1257475" cy="1476581"/>
              </a:xfrm>
              <a:prstGeom prst="rect">
                <a:avLst/>
              </a:prstGeom>
            </p:spPr>
          </p:pic>
        </p:grpSp>
        <p:sp>
          <p:nvSpPr>
            <p:cNvPr id="9" name="ZoneTexte 8"/>
            <p:cNvSpPr txBox="1"/>
            <p:nvPr/>
          </p:nvSpPr>
          <p:spPr>
            <a:xfrm>
              <a:off x="7176625" y="4432584"/>
              <a:ext cx="6575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A" dirty="0"/>
                <a:t>Rien</a:t>
              </a: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8250959" y="4432584"/>
              <a:ext cx="813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A" dirty="0"/>
                <a:t>OPEN</a:t>
              </a: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9512914" y="4432584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A" dirty="0"/>
                <a:t>CHORD</a:t>
              </a: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0838862" y="4432584"/>
              <a:ext cx="5341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A" dirty="0"/>
                <a:t>PIE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9006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Formes primitives 2D</a:t>
            </a:r>
          </a:p>
        </p:txBody>
      </p:sp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829601"/>
              </p:ext>
            </p:extLst>
          </p:nvPr>
        </p:nvGraphicFramePr>
        <p:xfrm>
          <a:off x="1069848" y="1914682"/>
          <a:ext cx="9678835" cy="432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80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02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Commande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Paramètres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Remarque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point (x,</a:t>
                      </a:r>
                      <a:r>
                        <a:rPr lang="fr-CA" baseline="0" dirty="0"/>
                        <a:t> y)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x, y </a:t>
                      </a:r>
                      <a:r>
                        <a:rPr lang="fr-CA" dirty="0">
                          <a:sym typeface="Wingdings" panose="05000000000000000000" pitchFamily="2" charset="2"/>
                        </a:rPr>
                        <a:t> position</a:t>
                      </a:r>
                      <a:r>
                        <a:rPr lang="fr-CA" baseline="0" dirty="0">
                          <a:sym typeface="Wingdings" panose="05000000000000000000" pitchFamily="2" charset="2"/>
                        </a:rPr>
                        <a:t> du point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line</a:t>
                      </a:r>
                      <a:r>
                        <a:rPr lang="fr-CA" baseline="0" dirty="0"/>
                        <a:t> (x1, y1, x2, y2)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ellipse (x, y, w, 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w</a:t>
                      </a:r>
                      <a:r>
                        <a:rPr lang="fr-CA" baseline="0" dirty="0"/>
                        <a:t> </a:t>
                      </a:r>
                      <a:r>
                        <a:rPr lang="fr-CA" baseline="0" dirty="0">
                          <a:sym typeface="Wingdings" panose="05000000000000000000" pitchFamily="2" charset="2"/>
                        </a:rPr>
                        <a:t> </a:t>
                      </a:r>
                      <a:r>
                        <a:rPr lang="fr-CA" baseline="0" dirty="0" err="1">
                          <a:sym typeface="Wingdings" panose="05000000000000000000" pitchFamily="2" charset="2"/>
                        </a:rPr>
                        <a:t>width</a:t>
                      </a:r>
                      <a:r>
                        <a:rPr lang="fr-CA" baseline="0" dirty="0">
                          <a:sym typeface="Wingdings" panose="05000000000000000000" pitchFamily="2" charset="2"/>
                        </a:rPr>
                        <a:t> = largeur</a:t>
                      </a:r>
                    </a:p>
                    <a:p>
                      <a:r>
                        <a:rPr lang="fr-CA" baseline="0" dirty="0">
                          <a:sym typeface="Wingdings" panose="05000000000000000000" pitchFamily="2" charset="2"/>
                        </a:rPr>
                        <a:t>h  </a:t>
                      </a:r>
                      <a:r>
                        <a:rPr lang="fr-CA" baseline="0" dirty="0" err="1">
                          <a:sym typeface="Wingdings" panose="05000000000000000000" pitchFamily="2" charset="2"/>
                        </a:rPr>
                        <a:t>heigth</a:t>
                      </a:r>
                      <a:r>
                        <a:rPr lang="fr-CA" baseline="0" dirty="0">
                          <a:sym typeface="Wingdings" panose="05000000000000000000" pitchFamily="2" charset="2"/>
                        </a:rPr>
                        <a:t> = hauteur</a:t>
                      </a:r>
                      <a:endParaRPr lang="fr-CA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x, y représente </a:t>
                      </a:r>
                      <a:r>
                        <a:rPr lang="fr-CA" baseline="0" dirty="0"/>
                        <a:t>le centre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/>
                        <a:t>rect</a:t>
                      </a:r>
                      <a:r>
                        <a:rPr lang="fr-CA" dirty="0"/>
                        <a:t> (x, y, w, 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/>
                        <a:t>x, y représente </a:t>
                      </a:r>
                      <a:r>
                        <a:rPr lang="fr-CA" baseline="0" dirty="0"/>
                        <a:t>le coin supérieur gauche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triangle (x1,</a:t>
                      </a:r>
                      <a:r>
                        <a:rPr lang="fr-CA" baseline="0" dirty="0"/>
                        <a:t> y1, x2, y2, x3, y3)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Dessine</a:t>
                      </a:r>
                      <a:r>
                        <a:rPr lang="fr-CA" baseline="0" dirty="0"/>
                        <a:t> un triangle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quad (x1, y1,</a:t>
                      </a:r>
                      <a:r>
                        <a:rPr lang="fr-CA" baseline="0" dirty="0"/>
                        <a:t> …, x4, y4)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Dessine un quadrilatère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arc (x,</a:t>
                      </a:r>
                      <a:r>
                        <a:rPr lang="fr-CA" baseline="0" dirty="0"/>
                        <a:t> y, w, h, </a:t>
                      </a:r>
                      <a:r>
                        <a:rPr lang="fr-CA" baseline="0" dirty="0" err="1"/>
                        <a:t>start</a:t>
                      </a:r>
                      <a:r>
                        <a:rPr lang="fr-CA" baseline="0" dirty="0"/>
                        <a:t>, end) ou</a:t>
                      </a:r>
                      <a:br>
                        <a:rPr lang="fr-CA" baseline="0" dirty="0"/>
                      </a:br>
                      <a:r>
                        <a:rPr lang="fr-CA" baseline="0" dirty="0"/>
                        <a:t>arc </a:t>
                      </a:r>
                      <a:r>
                        <a:rPr lang="fr-CA" dirty="0"/>
                        <a:t>(x,</a:t>
                      </a:r>
                      <a:r>
                        <a:rPr lang="fr-CA" baseline="0" dirty="0"/>
                        <a:t> y, w, h, </a:t>
                      </a:r>
                      <a:r>
                        <a:rPr lang="fr-CA" baseline="0" dirty="0" err="1"/>
                        <a:t>start</a:t>
                      </a:r>
                      <a:r>
                        <a:rPr lang="fr-CA" baseline="0" dirty="0"/>
                        <a:t>, end, mode)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/>
                        <a:t>start</a:t>
                      </a:r>
                      <a:r>
                        <a:rPr lang="fr-CA" dirty="0"/>
                        <a:t>,</a:t>
                      </a:r>
                      <a:r>
                        <a:rPr lang="fr-CA" baseline="0" dirty="0"/>
                        <a:t> end </a:t>
                      </a:r>
                      <a:r>
                        <a:rPr lang="fr-CA" baseline="0" dirty="0">
                          <a:sym typeface="Wingdings" panose="05000000000000000000" pitchFamily="2" charset="2"/>
                        </a:rPr>
                        <a:t> Début et fin de l’arc en radian</a:t>
                      </a:r>
                    </a:p>
                    <a:p>
                      <a:r>
                        <a:rPr lang="fr-CA" baseline="0" dirty="0">
                          <a:sym typeface="Wingdings" panose="05000000000000000000" pitchFamily="2" charset="2"/>
                        </a:rPr>
                        <a:t>mode  OPEN, CHORD ou PIE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Mode est le type de finition</a:t>
                      </a:r>
                      <a:r>
                        <a:rPr lang="fr-CA" baseline="0" dirty="0"/>
                        <a:t> pour l’arc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30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Couleurs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Par défaut, les couleurs de </a:t>
            </a:r>
            <a:r>
              <a:rPr lang="fr-CA" dirty="0" err="1"/>
              <a:t>Processing</a:t>
            </a:r>
            <a:r>
              <a:rPr lang="fr-CA" dirty="0"/>
              <a:t> sont noires pour le contour, blanc pour le remplissage et gris pour l’arrière-plan</a:t>
            </a:r>
          </a:p>
          <a:p>
            <a:r>
              <a:rPr lang="fr-CA" dirty="0"/>
              <a:t>Chaque caractéristique est programmable</a:t>
            </a:r>
          </a:p>
          <a:p>
            <a:r>
              <a:rPr lang="fr-CA" dirty="0"/>
              <a:t>La méthode </a:t>
            </a:r>
            <a:r>
              <a:rPr lang="fr-CA" b="1" dirty="0"/>
              <a:t>background()</a:t>
            </a:r>
            <a:r>
              <a:rPr lang="fr-CA" dirty="0"/>
              <a:t> permet de changer la couleur de l’arrière-plan</a:t>
            </a:r>
          </a:p>
          <a:p>
            <a:pPr lvl="1"/>
            <a:r>
              <a:rPr lang="fr-CA" dirty="0"/>
              <a:t>Exemple : background (0);</a:t>
            </a:r>
          </a:p>
          <a:p>
            <a:r>
              <a:rPr lang="fr-CA" dirty="0"/>
              <a:t>La méthode </a:t>
            </a:r>
            <a:r>
              <a:rPr lang="fr-CA" b="1" dirty="0"/>
              <a:t>stroke()</a:t>
            </a:r>
            <a:r>
              <a:rPr lang="fr-CA" dirty="0"/>
              <a:t> permet de changer la couleur du contour des objets subséquents à l’instruction</a:t>
            </a:r>
          </a:p>
          <a:p>
            <a:pPr lvl="1"/>
            <a:r>
              <a:rPr lang="fr-CA" dirty="0"/>
              <a:t>Exemple : stroke (204, 50, 50);</a:t>
            </a:r>
          </a:p>
          <a:p>
            <a:r>
              <a:rPr lang="fr-CA" dirty="0"/>
              <a:t>La méthode </a:t>
            </a:r>
            <a:r>
              <a:rPr lang="fr-CA" b="1" dirty="0" err="1"/>
              <a:t>fill</a:t>
            </a:r>
            <a:r>
              <a:rPr lang="fr-CA" b="1" dirty="0"/>
              <a:t>()</a:t>
            </a:r>
            <a:r>
              <a:rPr lang="fr-CA" dirty="0"/>
              <a:t> permet de changer la couleur de remplissage des objets subséquents à l’instruction</a:t>
            </a:r>
          </a:p>
          <a:p>
            <a:pPr lvl="1"/>
            <a:r>
              <a:rPr lang="fr-CA" dirty="0"/>
              <a:t>Exemple : </a:t>
            </a:r>
            <a:r>
              <a:rPr lang="fr-CA" dirty="0" err="1"/>
              <a:t>fill</a:t>
            </a:r>
            <a:r>
              <a:rPr lang="fr-CA" dirty="0"/>
              <a:t> (0, 200, 0, 127);</a:t>
            </a:r>
          </a:p>
          <a:p>
            <a:endParaRPr lang="fr-CA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6734175" y="5562600"/>
            <a:ext cx="3238500" cy="10572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Pour chaque exemple, quelle est la couleur?</a:t>
            </a:r>
          </a:p>
        </p:txBody>
      </p:sp>
    </p:spTree>
    <p:extLst>
      <p:ext uri="{BB962C8B-B14F-4D97-AF65-F5344CB8AC3E}">
        <p14:creationId xmlns:p14="http://schemas.microsoft.com/office/powerpoint/2010/main" val="2198928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Couleurs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En informatique, les couleurs fonctionnent sous le même principe qu’en art plastique</a:t>
            </a:r>
          </a:p>
          <a:p>
            <a:r>
              <a:rPr lang="fr-CA" dirty="0"/>
              <a:t>Il y a trois couleurs primaires et le mélange de celles-ci permettent d’aller chercher d’autres couleurs</a:t>
            </a:r>
          </a:p>
          <a:p>
            <a:r>
              <a:rPr lang="fr-CA" dirty="0"/>
              <a:t>Les couleurs primaires sont ROUGE, VERT, BLEU (RGB)</a:t>
            </a:r>
          </a:p>
          <a:p>
            <a:pPr lvl="1"/>
            <a:r>
              <a:rPr lang="fr-CA" dirty="0"/>
              <a:t>En art, c’est rouge, jaune, bleu</a:t>
            </a:r>
          </a:p>
          <a:p>
            <a:r>
              <a:rPr lang="fr-CA" dirty="0"/>
              <a:t>Chaque couleur est un canal pouvant avoir une valeur entre 0 et 255</a:t>
            </a:r>
          </a:p>
          <a:p>
            <a:r>
              <a:rPr lang="fr-CA" dirty="0"/>
              <a:t>Dans l’exemple « </a:t>
            </a:r>
            <a:r>
              <a:rPr lang="fr-CA" dirty="0" err="1"/>
              <a:t>fill</a:t>
            </a:r>
            <a:r>
              <a:rPr lang="fr-CA" dirty="0"/>
              <a:t> (204, 50, 50) », le rouge a une valeur de 204, le bleu de 50 et le vert de 50</a:t>
            </a:r>
          </a:p>
          <a:p>
            <a:pPr lvl="1"/>
            <a:r>
              <a:rPr lang="fr-CA" dirty="0"/>
              <a:t>Le mélange des trois donne un rouge comme la figure ci-contre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4837" y="5224359"/>
            <a:ext cx="1257475" cy="147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267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Couleurs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Il est ainsi possible d’avoir 16.7 millions de couleurs distinctes!</a:t>
            </a:r>
          </a:p>
          <a:p>
            <a:pPr lvl="1"/>
            <a:r>
              <a:rPr lang="fr-CA" dirty="0"/>
              <a:t>L’œil humain ne peut en distinguer à peine 7 millions*</a:t>
            </a:r>
          </a:p>
          <a:p>
            <a:r>
              <a:rPr lang="fr-CA" dirty="0"/>
              <a:t>Dans </a:t>
            </a:r>
            <a:r>
              <a:rPr lang="fr-CA" dirty="0" err="1"/>
              <a:t>Processing</a:t>
            </a:r>
            <a:r>
              <a:rPr lang="fr-CA" dirty="0"/>
              <a:t>, il y a 3 méthodes pour déterminer une couleur</a:t>
            </a:r>
          </a:p>
          <a:p>
            <a:pPr lvl="1"/>
            <a:r>
              <a:rPr lang="fr-CA" dirty="0"/>
              <a:t>1 canal = Niveau de gris (Noir et blanc)</a:t>
            </a:r>
          </a:p>
          <a:p>
            <a:pPr lvl="1"/>
            <a:r>
              <a:rPr lang="fr-CA" dirty="0"/>
              <a:t>3 canaux = 16.7 millions de couleurs </a:t>
            </a:r>
          </a:p>
          <a:p>
            <a:pPr lvl="1"/>
            <a:r>
              <a:rPr lang="fr-CA" dirty="0"/>
              <a:t>4 canaux = 3 canaux + couche de transparence (alpha)</a:t>
            </a:r>
          </a:p>
          <a:p>
            <a:r>
              <a:rPr lang="fr-CA" dirty="0"/>
              <a:t>Exemple</a:t>
            </a:r>
          </a:p>
          <a:p>
            <a:pPr marL="274320" lvl="1" indent="0">
              <a:buNone/>
            </a:pPr>
            <a:r>
              <a:rPr lang="en-CA" dirty="0"/>
              <a:t>size (150, 150);</a:t>
            </a:r>
          </a:p>
          <a:p>
            <a:pPr marL="274320" lvl="1" indent="0">
              <a:buNone/>
            </a:pPr>
            <a:r>
              <a:rPr lang="en-CA" dirty="0"/>
              <a:t>background (255);</a:t>
            </a:r>
          </a:p>
          <a:p>
            <a:pPr marL="274320" lvl="1" indent="0">
              <a:buNone/>
            </a:pPr>
            <a:r>
              <a:rPr lang="en-CA" dirty="0"/>
              <a:t>fill (204, 50, 50);</a:t>
            </a:r>
          </a:p>
          <a:p>
            <a:pPr marL="274320" lvl="1" indent="0">
              <a:buNone/>
            </a:pPr>
            <a:r>
              <a:rPr lang="en-CA" dirty="0"/>
              <a:t>ellipse (width / 3, height/2, 90, 90);</a:t>
            </a:r>
          </a:p>
          <a:p>
            <a:pPr marL="274320" lvl="1" indent="0">
              <a:buNone/>
            </a:pPr>
            <a:r>
              <a:rPr lang="en-CA" dirty="0"/>
              <a:t>fill (0, 200, 22, 50);</a:t>
            </a:r>
          </a:p>
          <a:p>
            <a:pPr marL="274320" lvl="1" indent="0">
              <a:buNone/>
            </a:pPr>
            <a:r>
              <a:rPr lang="en-CA" dirty="0"/>
              <a:t>ellipse (width / 2 + 25, height/2, 90, 90);</a:t>
            </a:r>
            <a:endParaRPr lang="fr-CA" dirty="0"/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24" y="4322899"/>
            <a:ext cx="1448002" cy="168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62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Couleurs : Récapitulatif</a:t>
            </a: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1214873"/>
              </p:ext>
            </p:extLst>
          </p:nvPr>
        </p:nvGraphicFramePr>
        <p:xfrm>
          <a:off x="1069975" y="2120900"/>
          <a:ext cx="10058656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1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4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2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Méthode</a:t>
                      </a:r>
                    </a:p>
                  </a:txBody>
                  <a:tcPr marL="91527" marR="91527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Description</a:t>
                      </a:r>
                    </a:p>
                  </a:txBody>
                  <a:tcPr marL="91527" marR="91527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Exemple</a:t>
                      </a:r>
                    </a:p>
                  </a:txBody>
                  <a:tcPr marL="91527" marR="9152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background</a:t>
                      </a:r>
                      <a:r>
                        <a:rPr lang="fr-CA" baseline="0" dirty="0"/>
                        <a:t> (couleur)</a:t>
                      </a:r>
                      <a:endParaRPr lang="fr-CA" dirty="0"/>
                    </a:p>
                  </a:txBody>
                  <a:tcPr marL="91527" marR="91527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Change la couleur de l’arrière-plan et </a:t>
                      </a:r>
                      <a:r>
                        <a:rPr lang="fr-CA" b="1" dirty="0"/>
                        <a:t>efface</a:t>
                      </a:r>
                      <a:r>
                        <a:rPr lang="fr-CA" dirty="0"/>
                        <a:t> le contenu de la</a:t>
                      </a:r>
                      <a:r>
                        <a:rPr lang="fr-CA" baseline="0" dirty="0"/>
                        <a:t> fenêtre</a:t>
                      </a:r>
                      <a:endParaRPr lang="fr-CA" dirty="0"/>
                    </a:p>
                  </a:txBody>
                  <a:tcPr marL="91527" marR="91527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background</a:t>
                      </a:r>
                      <a:r>
                        <a:rPr lang="fr-CA" baseline="0" dirty="0"/>
                        <a:t> (0, 255, 255);</a:t>
                      </a:r>
                      <a:endParaRPr lang="fr-CA" dirty="0"/>
                    </a:p>
                  </a:txBody>
                  <a:tcPr marL="91527" marR="9152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 err="1"/>
                        <a:t>fill</a:t>
                      </a:r>
                      <a:r>
                        <a:rPr lang="fr-CA" baseline="0" dirty="0"/>
                        <a:t> (couleur)</a:t>
                      </a:r>
                      <a:endParaRPr lang="fr-CA" dirty="0"/>
                    </a:p>
                  </a:txBody>
                  <a:tcPr marL="91527" marR="91527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Remplit les prochaines formes avec la couleur choisie</a:t>
                      </a:r>
                    </a:p>
                  </a:txBody>
                  <a:tcPr marL="91527" marR="91527"/>
                </a:tc>
                <a:tc>
                  <a:txBody>
                    <a:bodyPr/>
                    <a:lstStyle/>
                    <a:p>
                      <a:r>
                        <a:rPr lang="fr-CA" dirty="0" err="1"/>
                        <a:t>fill</a:t>
                      </a:r>
                      <a:r>
                        <a:rPr lang="fr-CA" dirty="0"/>
                        <a:t> (244, 127</a:t>
                      </a:r>
                      <a:r>
                        <a:rPr lang="fr-CA" baseline="0" dirty="0"/>
                        <a:t>, 33, 200);</a:t>
                      </a:r>
                      <a:endParaRPr lang="fr-CA" dirty="0"/>
                    </a:p>
                  </a:txBody>
                  <a:tcPr marL="91527" marR="9152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/>
                        <a:t>stroke</a:t>
                      </a:r>
                      <a:r>
                        <a:rPr lang="fr-CA" baseline="0" dirty="0"/>
                        <a:t> (couleur)</a:t>
                      </a:r>
                      <a:endParaRPr lang="fr-CA" dirty="0"/>
                    </a:p>
                  </a:txBody>
                  <a:tcPr marL="91527" marR="915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/>
                        <a:t>Trace un contour</a:t>
                      </a:r>
                      <a:r>
                        <a:rPr lang="fr-CA" baseline="0" dirty="0"/>
                        <a:t> pour les prochaines formes </a:t>
                      </a:r>
                      <a:r>
                        <a:rPr lang="fr-CA" dirty="0"/>
                        <a:t>avec la couleur choisie </a:t>
                      </a:r>
                    </a:p>
                  </a:txBody>
                  <a:tcPr marL="91527" marR="91527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stroke</a:t>
                      </a:r>
                      <a:r>
                        <a:rPr lang="fr-CA" baseline="0" dirty="0"/>
                        <a:t> (0);</a:t>
                      </a:r>
                      <a:endParaRPr lang="fr-CA" dirty="0"/>
                    </a:p>
                  </a:txBody>
                  <a:tcPr marL="91527" marR="9152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A" dirty="0"/>
                        <a:t>La</a:t>
                      </a:r>
                      <a:r>
                        <a:rPr lang="fr-CA" baseline="0" dirty="0"/>
                        <a:t> c</a:t>
                      </a:r>
                      <a:r>
                        <a:rPr lang="fr-CA" dirty="0"/>
                        <a:t>ouleur</a:t>
                      </a:r>
                      <a:r>
                        <a:rPr lang="fr-CA" baseline="0" dirty="0"/>
                        <a:t> peut être une valeur unique, un triplet ou un quadruplet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A" baseline="0" dirty="0"/>
                        <a:t>Valeur unique </a:t>
                      </a:r>
                      <a:r>
                        <a:rPr lang="fr-CA" baseline="0" dirty="0">
                          <a:sym typeface="Wingdings" panose="05000000000000000000" pitchFamily="2" charset="2"/>
                        </a:rPr>
                        <a:t> Niveau de gris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A" baseline="0" dirty="0"/>
                        <a:t>Triplet </a:t>
                      </a:r>
                      <a:r>
                        <a:rPr lang="fr-CA" baseline="0" dirty="0">
                          <a:sym typeface="Wingdings" panose="05000000000000000000" pitchFamily="2" charset="2"/>
                        </a:rPr>
                        <a:t> RGB (rouge, vert, bleu)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A" baseline="0" dirty="0">
                          <a:sym typeface="Wingdings" panose="05000000000000000000" pitchFamily="2" charset="2"/>
                        </a:rPr>
                        <a:t>Quadruplet  RGBA (rouge, vert, bleu, alpha)</a:t>
                      </a:r>
                      <a:endParaRPr lang="fr-CA" baseline="0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A" baseline="0" dirty="0"/>
                        <a:t>Chaque valeur est limitée entre 0 et 255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A" baseline="0" dirty="0"/>
                        <a:t>Il y a aussi les méthodes </a:t>
                      </a:r>
                      <a:r>
                        <a:rPr lang="fr-CA" b="1" baseline="0" dirty="0" err="1"/>
                        <a:t>noFill</a:t>
                      </a:r>
                      <a:r>
                        <a:rPr lang="fr-CA" b="1" baseline="0" dirty="0"/>
                        <a:t>() </a:t>
                      </a:r>
                      <a:r>
                        <a:rPr lang="fr-CA" b="0" baseline="0" dirty="0"/>
                        <a:t>et </a:t>
                      </a:r>
                      <a:r>
                        <a:rPr lang="fr-CA" b="1" baseline="0" dirty="0" err="1"/>
                        <a:t>noStroke</a:t>
                      </a:r>
                      <a:r>
                        <a:rPr lang="fr-CA" b="1" baseline="0" dirty="0"/>
                        <a:t>()</a:t>
                      </a:r>
                      <a:r>
                        <a:rPr lang="fr-CA" b="0" baseline="0" dirty="0"/>
                        <a:t> qui eux ne prennent aucun paramètre</a:t>
                      </a:r>
                      <a:endParaRPr lang="fr-CA" baseline="0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r-CA" dirty="0"/>
                    </a:p>
                  </a:txBody>
                  <a:tcPr marL="91527" marR="91527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248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ExercicEs</a:t>
            </a:r>
            <a:r>
              <a:rPr lang="fr-CA" dirty="0"/>
              <a:t> courts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Dans un nouveau projet</a:t>
            </a:r>
          </a:p>
          <a:p>
            <a:r>
              <a:rPr lang="fr-CA" dirty="0"/>
              <a:t>Ajoutez les formes suivantes</a:t>
            </a:r>
          </a:p>
          <a:p>
            <a:pPr lvl="1"/>
            <a:r>
              <a:rPr lang="fr-CA" dirty="0"/>
              <a:t>Un rectangle rouge</a:t>
            </a:r>
          </a:p>
          <a:p>
            <a:pPr lvl="1"/>
            <a:r>
              <a:rPr lang="fr-CA" dirty="0"/>
              <a:t>Un cercle vert</a:t>
            </a:r>
          </a:p>
          <a:p>
            <a:pPr lvl="1"/>
            <a:r>
              <a:rPr lang="fr-CA" dirty="0"/>
              <a:t>Un triangle bleu</a:t>
            </a:r>
          </a:p>
          <a:p>
            <a:pPr lvl="1"/>
            <a:r>
              <a:rPr lang="fr-CA" dirty="0"/>
              <a:t>Une tarte jaune</a:t>
            </a:r>
          </a:p>
          <a:p>
            <a:r>
              <a:rPr lang="fr-CA" dirty="0"/>
              <a:t>Modifiez la couleur du fond pour l’avoir en blanc</a:t>
            </a:r>
          </a:p>
        </p:txBody>
      </p:sp>
    </p:spTree>
    <p:extLst>
      <p:ext uri="{BB962C8B-B14F-4D97-AF65-F5344CB8AC3E}">
        <p14:creationId xmlns:p14="http://schemas.microsoft.com/office/powerpoint/2010/main" val="3864871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Un programme </a:t>
            </a:r>
            <a:r>
              <a:rPr lang="fr-CA" dirty="0" err="1"/>
              <a:t>processing</a:t>
            </a:r>
            <a:endParaRPr lang="fr-CA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Un vrai programme </a:t>
            </a:r>
            <a:r>
              <a:rPr lang="fr-CA" dirty="0" err="1"/>
              <a:t>Processing</a:t>
            </a:r>
            <a:r>
              <a:rPr lang="fr-CA" dirty="0"/>
              <a:t> est au moins divisé en deux sections soit « setup » et « </a:t>
            </a:r>
            <a:r>
              <a:rPr lang="fr-CA" dirty="0" err="1"/>
              <a:t>draw</a:t>
            </a:r>
            <a:r>
              <a:rPr lang="fr-CA" dirty="0"/>
              <a:t> »</a:t>
            </a:r>
          </a:p>
          <a:p>
            <a:r>
              <a:rPr lang="fr-CA" dirty="0"/>
              <a:t>La partie « setup » est la partie où l’on configure le programme avant l’exécution principale</a:t>
            </a:r>
          </a:p>
          <a:p>
            <a:r>
              <a:rPr lang="fr-CA" dirty="0"/>
              <a:t>La partie « </a:t>
            </a:r>
            <a:r>
              <a:rPr lang="fr-CA" dirty="0" err="1"/>
              <a:t>draw</a:t>
            </a:r>
            <a:r>
              <a:rPr lang="fr-CA" dirty="0"/>
              <a:t> » est la partie qui est répétée indéfiniment du projet</a:t>
            </a:r>
          </a:p>
          <a:p>
            <a:r>
              <a:rPr lang="fr-CA" dirty="0"/>
              <a:t>Chacune de ces parties se nomme « méthode » que l’on verra plus tard dans la session</a:t>
            </a:r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438" y="1610410"/>
            <a:ext cx="3425654" cy="5023109"/>
          </a:xfrm>
        </p:spPr>
      </p:pic>
    </p:spTree>
    <p:extLst>
      <p:ext uri="{BB962C8B-B14F-4D97-AF65-F5344CB8AC3E}">
        <p14:creationId xmlns:p14="http://schemas.microsoft.com/office/powerpoint/2010/main" val="36010482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Code de base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 err="1"/>
              <a:t>void</a:t>
            </a:r>
            <a:r>
              <a:rPr lang="fr-CA" dirty="0"/>
              <a:t> </a:t>
            </a:r>
            <a:r>
              <a:rPr lang="fr-CA" b="1" dirty="0"/>
              <a:t>setup</a:t>
            </a:r>
            <a:r>
              <a:rPr lang="fr-CA" dirty="0"/>
              <a:t> () {</a:t>
            </a:r>
          </a:p>
          <a:p>
            <a:pPr marL="0" indent="0">
              <a:buNone/>
            </a:pPr>
            <a:r>
              <a:rPr lang="fr-CA" dirty="0"/>
              <a:t>  // Code de configuration</a:t>
            </a:r>
          </a:p>
          <a:p>
            <a:pPr marL="0" indent="0">
              <a:buNone/>
            </a:pPr>
            <a:r>
              <a:rPr lang="fr-CA" dirty="0"/>
              <a:t>}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 err="1"/>
              <a:t>void</a:t>
            </a:r>
            <a:r>
              <a:rPr lang="fr-CA" dirty="0"/>
              <a:t> </a:t>
            </a:r>
            <a:r>
              <a:rPr lang="fr-CA" b="1" dirty="0" err="1"/>
              <a:t>draw</a:t>
            </a:r>
            <a:r>
              <a:rPr lang="fr-CA" dirty="0"/>
              <a:t> () {</a:t>
            </a:r>
          </a:p>
          <a:p>
            <a:pPr marL="0" indent="0">
              <a:buNone/>
            </a:pPr>
            <a:r>
              <a:rPr lang="fr-CA" dirty="0"/>
              <a:t>  // Code principal</a:t>
            </a:r>
          </a:p>
          <a:p>
            <a:pPr marL="0" indent="0">
              <a:buNone/>
            </a:pPr>
            <a:r>
              <a:rPr lang="fr-CA" dirty="0"/>
              <a:t>}</a:t>
            </a:r>
          </a:p>
        </p:txBody>
      </p:sp>
      <p:cxnSp>
        <p:nvCxnSpPr>
          <p:cNvPr id="8" name="Connecteur droit avec flèche 7"/>
          <p:cNvCxnSpPr>
            <a:stCxn id="12" idx="1"/>
          </p:cNvCxnSpPr>
          <p:nvPr/>
        </p:nvCxnSpPr>
        <p:spPr>
          <a:xfrm flipH="1" flipV="1">
            <a:off x="2905125" y="2400300"/>
            <a:ext cx="2532178" cy="572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>
            <a:stCxn id="12" idx="1"/>
          </p:cNvCxnSpPr>
          <p:nvPr/>
        </p:nvCxnSpPr>
        <p:spPr>
          <a:xfrm flipH="1">
            <a:off x="1314450" y="2972943"/>
            <a:ext cx="4122853" cy="205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5437303" y="2194560"/>
            <a:ext cx="4230572" cy="1556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Le code se retrouve en les accolades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Pour chaque accolade ou parenthèse ouvrante, il doit y avoir une fermante</a:t>
            </a:r>
          </a:p>
        </p:txBody>
      </p:sp>
      <p:sp>
        <p:nvSpPr>
          <p:cNvPr id="24" name="Accolade fermante 23"/>
          <p:cNvSpPr/>
          <p:nvPr/>
        </p:nvSpPr>
        <p:spPr>
          <a:xfrm>
            <a:off x="3371850" y="3957066"/>
            <a:ext cx="466725" cy="138645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5" name="Rectangle à coins arrondis 24"/>
          <p:cNvSpPr/>
          <p:nvPr/>
        </p:nvSpPr>
        <p:spPr>
          <a:xfrm>
            <a:off x="5437303" y="3939920"/>
            <a:ext cx="4230572" cy="22322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La méthode </a:t>
            </a:r>
            <a:r>
              <a:rPr lang="fr-CA" b="1" dirty="0" err="1"/>
              <a:t>draw</a:t>
            </a:r>
            <a:r>
              <a:rPr lang="fr-CA" b="1" dirty="0"/>
              <a:t>()</a:t>
            </a:r>
            <a:r>
              <a:rPr lang="fr-CA" dirty="0"/>
              <a:t> est l’équivalent d’une boucle « répéter indéfiniment » dans Scratch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Tout le code qui se retrouve dans cette méthode est répété indéfiniment</a:t>
            </a:r>
          </a:p>
        </p:txBody>
      </p:sp>
      <p:cxnSp>
        <p:nvCxnSpPr>
          <p:cNvPr id="27" name="Connecteur droit 26"/>
          <p:cNvCxnSpPr>
            <a:stCxn id="25" idx="1"/>
            <a:endCxn id="24" idx="1"/>
          </p:cNvCxnSpPr>
          <p:nvPr/>
        </p:nvCxnSpPr>
        <p:spPr>
          <a:xfrm flipH="1" flipV="1">
            <a:off x="3838575" y="4650296"/>
            <a:ext cx="1598728" cy="405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96369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Setup()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Comme indiqué précédemment, </a:t>
            </a:r>
            <a:r>
              <a:rPr lang="fr-CA" b="1" dirty="0"/>
              <a:t>setup()</a:t>
            </a:r>
            <a:r>
              <a:rPr lang="fr-CA" dirty="0"/>
              <a:t> permet de configurer le programme avant le lancement de la boucle </a:t>
            </a:r>
            <a:r>
              <a:rPr lang="fr-CA" b="1" dirty="0" err="1"/>
              <a:t>draw</a:t>
            </a:r>
            <a:r>
              <a:rPr lang="fr-CA" b="1" dirty="0"/>
              <a:t>()</a:t>
            </a:r>
          </a:p>
          <a:p>
            <a:r>
              <a:rPr lang="fr-CA" dirty="0"/>
              <a:t>C’est dans cette méthode que l’on initialise entre autres la dimension de la fenêtre avec la méthode </a:t>
            </a:r>
            <a:r>
              <a:rPr lang="fr-CA" b="1" dirty="0"/>
              <a:t>size()</a:t>
            </a:r>
            <a:endParaRPr lang="fr-CA" dirty="0"/>
          </a:p>
          <a:p>
            <a:r>
              <a:rPr lang="fr-CA" dirty="0"/>
              <a:t>Exemple</a:t>
            </a:r>
          </a:p>
          <a:p>
            <a:pPr marL="274320" lvl="1" indent="0">
              <a:buNone/>
            </a:pPr>
            <a:r>
              <a:rPr lang="fr-CA" dirty="0" err="1"/>
              <a:t>void</a:t>
            </a:r>
            <a:r>
              <a:rPr lang="fr-CA" dirty="0"/>
              <a:t> </a:t>
            </a:r>
            <a:r>
              <a:rPr lang="fr-CA" b="1" dirty="0"/>
              <a:t>setup</a:t>
            </a:r>
            <a:r>
              <a:rPr lang="fr-CA" dirty="0"/>
              <a:t> () {</a:t>
            </a:r>
          </a:p>
          <a:p>
            <a:pPr marL="274320" lvl="1" indent="0">
              <a:buNone/>
            </a:pPr>
            <a:r>
              <a:rPr lang="fr-CA" dirty="0"/>
              <a:t>  // Code de configuration</a:t>
            </a:r>
          </a:p>
          <a:p>
            <a:pPr marL="274320" lvl="1" indent="0">
              <a:buNone/>
            </a:pPr>
            <a:r>
              <a:rPr lang="fr-CA" dirty="0"/>
              <a:t>  size (640, 480);</a:t>
            </a:r>
          </a:p>
          <a:p>
            <a:pPr marL="274320" lvl="1" indent="0">
              <a:buNone/>
            </a:pPr>
            <a:r>
              <a:rPr lang="fr-CA" dirty="0"/>
              <a:t>}</a:t>
            </a:r>
          </a:p>
          <a:p>
            <a:pPr lvl="1"/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3360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Agenda de leçon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Qu’est-ce qu’un programme?</a:t>
            </a:r>
          </a:p>
          <a:p>
            <a:r>
              <a:rPr lang="fr-CA" dirty="0"/>
              <a:t>Qu’est-ce que </a:t>
            </a:r>
            <a:r>
              <a:rPr lang="fr-CA" dirty="0" err="1"/>
              <a:t>Processing</a:t>
            </a:r>
            <a:r>
              <a:rPr lang="fr-CA" dirty="0"/>
              <a:t>?</a:t>
            </a:r>
          </a:p>
          <a:p>
            <a:r>
              <a:rPr lang="fr-CA" dirty="0"/>
              <a:t>Les premiers jets</a:t>
            </a:r>
          </a:p>
          <a:p>
            <a:r>
              <a:rPr lang="fr-CA" dirty="0"/>
              <a:t>Formes primitives 2D</a:t>
            </a:r>
          </a:p>
          <a:p>
            <a:r>
              <a:rPr lang="fr-CA" dirty="0"/>
              <a:t>Couleurs</a:t>
            </a:r>
          </a:p>
          <a:p>
            <a:r>
              <a:rPr lang="fr-CA" dirty="0"/>
              <a:t>Constituant d’un programme avec </a:t>
            </a:r>
            <a:r>
              <a:rPr lang="fr-CA" dirty="0" err="1"/>
              <a:t>Processing</a:t>
            </a:r>
            <a:endParaRPr lang="fr-CA" dirty="0"/>
          </a:p>
          <a:p>
            <a:r>
              <a:rPr lang="fr-CA" dirty="0"/>
              <a:t>Variables systèmes</a:t>
            </a:r>
          </a:p>
          <a:p>
            <a:r>
              <a:rPr lang="fr-CA" dirty="0"/>
              <a:t>Fonction aléatoire</a:t>
            </a:r>
          </a:p>
          <a:p>
            <a:r>
              <a:rPr lang="fr-CA"/>
              <a:t>Exercice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61415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Draw</a:t>
            </a:r>
            <a:r>
              <a:rPr lang="fr-CA" dirty="0"/>
              <a:t>()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La méthode </a:t>
            </a:r>
            <a:r>
              <a:rPr lang="fr-CA" b="1" dirty="0" err="1"/>
              <a:t>draw</a:t>
            </a:r>
            <a:r>
              <a:rPr lang="fr-CA" b="1" dirty="0"/>
              <a:t>()</a:t>
            </a:r>
            <a:r>
              <a:rPr lang="fr-CA" dirty="0"/>
              <a:t> est la boucle infinie du programme</a:t>
            </a:r>
          </a:p>
          <a:p>
            <a:r>
              <a:rPr lang="fr-CA" dirty="0"/>
              <a:t>Tout le code qui est à l’intérieur des accolades est répété jusqu’à ce que l’on ferme le programme</a:t>
            </a:r>
          </a:p>
          <a:p>
            <a:r>
              <a:rPr lang="fr-CA" dirty="0"/>
              <a:t>Exemple</a:t>
            </a:r>
          </a:p>
          <a:p>
            <a:pPr marL="274320" lvl="1" indent="0">
              <a:buNone/>
            </a:pPr>
            <a:r>
              <a:rPr lang="fr-CA" dirty="0" err="1"/>
              <a:t>void</a:t>
            </a:r>
            <a:r>
              <a:rPr lang="fr-CA" dirty="0"/>
              <a:t> </a:t>
            </a:r>
            <a:r>
              <a:rPr lang="fr-CA" dirty="0" err="1"/>
              <a:t>draw</a:t>
            </a:r>
            <a:r>
              <a:rPr lang="fr-CA" dirty="0"/>
              <a:t> () {</a:t>
            </a:r>
          </a:p>
          <a:p>
            <a:pPr marL="274320" lvl="1" indent="0">
              <a:buNone/>
            </a:pPr>
            <a:r>
              <a:rPr lang="fr-CA" dirty="0"/>
              <a:t>  background (0);</a:t>
            </a:r>
          </a:p>
          <a:p>
            <a:pPr marL="274320" lvl="1" indent="0">
              <a:buNone/>
            </a:pPr>
            <a:r>
              <a:rPr lang="fr-CA" dirty="0"/>
              <a:t>  </a:t>
            </a:r>
            <a:r>
              <a:rPr lang="fr-CA" dirty="0" err="1"/>
              <a:t>fill</a:t>
            </a:r>
            <a:r>
              <a:rPr lang="fr-CA" dirty="0"/>
              <a:t> (0, 0, 204);</a:t>
            </a:r>
          </a:p>
          <a:p>
            <a:pPr marL="274320" lvl="1" indent="0">
              <a:buNone/>
            </a:pPr>
            <a:r>
              <a:rPr lang="fr-CA" dirty="0"/>
              <a:t>  </a:t>
            </a:r>
            <a:r>
              <a:rPr lang="fr-CA" dirty="0" err="1"/>
              <a:t>rect</a:t>
            </a:r>
            <a:r>
              <a:rPr lang="fr-CA" dirty="0"/>
              <a:t> (50, 200, 100, 25);</a:t>
            </a:r>
          </a:p>
          <a:p>
            <a:pPr marL="274320" lvl="1" indent="0">
              <a:buNone/>
            </a:pPr>
            <a:r>
              <a:rPr lang="fr-CA" dirty="0"/>
              <a:t>  </a:t>
            </a:r>
            <a:r>
              <a:rPr lang="fr-CA" dirty="0" err="1"/>
              <a:t>fill</a:t>
            </a:r>
            <a:r>
              <a:rPr lang="fr-CA" dirty="0"/>
              <a:t> (204, 0, 0, 200)</a:t>
            </a:r>
          </a:p>
          <a:p>
            <a:pPr marL="274320" lvl="1" indent="0">
              <a:buNone/>
            </a:pPr>
            <a:r>
              <a:rPr lang="fr-CA" dirty="0"/>
              <a:t>  arc (75, 175, 75, 75, 0, HALF_PI + QUARTER_PI, PIE)</a:t>
            </a:r>
          </a:p>
          <a:p>
            <a:pPr marL="274320" lvl="1" indent="0">
              <a:buNone/>
            </a:pPr>
            <a:r>
              <a:rPr lang="fr-CA" dirty="0"/>
              <a:t>}</a:t>
            </a:r>
          </a:p>
        </p:txBody>
      </p:sp>
      <p:sp>
        <p:nvSpPr>
          <p:cNvPr id="4" name="Accolade fermante 3"/>
          <p:cNvSpPr/>
          <p:nvPr/>
        </p:nvSpPr>
        <p:spPr>
          <a:xfrm>
            <a:off x="6842925" y="3888712"/>
            <a:ext cx="452176" cy="15876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7295101" y="4497866"/>
            <a:ext cx="2944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Code répété indéfiniment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0178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instructions et les accolades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Une instruction est une commande que l’on envoie à l’ordinateur</a:t>
            </a:r>
          </a:p>
          <a:p>
            <a:r>
              <a:rPr lang="fr-CA" dirty="0"/>
              <a:t>Toutes les instructions complètes doivent terminer avec le caractère « ; »</a:t>
            </a:r>
          </a:p>
          <a:p>
            <a:r>
              <a:rPr lang="fr-CA" dirty="0"/>
              <a:t>L’accolade ouvrante « { » indique le début d’</a:t>
            </a:r>
            <a:r>
              <a:rPr lang="fr-CA" b="1" dirty="0"/>
              <a:t>un bloc d’instructions </a:t>
            </a:r>
            <a:r>
              <a:rPr lang="fr-CA" dirty="0"/>
              <a:t>et la fermante « } » indique la fin de celui-ci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41624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variables systèmes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48630723"/>
              </p:ext>
            </p:extLst>
          </p:nvPr>
        </p:nvGraphicFramePr>
        <p:xfrm>
          <a:off x="1069972" y="1917700"/>
          <a:ext cx="10058274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3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84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Variable</a:t>
                      </a:r>
                    </a:p>
                  </a:txBody>
                  <a:tcPr marL="43223" marR="43223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Description</a:t>
                      </a:r>
                    </a:p>
                  </a:txBody>
                  <a:tcPr marL="43223" marR="432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>
                          <a:hlinkClick r:id="rId2"/>
                        </a:rPr>
                        <a:t>width</a:t>
                      </a:r>
                      <a:endParaRPr lang="fr-CA" dirty="0"/>
                    </a:p>
                  </a:txBody>
                  <a:tcPr marL="43223" marR="43223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Largeur de la fenêtre</a:t>
                      </a:r>
                    </a:p>
                  </a:txBody>
                  <a:tcPr marL="43223" marR="432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>
                          <a:hlinkClick r:id="rId3"/>
                        </a:rPr>
                        <a:t>height</a:t>
                      </a:r>
                      <a:endParaRPr lang="fr-CA" dirty="0"/>
                    </a:p>
                  </a:txBody>
                  <a:tcPr marL="43223" marR="43223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Hauteur de la fenêtre</a:t>
                      </a:r>
                    </a:p>
                  </a:txBody>
                  <a:tcPr marL="43223" marR="432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>
                          <a:hlinkClick r:id="rId4"/>
                        </a:rPr>
                        <a:t>mouseX</a:t>
                      </a:r>
                      <a:endParaRPr lang="fr-CA" dirty="0"/>
                    </a:p>
                  </a:txBody>
                  <a:tcPr marL="43223" marR="43223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Position x de la souris dans la fenêtre</a:t>
                      </a:r>
                    </a:p>
                  </a:txBody>
                  <a:tcPr marL="43223" marR="432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>
                          <a:hlinkClick r:id="rId5"/>
                        </a:rPr>
                        <a:t>mouseY</a:t>
                      </a:r>
                      <a:endParaRPr lang="fr-CA" dirty="0"/>
                    </a:p>
                  </a:txBody>
                  <a:tcPr marL="43223" marR="43223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Position y</a:t>
                      </a:r>
                      <a:r>
                        <a:rPr lang="fr-CA" baseline="0" dirty="0"/>
                        <a:t> de la souris dans la fenêtre</a:t>
                      </a:r>
                      <a:endParaRPr lang="fr-CA" dirty="0"/>
                    </a:p>
                  </a:txBody>
                  <a:tcPr marL="43223" marR="432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>
                          <a:hlinkClick r:id="rId6"/>
                        </a:rPr>
                        <a:t>mouseButton</a:t>
                      </a:r>
                      <a:endParaRPr lang="fr-CA" dirty="0"/>
                    </a:p>
                  </a:txBody>
                  <a:tcPr marL="43223" marR="43223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Bouton</a:t>
                      </a:r>
                      <a:r>
                        <a:rPr lang="fr-CA" baseline="0" dirty="0"/>
                        <a:t> de la souris appuyé</a:t>
                      </a:r>
                      <a:endParaRPr lang="fr-CA" dirty="0"/>
                    </a:p>
                  </a:txBody>
                  <a:tcPr marL="43223" marR="432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>
                          <a:hlinkClick r:id="rId7"/>
                        </a:rPr>
                        <a:t>mousePressed</a:t>
                      </a:r>
                      <a:endParaRPr lang="fr-CA" dirty="0"/>
                    </a:p>
                  </a:txBody>
                  <a:tcPr marL="43223" marR="43223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Indique</a:t>
                      </a:r>
                      <a:r>
                        <a:rPr lang="fr-CA" baseline="0" dirty="0"/>
                        <a:t> </a:t>
                      </a:r>
                      <a:r>
                        <a:rPr lang="fr-CA" b="1" baseline="0" dirty="0" err="1"/>
                        <a:t>true</a:t>
                      </a:r>
                      <a:r>
                        <a:rPr lang="fr-CA" b="0" baseline="0" dirty="0"/>
                        <a:t> si un bouton de la souris est appuyé</a:t>
                      </a:r>
                      <a:endParaRPr lang="fr-CA" dirty="0"/>
                    </a:p>
                  </a:txBody>
                  <a:tcPr marL="43223" marR="432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>
                          <a:hlinkClick r:id="rId8"/>
                        </a:rPr>
                        <a:t>keyPressed</a:t>
                      </a:r>
                      <a:endParaRPr lang="fr-CA" dirty="0"/>
                    </a:p>
                  </a:txBody>
                  <a:tcPr marL="43223" marR="43223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Indique </a:t>
                      </a:r>
                      <a:r>
                        <a:rPr lang="fr-CA" b="1" dirty="0" err="1"/>
                        <a:t>true</a:t>
                      </a:r>
                      <a:r>
                        <a:rPr lang="fr-CA" b="0" dirty="0"/>
                        <a:t> si une touche du</a:t>
                      </a:r>
                      <a:r>
                        <a:rPr lang="fr-CA" b="0" baseline="0" dirty="0"/>
                        <a:t> clavier est appuyée</a:t>
                      </a:r>
                      <a:endParaRPr lang="fr-CA" dirty="0"/>
                    </a:p>
                  </a:txBody>
                  <a:tcPr marL="43223" marR="4322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>
                          <a:hlinkClick r:id="rId9"/>
                        </a:rPr>
                        <a:t>key</a:t>
                      </a:r>
                      <a:r>
                        <a:rPr lang="fr-CA" baseline="0" dirty="0"/>
                        <a:t> et </a:t>
                      </a:r>
                      <a:r>
                        <a:rPr lang="fr-CA" baseline="0" dirty="0" err="1">
                          <a:hlinkClick r:id="rId10"/>
                        </a:rPr>
                        <a:t>keyCode</a:t>
                      </a:r>
                      <a:endParaRPr lang="fr-CA" dirty="0"/>
                    </a:p>
                  </a:txBody>
                  <a:tcPr marL="43223" marR="43223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La</a:t>
                      </a:r>
                      <a:r>
                        <a:rPr lang="fr-CA" baseline="0" dirty="0"/>
                        <a:t> valeur de la touche du clavier appuyée</a:t>
                      </a:r>
                      <a:endParaRPr lang="fr-CA" dirty="0"/>
                    </a:p>
                  </a:txBody>
                  <a:tcPr marL="43223" marR="4322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>
          <a:xfrm>
            <a:off x="1069847" y="5600700"/>
            <a:ext cx="10058399" cy="742950"/>
          </a:xfrm>
        </p:spPr>
        <p:txBody>
          <a:bodyPr>
            <a:normAutofit fontScale="77500" lnSpcReduction="20000"/>
          </a:bodyPr>
          <a:lstStyle/>
          <a:p>
            <a:r>
              <a:rPr lang="fr-CA" dirty="0"/>
              <a:t>Les variables systèmes permettent de récupérer des valeurs qui sont disponibles au niveau du système</a:t>
            </a:r>
          </a:p>
          <a:p>
            <a:r>
              <a:rPr lang="fr-CA" dirty="0"/>
              <a:t>Les principaux types de valeur que l’on retrouve sont ceux de l’écran, de la souris et du clavier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98043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La fonction </a:t>
            </a:r>
            <a:r>
              <a:rPr lang="fr-CA" dirty="0" err="1"/>
              <a:t>random</a:t>
            </a:r>
            <a:r>
              <a:rPr lang="fr-CA" dirty="0"/>
              <a:t>()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La fonction </a:t>
            </a:r>
            <a:r>
              <a:rPr lang="fr-CA" b="1" dirty="0" err="1"/>
              <a:t>random</a:t>
            </a:r>
            <a:r>
              <a:rPr lang="fr-CA" b="1" dirty="0"/>
              <a:t>()</a:t>
            </a:r>
            <a:r>
              <a:rPr lang="fr-CA" dirty="0"/>
              <a:t> permet de retourner une valeur aléatoire</a:t>
            </a:r>
          </a:p>
          <a:p>
            <a:pPr lvl="1"/>
            <a:r>
              <a:rPr lang="fr-CA" dirty="0"/>
              <a:t>Une valeur aléatoire est une valeur tirée au hasard</a:t>
            </a:r>
          </a:p>
          <a:p>
            <a:r>
              <a:rPr lang="fr-CA" dirty="0"/>
              <a:t>Les syntaxes possibles sont les suivantes</a:t>
            </a:r>
          </a:p>
          <a:p>
            <a:pPr lvl="1"/>
            <a:r>
              <a:rPr lang="fr-CA" dirty="0" err="1"/>
              <a:t>random</a:t>
            </a:r>
            <a:r>
              <a:rPr lang="fr-CA" dirty="0"/>
              <a:t>()</a:t>
            </a:r>
          </a:p>
          <a:p>
            <a:pPr lvl="2"/>
            <a:r>
              <a:rPr lang="fr-CA" dirty="0"/>
              <a:t>Retourne un nombre à virgule entre 0 et 1</a:t>
            </a:r>
          </a:p>
          <a:p>
            <a:pPr lvl="1"/>
            <a:r>
              <a:rPr lang="fr-CA" dirty="0" err="1"/>
              <a:t>random</a:t>
            </a:r>
            <a:r>
              <a:rPr lang="fr-CA" dirty="0"/>
              <a:t>(maximum)</a:t>
            </a:r>
          </a:p>
          <a:p>
            <a:pPr lvl="2"/>
            <a:r>
              <a:rPr lang="fr-CA" dirty="0"/>
              <a:t>Retourne un nombre à virgule entre 0 et maximum</a:t>
            </a:r>
          </a:p>
          <a:p>
            <a:pPr lvl="1"/>
            <a:r>
              <a:rPr lang="fr-CA" dirty="0" err="1"/>
              <a:t>random</a:t>
            </a:r>
            <a:r>
              <a:rPr lang="fr-CA" dirty="0"/>
              <a:t>(minimum, maximum)</a:t>
            </a:r>
          </a:p>
          <a:p>
            <a:pPr lvl="2"/>
            <a:r>
              <a:rPr lang="fr-CA" dirty="0"/>
              <a:t>Retourne un nombre à virgule entre minimum et maximum</a:t>
            </a:r>
          </a:p>
          <a:p>
            <a:r>
              <a:rPr lang="fr-CA" dirty="0"/>
              <a:t>Que fera l’instruction suivante?</a:t>
            </a:r>
          </a:p>
          <a:p>
            <a:pPr lvl="1"/>
            <a:r>
              <a:rPr lang="fr-CA" dirty="0"/>
              <a:t>line (</a:t>
            </a:r>
            <a:r>
              <a:rPr lang="fr-CA" dirty="0" err="1"/>
              <a:t>width</a:t>
            </a:r>
            <a:r>
              <a:rPr lang="fr-CA" dirty="0"/>
              <a:t> / 2, </a:t>
            </a:r>
            <a:r>
              <a:rPr lang="fr-CA" dirty="0" err="1"/>
              <a:t>height</a:t>
            </a:r>
            <a:r>
              <a:rPr lang="fr-CA" dirty="0"/>
              <a:t> / 2, </a:t>
            </a:r>
            <a:r>
              <a:rPr lang="fr-CA" dirty="0" err="1"/>
              <a:t>random</a:t>
            </a:r>
            <a:r>
              <a:rPr lang="fr-CA" dirty="0"/>
              <a:t> (0, </a:t>
            </a:r>
            <a:r>
              <a:rPr lang="fr-CA" dirty="0" err="1"/>
              <a:t>width</a:t>
            </a:r>
            <a:r>
              <a:rPr lang="fr-CA" dirty="0"/>
              <a:t>), </a:t>
            </a:r>
            <a:r>
              <a:rPr lang="fr-CA" dirty="0" err="1"/>
              <a:t>random</a:t>
            </a:r>
            <a:r>
              <a:rPr lang="fr-CA" dirty="0"/>
              <a:t> (0, </a:t>
            </a:r>
            <a:r>
              <a:rPr lang="fr-CA" dirty="0" err="1"/>
              <a:t>height</a:t>
            </a:r>
            <a:r>
              <a:rPr lang="fr-CA" dirty="0"/>
              <a:t>));</a:t>
            </a:r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739921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ExercicES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CA" dirty="0"/>
              <a:t>Dans un nouveau projet que vous nommerez « </a:t>
            </a:r>
            <a:r>
              <a:rPr lang="fr-CA" dirty="0" err="1"/>
              <a:t>happyFace</a:t>
            </a:r>
            <a:r>
              <a:rPr lang="fr-CA" dirty="0"/>
              <a:t> », créez un bonhomme souriant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/>
              <a:t>Dans un nouveau projet que vous nommerez « </a:t>
            </a:r>
            <a:r>
              <a:rPr lang="fr-CA" dirty="0" err="1"/>
              <a:t>Pacman</a:t>
            </a:r>
            <a:r>
              <a:rPr lang="fr-CA" dirty="0"/>
              <a:t> », créez un dessin de </a:t>
            </a:r>
            <a:r>
              <a:rPr lang="fr-CA" dirty="0" err="1"/>
              <a:t>Pacman</a:t>
            </a:r>
            <a:r>
              <a:rPr lang="fr-CA" dirty="0"/>
              <a:t> avec un fantôme</a:t>
            </a:r>
          </a:p>
          <a:p>
            <a:pPr lvl="1"/>
            <a:r>
              <a:rPr lang="fr-CA" dirty="0">
                <a:hlinkClick r:id="rId2"/>
              </a:rPr>
              <a:t>Personnages de </a:t>
            </a:r>
            <a:r>
              <a:rPr lang="fr-CA" dirty="0" err="1">
                <a:hlinkClick r:id="rId2"/>
              </a:rPr>
              <a:t>pacman</a:t>
            </a:r>
            <a:endParaRPr lang="fr-CA" dirty="0"/>
          </a:p>
          <a:p>
            <a:pPr marL="457200" indent="-457200">
              <a:buFont typeface="+mj-lt"/>
              <a:buAutoNum type="arabicPeriod"/>
            </a:pPr>
            <a:r>
              <a:rPr lang="fr-CA" dirty="0">
                <a:hlinkClick r:id="rId3"/>
              </a:rPr>
              <a:t>Dans un nouveau projet</a:t>
            </a:r>
            <a:endParaRPr lang="fr-CA" dirty="0"/>
          </a:p>
          <a:p>
            <a:pPr lvl="1"/>
            <a:r>
              <a:rPr lang="fr-CA" dirty="0"/>
              <a:t>Tracez une ligne qui part du coin supérieur gauche et qui descend au coin inférieur droit</a:t>
            </a:r>
          </a:p>
          <a:p>
            <a:pPr lvl="1"/>
            <a:r>
              <a:rPr lang="fr-CA" dirty="0"/>
              <a:t>Tracez un cercle qui est toujours au centre de la fenêtre, et cela, peu importe la dimension de la fenêtre</a:t>
            </a:r>
          </a:p>
          <a:p>
            <a:pPr lvl="1"/>
            <a:r>
              <a:rPr lang="fr-CA" dirty="0"/>
              <a:t>Tracez un cercle qui suivra toujours la souris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>
                <a:hlinkClick r:id="rId4"/>
              </a:rPr>
              <a:t>Dans un nouveau projet</a:t>
            </a:r>
            <a:endParaRPr lang="fr-CA" dirty="0"/>
          </a:p>
          <a:p>
            <a:pPr lvl="1"/>
            <a:r>
              <a:rPr lang="fr-CA" dirty="0"/>
              <a:t>Tracez des lignes avec des couleurs et des positions aléatoires</a:t>
            </a:r>
          </a:p>
        </p:txBody>
      </p:sp>
    </p:spTree>
    <p:extLst>
      <p:ext uri="{BB962C8B-B14F-4D97-AF65-F5344CB8AC3E}">
        <p14:creationId xmlns:p14="http://schemas.microsoft.com/office/powerpoint/2010/main" val="41283383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Défi!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CA" dirty="0">
                <a:hlinkClick r:id="rId2"/>
              </a:rPr>
              <a:t>Dans un nouveau projet</a:t>
            </a:r>
            <a:endParaRPr lang="fr-CA" dirty="0"/>
          </a:p>
          <a:p>
            <a:r>
              <a:rPr lang="fr-CA" dirty="0"/>
              <a:t>Tracez une ligne horizontale dont la hauteur est la fenêtre entière qui va toujours suivre la position Y de la souris</a:t>
            </a:r>
          </a:p>
          <a:p>
            <a:r>
              <a:rPr lang="fr-CA" dirty="0"/>
              <a:t>Tracez une ligne verticale dont la largeur est la fenêtre entière qui va toujours suivre la position X de la souris</a:t>
            </a:r>
          </a:p>
          <a:p>
            <a:r>
              <a:rPr lang="fr-CA" dirty="0"/>
              <a:t>Dans le cadran supérieur gauche créé par les deux lignes tracées précédemment, tracez un rectangle qui occupe les 2/3 de l’espace du cadran</a:t>
            </a:r>
          </a:p>
          <a:p>
            <a:r>
              <a:rPr lang="fr-CA" dirty="0"/>
              <a:t>Dans le cadran supérieur droit, tracez un triangle isocèle dont la base est la largeur du cadran et la hauteur est la hauteur du cadran</a:t>
            </a:r>
          </a:p>
          <a:p>
            <a:r>
              <a:rPr lang="fr-CA" dirty="0"/>
              <a:t>Dans le cadran inférieur gauche, tracez deux lignes qui formeront un X au centre du cadran</a:t>
            </a:r>
          </a:p>
          <a:p>
            <a:r>
              <a:rPr lang="fr-CA" dirty="0"/>
              <a:t>Dans le cadran inférieur droit, tracez un arc qui prend tout l’espace du cadran, mais dont le début commence à 0 et la fin est inversement proportionnel à la position Y de la souris.</a:t>
            </a:r>
          </a:p>
          <a:p>
            <a:pPr lvl="1"/>
            <a:r>
              <a:rPr lang="fr-CA" dirty="0"/>
              <a:t>Si la souris est à 0, l’arc complète pratiquement un cercle</a:t>
            </a:r>
          </a:p>
          <a:p>
            <a:pPr lvl="1"/>
            <a:r>
              <a:rPr lang="fr-CA" dirty="0"/>
              <a:t>Si la souris est à la hauteur de la fenêtre, l’arc n’est pratiquement plus visible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398252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Réfécences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Cours en français</a:t>
            </a:r>
            <a:endParaRPr lang="fr-CA" dirty="0">
              <a:hlinkClick r:id="rId2"/>
            </a:endParaRPr>
          </a:p>
          <a:p>
            <a:pPr lvl="1"/>
            <a:r>
              <a:rPr lang="fr-CA" dirty="0">
                <a:hlinkClick r:id="rId2"/>
              </a:rPr>
              <a:t>https://openclassrooms.com/courses/processing-1</a:t>
            </a:r>
            <a:endParaRPr lang="fr-CA" dirty="0"/>
          </a:p>
          <a:p>
            <a:r>
              <a:rPr lang="fr-CA" dirty="0"/>
              <a:t>Canal vidéo de Daniel </a:t>
            </a:r>
            <a:r>
              <a:rPr lang="fr-CA" dirty="0" err="1"/>
              <a:t>Shiffman</a:t>
            </a:r>
            <a:endParaRPr lang="fr-CA" dirty="0"/>
          </a:p>
          <a:p>
            <a:pPr lvl="1"/>
            <a:r>
              <a:rPr lang="fr-CA" dirty="0">
                <a:hlinkClick r:id="rId3"/>
              </a:rPr>
              <a:t>https://www.youtube.com/user/shiffman</a:t>
            </a:r>
            <a:endParaRPr lang="fr-CA" dirty="0"/>
          </a:p>
          <a:p>
            <a:pPr lvl="1"/>
            <a:r>
              <a:rPr lang="fr-CA" dirty="0">
                <a:hlinkClick r:id="rId4"/>
              </a:rPr>
              <a:t>http://hello.processing.org/editor/</a:t>
            </a:r>
            <a:endParaRPr lang="fr-CA" dirty="0"/>
          </a:p>
          <a:p>
            <a:r>
              <a:rPr lang="fr-CA" dirty="0"/>
              <a:t>Autre liste de vidéos pour apprendre </a:t>
            </a:r>
            <a:r>
              <a:rPr lang="fr-CA" dirty="0" err="1"/>
              <a:t>Processing</a:t>
            </a:r>
            <a:endParaRPr lang="fr-CA" dirty="0"/>
          </a:p>
          <a:p>
            <a:pPr lvl="1"/>
            <a:r>
              <a:rPr lang="fr-CA" dirty="0">
                <a:hlinkClick r:id="rId5"/>
              </a:rPr>
              <a:t>https://www.youtube.com/playlist?list=PL632BB8C3F7E776BA</a:t>
            </a:r>
            <a:endParaRPr lang="fr-CA" dirty="0"/>
          </a:p>
          <a:p>
            <a:r>
              <a:rPr lang="fr-CA" dirty="0"/>
              <a:t>Liste de vidéos pour débuter avec </a:t>
            </a:r>
            <a:r>
              <a:rPr lang="fr-CA" dirty="0" err="1"/>
              <a:t>Processing</a:t>
            </a:r>
            <a:endParaRPr lang="fr-CA" dirty="0"/>
          </a:p>
          <a:p>
            <a:pPr lvl="1"/>
            <a:r>
              <a:rPr lang="fr-CA" dirty="0">
                <a:hlinkClick r:id="rId6"/>
              </a:rPr>
              <a:t>https://www.youtube.com/playlist?list=PLRqwX-V7Uu6ZYJC7L-r6rX6utt6wwJCyi</a:t>
            </a:r>
            <a:endParaRPr lang="fr-CA" dirty="0"/>
          </a:p>
          <a:p>
            <a:pPr lvl="1"/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64897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qu’un programme?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Un programme est une série d’instructions qu’un ordinateur doit exécuter</a:t>
            </a:r>
          </a:p>
          <a:p>
            <a:r>
              <a:rPr lang="fr-CA" dirty="0"/>
              <a:t>Les instructions sont exprimées en utilisant un langage de programmation</a:t>
            </a:r>
          </a:p>
          <a:p>
            <a:r>
              <a:rPr lang="fr-CA" dirty="0"/>
              <a:t>La logique permettant d’établir la séquence des instructions s’appelle un algorithme</a:t>
            </a:r>
          </a:p>
          <a:p>
            <a:r>
              <a:rPr lang="fr-CA" dirty="0"/>
              <a:t>Plusieurs outils permettent d’apprendre les principes d’</a:t>
            </a:r>
            <a:r>
              <a:rPr lang="fr-CA" dirty="0" err="1"/>
              <a:t>algorithmie</a:t>
            </a:r>
            <a:endParaRPr lang="fr-CA" dirty="0"/>
          </a:p>
          <a:p>
            <a:pPr lvl="1"/>
            <a:r>
              <a:rPr lang="fr-CA" dirty="0">
                <a:hlinkClick r:id="rId2"/>
              </a:rPr>
              <a:t>http://scratch.mit.edu</a:t>
            </a:r>
            <a:endParaRPr lang="fr-CA" dirty="0"/>
          </a:p>
          <a:p>
            <a:pPr lvl="1"/>
            <a:r>
              <a:rPr lang="fr-CA" dirty="0">
                <a:hlinkClick r:id="rId3"/>
              </a:rPr>
              <a:t>https://lightbot.com/hocflash.html</a:t>
            </a:r>
            <a:endParaRPr lang="fr-CA" dirty="0"/>
          </a:p>
          <a:p>
            <a:r>
              <a:rPr lang="fr-CA" dirty="0"/>
              <a:t>Dans beaucoup de langage de programmation, chaque instruction complète doit terminer avec le caractère « ; » et c’est le cas avec </a:t>
            </a:r>
            <a:r>
              <a:rPr lang="fr-CA" dirty="0" err="1"/>
              <a:t>Processing</a:t>
            </a:r>
            <a:r>
              <a:rPr lang="fr-CA" dirty="0"/>
              <a:t> (Java)</a:t>
            </a:r>
          </a:p>
        </p:txBody>
      </p:sp>
    </p:spTree>
    <p:extLst>
      <p:ext uri="{BB962C8B-B14F-4D97-AF65-F5344CB8AC3E}">
        <p14:creationId xmlns:p14="http://schemas.microsoft.com/office/powerpoint/2010/main" val="2521139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que </a:t>
            </a:r>
            <a:r>
              <a:rPr lang="fr-CA" dirty="0" err="1"/>
              <a:t>Processing</a:t>
            </a:r>
            <a:r>
              <a:rPr lang="fr-CA" dirty="0"/>
              <a:t>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b="1" dirty="0" err="1"/>
              <a:t>Processing</a:t>
            </a:r>
            <a:r>
              <a:rPr lang="fr-CA" dirty="0"/>
              <a:t> est un outil de programmation axé sur les applications créatives tels que les jeux, les animations, les démos, les publicités, etc.</a:t>
            </a:r>
          </a:p>
          <a:p>
            <a:r>
              <a:rPr lang="fr-CA" dirty="0"/>
              <a:t>Il y a </a:t>
            </a:r>
            <a:r>
              <a:rPr lang="fr-CA" b="1" u="sng" dirty="0"/>
              <a:t>énormément</a:t>
            </a:r>
            <a:r>
              <a:rPr lang="fr-CA" dirty="0"/>
              <a:t> de ressources en ligne pour apprendre à utiliser </a:t>
            </a:r>
            <a:r>
              <a:rPr lang="fr-CA" dirty="0" err="1"/>
              <a:t>Processing</a:t>
            </a:r>
            <a:endParaRPr lang="fr-CA" dirty="0"/>
          </a:p>
          <a:p>
            <a:pPr lvl="1"/>
            <a:r>
              <a:rPr lang="fr-CA" dirty="0">
                <a:hlinkClick r:id="rId2"/>
              </a:rPr>
              <a:t>Excellent canal </a:t>
            </a:r>
            <a:r>
              <a:rPr lang="fr-CA" dirty="0" err="1">
                <a:hlinkClick r:id="rId2"/>
              </a:rPr>
              <a:t>Youtube</a:t>
            </a:r>
            <a:r>
              <a:rPr lang="fr-CA" dirty="0">
                <a:hlinkClick r:id="rId2"/>
              </a:rPr>
              <a:t> de Daniel </a:t>
            </a:r>
            <a:r>
              <a:rPr lang="fr-CA" dirty="0" err="1">
                <a:hlinkClick r:id="rId2"/>
              </a:rPr>
              <a:t>Shiffman</a:t>
            </a:r>
            <a:endParaRPr lang="fr-CA" dirty="0"/>
          </a:p>
          <a:p>
            <a:r>
              <a:rPr lang="fr-CA" dirty="0"/>
              <a:t>Le langage de programmation utilisé dans </a:t>
            </a:r>
            <a:r>
              <a:rPr lang="fr-CA" dirty="0" err="1"/>
              <a:t>Processing</a:t>
            </a:r>
            <a:r>
              <a:rPr lang="fr-CA" dirty="0"/>
              <a:t> est </a:t>
            </a:r>
            <a:r>
              <a:rPr lang="fr-CA" b="1" dirty="0"/>
              <a:t>Java</a:t>
            </a:r>
          </a:p>
          <a:p>
            <a:r>
              <a:rPr lang="fr-CA" dirty="0"/>
              <a:t>La programmation sous </a:t>
            </a:r>
            <a:r>
              <a:rPr lang="fr-CA" dirty="0" err="1"/>
              <a:t>Processing</a:t>
            </a:r>
            <a:r>
              <a:rPr lang="fr-CA" dirty="0"/>
              <a:t> est simplifiée de manière à obtenir un résultat rapidement</a:t>
            </a:r>
          </a:p>
          <a:p>
            <a:r>
              <a:rPr lang="fr-CA" dirty="0"/>
              <a:t>Il fonctionne sous plusieurs plateformes soit Windows, Mac, Linux, Web*</a:t>
            </a:r>
          </a:p>
          <a:p>
            <a:pPr lvl="1"/>
            <a:r>
              <a:rPr lang="fr-CA" dirty="0"/>
              <a:t>La version Web est différente de la version sur bureau</a:t>
            </a:r>
          </a:p>
          <a:p>
            <a:r>
              <a:rPr lang="fr-CA" dirty="0"/>
              <a:t>Au moment d’écrire ces lignes, la version 3.2 est la version courante</a:t>
            </a:r>
          </a:p>
          <a:p>
            <a:r>
              <a:rPr lang="fr-CA" dirty="0"/>
              <a:t>On peut télécharger l’application </a:t>
            </a:r>
            <a:r>
              <a:rPr lang="fr-CA" dirty="0">
                <a:hlinkClick r:id="rId3"/>
              </a:rPr>
              <a:t>ici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17795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que </a:t>
            </a:r>
            <a:r>
              <a:rPr lang="fr-CA" dirty="0" err="1"/>
              <a:t>Processing</a:t>
            </a:r>
            <a:r>
              <a:rPr lang="fr-CA" dirty="0"/>
              <a:t>?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707" y="2193925"/>
            <a:ext cx="2713099" cy="3978275"/>
          </a:xfrm>
        </p:spPr>
      </p:pic>
      <p:pic>
        <p:nvPicPr>
          <p:cNvPr id="7" name="Espace réservé du contenu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288" y="2305677"/>
            <a:ext cx="4754562" cy="3754770"/>
          </a:xfrm>
        </p:spPr>
      </p:pic>
    </p:spTree>
    <p:extLst>
      <p:ext uri="{BB962C8B-B14F-4D97-AF65-F5344CB8AC3E}">
        <p14:creationId xmlns:p14="http://schemas.microsoft.com/office/powerpoint/2010/main" val="3087070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premiers jets : Exercices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/>
              <a:t>Ouvrez l’application </a:t>
            </a:r>
            <a:r>
              <a:rPr lang="fr-CA" b="1" dirty="0" err="1"/>
              <a:t>Processing</a:t>
            </a:r>
            <a:endParaRPr lang="fr-CA" dirty="0"/>
          </a:p>
          <a:p>
            <a:r>
              <a:rPr lang="fr-CA" dirty="0"/>
              <a:t>Tapez exactement « point (50, 50); »</a:t>
            </a:r>
          </a:p>
          <a:p>
            <a:pPr lvl="1"/>
            <a:r>
              <a:rPr lang="fr-CA" dirty="0"/>
              <a:t>En minuscule</a:t>
            </a:r>
          </a:p>
          <a:p>
            <a:r>
              <a:rPr lang="fr-CA" dirty="0"/>
              <a:t>Cliquez sur le bouton « </a:t>
            </a:r>
            <a:r>
              <a:rPr lang="fr-CA" dirty="0" err="1"/>
              <a:t>Run</a:t>
            </a:r>
            <a:r>
              <a:rPr lang="fr-CA" dirty="0"/>
              <a:t> »</a:t>
            </a:r>
          </a:p>
          <a:p>
            <a:pPr lvl="1"/>
            <a:r>
              <a:rPr lang="fr-CA" dirty="0"/>
              <a:t>Le triangle permettant de faire « jouer » le programme</a:t>
            </a:r>
          </a:p>
          <a:p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/>
              <a:t>Bravo! Vous venez de créer votre premier programme avec du code!</a:t>
            </a:r>
          </a:p>
          <a:p>
            <a:r>
              <a:rPr lang="fr-CA" dirty="0"/>
              <a:t>« point (x, y); » est une méthode permettant de dessiner un point à la position </a:t>
            </a:r>
            <a:r>
              <a:rPr lang="fr-CA" b="1" dirty="0"/>
              <a:t>x</a:t>
            </a:r>
            <a:r>
              <a:rPr lang="fr-CA" dirty="0"/>
              <a:t> et </a:t>
            </a:r>
            <a:r>
              <a:rPr lang="fr-CA" b="1" dirty="0"/>
              <a:t>y</a:t>
            </a:r>
          </a:p>
          <a:p>
            <a:r>
              <a:rPr lang="fr-CA" dirty="0"/>
              <a:t>Dans la majorité des langages de programmation, il est important de respecter la casse des caractères</a:t>
            </a:r>
          </a:p>
          <a:p>
            <a:pPr lvl="1"/>
            <a:r>
              <a:rPr lang="fr-CA" dirty="0"/>
              <a:t>Casse </a:t>
            </a:r>
            <a:r>
              <a:rPr lang="fr-CA" dirty="0">
                <a:sym typeface="Wingdings" panose="05000000000000000000" pitchFamily="2" charset="2"/>
              </a:rPr>
              <a:t> Minuscule et majuscule</a:t>
            </a:r>
          </a:p>
          <a:p>
            <a:pPr lvl="1"/>
            <a:r>
              <a:rPr lang="fr-CA" dirty="0">
                <a:sym typeface="Wingdings" panose="05000000000000000000" pitchFamily="2" charset="2"/>
              </a:rPr>
              <a:t>‘A’ != ‘a’ // Le caractère A est différent de ‘a’</a:t>
            </a:r>
          </a:p>
          <a:p>
            <a:r>
              <a:rPr lang="fr-CA" dirty="0">
                <a:sym typeface="Wingdings" panose="05000000000000000000" pitchFamily="2" charset="2"/>
              </a:rPr>
              <a:t>Dans </a:t>
            </a:r>
            <a:r>
              <a:rPr lang="fr-CA" dirty="0" err="1">
                <a:sym typeface="Wingdings" panose="05000000000000000000" pitchFamily="2" charset="2"/>
              </a:rPr>
              <a:t>Processing</a:t>
            </a:r>
            <a:r>
              <a:rPr lang="fr-CA" dirty="0">
                <a:sym typeface="Wingdings" panose="05000000000000000000" pitchFamily="2" charset="2"/>
              </a:rPr>
              <a:t>, les méthodes débutent toujours avec une minuscule et si une méthode comportent plusieurs mots, chaque mot débute avec une majuscule</a:t>
            </a:r>
            <a:endParaRPr lang="fr-CA" dirty="0"/>
          </a:p>
        </p:txBody>
      </p:sp>
      <p:grpSp>
        <p:nvGrpSpPr>
          <p:cNvPr id="14" name="Groupe 13"/>
          <p:cNvGrpSpPr/>
          <p:nvPr/>
        </p:nvGrpSpPr>
        <p:grpSpPr>
          <a:xfrm>
            <a:off x="1323059" y="4478319"/>
            <a:ext cx="3490500" cy="1476581"/>
            <a:chOff x="458086" y="4445367"/>
            <a:chExt cx="3490500" cy="1476581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111" y="4445367"/>
              <a:ext cx="1257475" cy="1476581"/>
            </a:xfrm>
            <a:prstGeom prst="rect">
              <a:avLst/>
            </a:prstGeom>
          </p:spPr>
        </p:pic>
        <p:cxnSp>
          <p:nvCxnSpPr>
            <p:cNvPr id="9" name="Connecteur droit avec flèche 8"/>
            <p:cNvCxnSpPr>
              <a:stCxn id="10" idx="3"/>
            </p:cNvCxnSpPr>
            <p:nvPr/>
          </p:nvCxnSpPr>
          <p:spPr>
            <a:xfrm flipV="1">
              <a:off x="2010114" y="5321646"/>
              <a:ext cx="1219118" cy="557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ZoneTexte 9"/>
            <p:cNvSpPr txBox="1"/>
            <p:nvPr/>
          </p:nvSpPr>
          <p:spPr>
            <a:xfrm>
              <a:off x="458086" y="5054230"/>
              <a:ext cx="1552028" cy="6463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fr-CA" dirty="0"/>
                <a:t>Il est petit, </a:t>
              </a:r>
              <a:br>
                <a:rPr lang="fr-CA" dirty="0"/>
              </a:br>
              <a:r>
                <a:rPr lang="fr-CA" dirty="0"/>
                <a:t>mais il est là!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1939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premiers jets : Exercices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CA" dirty="0"/>
              <a:t>Ajoutez trois autres points au programme que vous avez réalisé précédemment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/>
              <a:t>Ajoutez la ligne de code suivante</a:t>
            </a:r>
            <a:br>
              <a:rPr lang="fr-CA" dirty="0"/>
            </a:br>
            <a:r>
              <a:rPr lang="en-CA" dirty="0"/>
              <a:t>line (25, 25, 75, 50);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 err="1"/>
              <a:t>Exécutez</a:t>
            </a:r>
            <a:r>
              <a:rPr lang="en-CA" dirty="0"/>
              <a:t> le code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 err="1"/>
              <a:t>Ajoutez</a:t>
            </a:r>
            <a:r>
              <a:rPr lang="en-CA" dirty="0"/>
              <a:t> trois </a:t>
            </a:r>
            <a:r>
              <a:rPr lang="en-CA" dirty="0" err="1"/>
              <a:t>autres</a:t>
            </a:r>
            <a:r>
              <a:rPr lang="en-CA" dirty="0"/>
              <a:t> </a:t>
            </a:r>
            <a:r>
              <a:rPr lang="en-CA" dirty="0" err="1"/>
              <a:t>lignes</a:t>
            </a:r>
            <a:r>
              <a:rPr lang="en-CA" dirty="0"/>
              <a:t> et </a:t>
            </a:r>
            <a:r>
              <a:rPr lang="en-CA" dirty="0" err="1"/>
              <a:t>essayez</a:t>
            </a:r>
            <a:r>
              <a:rPr lang="en-CA" dirty="0"/>
              <a:t> de </a:t>
            </a:r>
            <a:r>
              <a:rPr lang="en-CA" dirty="0" err="1"/>
              <a:t>comprendre</a:t>
            </a:r>
            <a:r>
              <a:rPr lang="en-CA" dirty="0"/>
              <a:t> comment </a:t>
            </a:r>
            <a:r>
              <a:rPr lang="en-CA" dirty="0" err="1"/>
              <a:t>fonctionne</a:t>
            </a:r>
            <a:r>
              <a:rPr lang="en-CA" dirty="0"/>
              <a:t> </a:t>
            </a:r>
            <a:r>
              <a:rPr lang="en-CA" dirty="0" err="1"/>
              <a:t>cette</a:t>
            </a:r>
            <a:r>
              <a:rPr lang="en-CA" dirty="0"/>
              <a:t> </a:t>
            </a:r>
            <a:r>
              <a:rPr lang="en-CA" dirty="0" err="1"/>
              <a:t>méthode</a:t>
            </a:r>
            <a:endParaRPr lang="fr-CA" dirty="0"/>
          </a:p>
          <a:p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La méthode</a:t>
            </a:r>
            <a:br>
              <a:rPr lang="fr-CA" dirty="0"/>
            </a:br>
            <a:r>
              <a:rPr lang="fr-CA" dirty="0"/>
              <a:t>« line (x1, y1, x2, y2) » permet de tracer une ligne dans la fenêtre</a:t>
            </a:r>
          </a:p>
          <a:p>
            <a:r>
              <a:rPr lang="fr-CA" b="1" dirty="0"/>
              <a:t>x1</a:t>
            </a:r>
            <a:r>
              <a:rPr lang="fr-CA" dirty="0"/>
              <a:t> et </a:t>
            </a:r>
            <a:r>
              <a:rPr lang="fr-CA" b="1" dirty="0"/>
              <a:t>y1</a:t>
            </a:r>
            <a:r>
              <a:rPr lang="fr-CA" dirty="0"/>
              <a:t> représentent la position de départ de la ligne</a:t>
            </a:r>
          </a:p>
          <a:p>
            <a:r>
              <a:rPr lang="fr-CA" b="1" dirty="0"/>
              <a:t>x2</a:t>
            </a:r>
            <a:r>
              <a:rPr lang="fr-CA" dirty="0"/>
              <a:t> et </a:t>
            </a:r>
            <a:r>
              <a:rPr lang="fr-CA" b="1" dirty="0"/>
              <a:t>y2</a:t>
            </a:r>
            <a:r>
              <a:rPr lang="fr-CA" dirty="0"/>
              <a:t> représentent la position de fin de la ligne</a:t>
            </a:r>
          </a:p>
          <a:p>
            <a:r>
              <a:rPr lang="fr-CA" dirty="0"/>
              <a:t>x1, y1, x2 et y2 sont ce que l’on nomme des </a:t>
            </a:r>
            <a:r>
              <a:rPr lang="fr-CA" b="1" dirty="0"/>
              <a:t>paramètres</a:t>
            </a:r>
            <a:endParaRPr lang="fr-CA" dirty="0"/>
          </a:p>
          <a:p>
            <a:r>
              <a:rPr lang="fr-CA" dirty="0"/>
              <a:t>Les paramètres permettent de configurer une méthode en indiquant à celle-ci comment agir</a:t>
            </a:r>
          </a:p>
        </p:txBody>
      </p:sp>
    </p:spTree>
    <p:extLst>
      <p:ext uri="{BB962C8B-B14F-4D97-AF65-F5344CB8AC3E}">
        <p14:creationId xmlns:p14="http://schemas.microsoft.com/office/powerpoint/2010/main" val="332901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premiers jets : Exercices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Ajoutez la ligne « ellipse (40, 80, 20, 20); »</a:t>
            </a:r>
          </a:p>
          <a:p>
            <a:r>
              <a:rPr lang="fr-CA" dirty="0"/>
              <a:t>Exécutez le code</a:t>
            </a:r>
          </a:p>
          <a:p>
            <a:r>
              <a:rPr lang="fr-CA" b="1" dirty="0"/>
              <a:t>ellipse (x, y, largeur, hauteur)</a:t>
            </a:r>
            <a:r>
              <a:rPr lang="fr-CA" dirty="0"/>
              <a:t> permet de dessiner une ellipse à la position x et y avec une largeur et hauteur déterminer</a:t>
            </a:r>
          </a:p>
          <a:p>
            <a:r>
              <a:rPr lang="fr-CA" dirty="0"/>
              <a:t>Ajoutez 2 autres ellipses dans votre programme</a:t>
            </a:r>
          </a:p>
          <a:p>
            <a:r>
              <a:rPr lang="fr-CA" dirty="0"/>
              <a:t>La méthode </a:t>
            </a:r>
            <a:r>
              <a:rPr lang="fr-CA" b="1" dirty="0"/>
              <a:t>size (largeur, hauteur)</a:t>
            </a:r>
            <a:r>
              <a:rPr lang="fr-CA" dirty="0"/>
              <a:t> permet de configurer la dimension de la fenêtre</a:t>
            </a:r>
          </a:p>
          <a:p>
            <a:pPr lvl="1"/>
            <a:r>
              <a:rPr lang="fr-CA" dirty="0"/>
              <a:t>On utilise cette méthode au début du code</a:t>
            </a:r>
          </a:p>
          <a:p>
            <a:pPr lvl="1"/>
            <a:r>
              <a:rPr lang="fr-CA" dirty="0"/>
              <a:t>Exemple : size (640, 480);</a:t>
            </a:r>
          </a:p>
        </p:txBody>
      </p:sp>
    </p:spTree>
    <p:extLst>
      <p:ext uri="{BB962C8B-B14F-4D97-AF65-F5344CB8AC3E}">
        <p14:creationId xmlns:p14="http://schemas.microsoft.com/office/powerpoint/2010/main" val="2742998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Formes primitives 2D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Ce que nous venons de voir sont ce que l’on appelle des formes primitives</a:t>
            </a:r>
          </a:p>
          <a:p>
            <a:r>
              <a:rPr lang="fr-CA" dirty="0"/>
              <a:t>Les formes primitives sont des objets graphiques de base</a:t>
            </a:r>
          </a:p>
          <a:p>
            <a:r>
              <a:rPr lang="fr-CA" dirty="0"/>
              <a:t>Elles sont faciles à dessiner lorsque l’on comprend les coordonnées cartésiennes</a:t>
            </a:r>
          </a:p>
          <a:p>
            <a:r>
              <a:rPr lang="fr-CA" dirty="0"/>
              <a:t>Plusieurs formes primitives sont disponibles dans </a:t>
            </a:r>
            <a:r>
              <a:rPr lang="fr-CA" dirty="0" err="1"/>
              <a:t>Processing</a:t>
            </a:r>
            <a:endParaRPr lang="fr-CA" dirty="0"/>
          </a:p>
          <a:p>
            <a:pPr lvl="1"/>
            <a:r>
              <a:rPr lang="fr-CA" dirty="0"/>
              <a:t>Point, ligne</a:t>
            </a:r>
          </a:p>
          <a:p>
            <a:pPr lvl="1"/>
            <a:r>
              <a:rPr lang="fr-CA" dirty="0"/>
              <a:t>Rectangle, quadrilatère</a:t>
            </a:r>
          </a:p>
          <a:p>
            <a:pPr lvl="1"/>
            <a:r>
              <a:rPr lang="fr-CA" dirty="0"/>
              <a:t>Ellipse, arc</a:t>
            </a:r>
          </a:p>
          <a:p>
            <a:pPr lvl="1"/>
            <a:r>
              <a:rPr lang="fr-CA" dirty="0"/>
              <a:t>Triangle</a:t>
            </a:r>
          </a:p>
          <a:p>
            <a:r>
              <a:rPr lang="fr-CA" dirty="0"/>
              <a:t>Nous verrons dans les prochaines diapositives comment utiliser les plus complexes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926485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ype de bois">
  <a:themeElements>
    <a:clrScheme name="Type de boi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ype de bois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ype de bois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TM03090434[[fn=Type de bois]]</Template>
  <TotalTime>684</TotalTime>
  <Words>1709</Words>
  <Application>Microsoft Office PowerPoint</Application>
  <PresentationFormat>Grand écran</PresentationFormat>
  <Paragraphs>279</Paragraphs>
  <Slides>26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2" baseType="lpstr">
      <vt:lpstr>Arial</vt:lpstr>
      <vt:lpstr>Calibri</vt:lpstr>
      <vt:lpstr>Rockwell</vt:lpstr>
      <vt:lpstr>Rockwell Condensed</vt:lpstr>
      <vt:lpstr>Wingdings</vt:lpstr>
      <vt:lpstr>Type de bois</vt:lpstr>
      <vt:lpstr>Processing</vt:lpstr>
      <vt:lpstr>Agenda de leçon</vt:lpstr>
      <vt:lpstr>Qu’est-ce qu’un programme?</vt:lpstr>
      <vt:lpstr>Qu’est-ce que Processing?</vt:lpstr>
      <vt:lpstr>Qu’est-ce que Processing?</vt:lpstr>
      <vt:lpstr>Les premiers jets : Exercices</vt:lpstr>
      <vt:lpstr>Les premiers jets : Exercices</vt:lpstr>
      <vt:lpstr>Les premiers jets : Exercices</vt:lpstr>
      <vt:lpstr>Formes primitives 2D</vt:lpstr>
      <vt:lpstr>arc de cercle</vt:lpstr>
      <vt:lpstr>Formes primitives 2D</vt:lpstr>
      <vt:lpstr>Couleurs</vt:lpstr>
      <vt:lpstr>Couleurs</vt:lpstr>
      <vt:lpstr>Couleurs</vt:lpstr>
      <vt:lpstr>Couleurs : Récapitulatif</vt:lpstr>
      <vt:lpstr>ExercicEs courts</vt:lpstr>
      <vt:lpstr>Un programme processing</vt:lpstr>
      <vt:lpstr>Code de base</vt:lpstr>
      <vt:lpstr>Setup()</vt:lpstr>
      <vt:lpstr>Draw()</vt:lpstr>
      <vt:lpstr>Les instructions et les accolades</vt:lpstr>
      <vt:lpstr>Les variables systèmes</vt:lpstr>
      <vt:lpstr>La fonction random()</vt:lpstr>
      <vt:lpstr>ExercicES</vt:lpstr>
      <vt:lpstr>Défi!</vt:lpstr>
      <vt:lpstr>Réfécences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Processing</dc:title>
  <dc:creator>Nicolas Bourré</dc:creator>
  <cp:lastModifiedBy>nbourre</cp:lastModifiedBy>
  <cp:revision>73</cp:revision>
  <dcterms:created xsi:type="dcterms:W3CDTF">2015-10-14T16:41:01Z</dcterms:created>
  <dcterms:modified xsi:type="dcterms:W3CDTF">2016-10-17T18:11:19Z</dcterms:modified>
</cp:coreProperties>
</file>