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59" r:id="rId5"/>
    <p:sldId id="260" r:id="rId6"/>
    <p:sldId id="261" r:id="rId7"/>
    <p:sldId id="262" r:id="rId8"/>
    <p:sldId id="264" r:id="rId9"/>
    <p:sldId id="266" r:id="rId10"/>
    <p:sldId id="265" r:id="rId11"/>
    <p:sldId id="263" r:id="rId12"/>
    <p:sldId id="26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8"/>
    <p:restoredTop sz="86392"/>
  </p:normalViewPr>
  <p:slideViewPr>
    <p:cSldViewPr snapToGrid="0" snapToObjects="1">
      <p:cViewPr varScale="1">
        <p:scale>
          <a:sx n="103" d="100"/>
          <a:sy n="103" d="100"/>
        </p:scale>
        <p:origin x="138" y="4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fr-CA"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CFAA46AD-223A-904B-B4E3-509307B84CBC}" type="datetimeFigureOut">
              <a:rPr lang="fr-CA" smtClean="0"/>
              <a:t>2016-09-27</a:t>
            </a:fld>
            <a:endParaRPr lang="fr-CA"/>
          </a:p>
        </p:txBody>
      </p:sp>
      <p:sp>
        <p:nvSpPr>
          <p:cNvPr id="5" name="Footer Placeholder 4"/>
          <p:cNvSpPr>
            <a:spLocks noGrp="1"/>
          </p:cNvSpPr>
          <p:nvPr>
            <p:ph type="ftr" sz="quarter" idx="11"/>
          </p:nvPr>
        </p:nvSpPr>
        <p:spPr>
          <a:xfrm>
            <a:off x="1371600" y="4323845"/>
            <a:ext cx="6400800" cy="365125"/>
          </a:xfrm>
        </p:spPr>
        <p:txBody>
          <a:bodyPr/>
          <a:lstStyle/>
          <a:p>
            <a:endParaRPr lang="fr-CA"/>
          </a:p>
        </p:txBody>
      </p:sp>
      <p:sp>
        <p:nvSpPr>
          <p:cNvPr id="6" name="Slide Number Placeholder 5"/>
          <p:cNvSpPr>
            <a:spLocks noGrp="1"/>
          </p:cNvSpPr>
          <p:nvPr>
            <p:ph type="sldNum" sz="quarter" idx="12"/>
          </p:nvPr>
        </p:nvSpPr>
        <p:spPr>
          <a:xfrm>
            <a:off x="8077200" y="1430866"/>
            <a:ext cx="2743200" cy="365125"/>
          </a:xfrm>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81137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fr-CA"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CFAA46AD-223A-904B-B4E3-509307B84CBC}" type="datetimeFigureOut">
              <a:rPr lang="fr-CA" smtClean="0"/>
              <a:t>2016-09-27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19817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fr-CA"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FAA46AD-223A-904B-B4E3-509307B84CBC}" type="datetimeFigureOut">
              <a:rPr lang="fr-CA" smtClean="0"/>
              <a:t>2016-09-27</a:t>
            </a:fld>
            <a:endParaRPr lang="fr-CA"/>
          </a:p>
        </p:txBody>
      </p:sp>
      <p:sp>
        <p:nvSpPr>
          <p:cNvPr id="6" name="Footer Placeholder 5"/>
          <p:cNvSpPr>
            <a:spLocks noGrp="1"/>
          </p:cNvSpPr>
          <p:nvPr>
            <p:ph type="ftr" sz="quarter" idx="11"/>
          </p:nvPr>
        </p:nvSpPr>
        <p:spPr>
          <a:xfrm>
            <a:off x="685800" y="379941"/>
            <a:ext cx="6991492" cy="365125"/>
          </a:xfrm>
        </p:spPr>
        <p:txBody>
          <a:bodyPr/>
          <a:lstStyle/>
          <a:p>
            <a:endParaRPr lang="fr-CA"/>
          </a:p>
        </p:txBody>
      </p:sp>
      <p:sp>
        <p:nvSpPr>
          <p:cNvPr id="7" name="Slide Number Placeholder 6"/>
          <p:cNvSpPr>
            <a:spLocks noGrp="1"/>
          </p:cNvSpPr>
          <p:nvPr>
            <p:ph type="sldNum" sz="quarter" idx="12"/>
          </p:nvPr>
        </p:nvSpPr>
        <p:spPr>
          <a:xfrm>
            <a:off x="10862452" y="381000"/>
            <a:ext cx="643748" cy="365125"/>
          </a:xfrm>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206294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fr-CA"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FAA46AD-223A-904B-B4E3-509307B84CBC}" type="datetimeFigureOut">
              <a:rPr lang="fr-CA" smtClean="0"/>
              <a:t>2016-09-27</a:t>
            </a:fld>
            <a:endParaRPr lang="fr-CA"/>
          </a:p>
        </p:txBody>
      </p:sp>
      <p:sp>
        <p:nvSpPr>
          <p:cNvPr id="6" name="Footer Placeholder 5"/>
          <p:cNvSpPr>
            <a:spLocks noGrp="1"/>
          </p:cNvSpPr>
          <p:nvPr>
            <p:ph type="ftr" sz="quarter" idx="11"/>
          </p:nvPr>
        </p:nvSpPr>
        <p:spPr>
          <a:xfrm>
            <a:off x="685800" y="379941"/>
            <a:ext cx="6991492" cy="365125"/>
          </a:xfrm>
        </p:spPr>
        <p:txBody>
          <a:bodyPr/>
          <a:lstStyle/>
          <a:p>
            <a:endParaRPr lang="fr-CA"/>
          </a:p>
        </p:txBody>
      </p:sp>
      <p:sp>
        <p:nvSpPr>
          <p:cNvPr id="7" name="Slide Number Placeholder 6"/>
          <p:cNvSpPr>
            <a:spLocks noGrp="1"/>
          </p:cNvSpPr>
          <p:nvPr>
            <p:ph type="sldNum" sz="quarter" idx="12"/>
          </p:nvPr>
        </p:nvSpPr>
        <p:spPr>
          <a:xfrm>
            <a:off x="10862452" y="381000"/>
            <a:ext cx="643748" cy="365125"/>
          </a:xfrm>
        </p:spPr>
        <p:txBody>
          <a:bodyPr/>
          <a:lstStyle/>
          <a:p>
            <a:fld id="{875501F7-7AEE-8949-B355-74534DEB9F8B}" type="slidenum">
              <a:rPr lang="fr-CA" smtClean="0"/>
              <a:t>‹N°›</a:t>
            </a:fld>
            <a:endParaRPr lang="fr-C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64311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fr-CA"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CFAA46AD-223A-904B-B4E3-509307B84CBC}" type="datetimeFigureOut">
              <a:rPr lang="fr-CA" smtClean="0"/>
              <a:t>2016-09-27</a:t>
            </a:fld>
            <a:endParaRPr lang="fr-CA"/>
          </a:p>
        </p:txBody>
      </p:sp>
      <p:sp>
        <p:nvSpPr>
          <p:cNvPr id="6" name="Footer Placeholder 5"/>
          <p:cNvSpPr>
            <a:spLocks noGrp="1"/>
          </p:cNvSpPr>
          <p:nvPr>
            <p:ph type="ftr" sz="quarter" idx="11"/>
          </p:nvPr>
        </p:nvSpPr>
        <p:spPr>
          <a:xfrm>
            <a:off x="685800" y="378883"/>
            <a:ext cx="6991492" cy="365125"/>
          </a:xfrm>
        </p:spPr>
        <p:txBody>
          <a:bodyPr/>
          <a:lstStyle/>
          <a:p>
            <a:endParaRPr lang="fr-CA"/>
          </a:p>
        </p:txBody>
      </p:sp>
      <p:sp>
        <p:nvSpPr>
          <p:cNvPr id="7" name="Slide Number Placeholder 6"/>
          <p:cNvSpPr>
            <a:spLocks noGrp="1"/>
          </p:cNvSpPr>
          <p:nvPr>
            <p:ph type="sldNum" sz="quarter" idx="12"/>
          </p:nvPr>
        </p:nvSpPr>
        <p:spPr>
          <a:xfrm>
            <a:off x="10862452" y="381000"/>
            <a:ext cx="643748" cy="365125"/>
          </a:xfrm>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909538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fr-CA"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3" name="Date Placeholder 2"/>
          <p:cNvSpPr>
            <a:spLocks noGrp="1"/>
          </p:cNvSpPr>
          <p:nvPr>
            <p:ph type="dt" sz="half" idx="10"/>
          </p:nvPr>
        </p:nvSpPr>
        <p:spPr/>
        <p:txBody>
          <a:bodyPr/>
          <a:lstStyle/>
          <a:p>
            <a:fld id="{CFAA46AD-223A-904B-B4E3-509307B84CBC}" type="datetimeFigureOut">
              <a:rPr lang="fr-CA" smtClean="0"/>
              <a:t>2016-09-27</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825003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fr-CA"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CA"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CA"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CA"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3" name="Date Placeholder 2"/>
          <p:cNvSpPr>
            <a:spLocks noGrp="1"/>
          </p:cNvSpPr>
          <p:nvPr>
            <p:ph type="dt" sz="half" idx="10"/>
          </p:nvPr>
        </p:nvSpPr>
        <p:spPr/>
        <p:txBody>
          <a:bodyPr/>
          <a:lstStyle/>
          <a:p>
            <a:fld id="{CFAA46AD-223A-904B-B4E3-509307B84CBC}" type="datetimeFigureOut">
              <a:rPr lang="fr-CA" smtClean="0"/>
              <a:t>2016-09-27</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1683903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p:txBody>
          <a:bodyPr/>
          <a:lstStyle/>
          <a:p>
            <a:fld id="{CFAA46AD-223A-904B-B4E3-509307B84CBC}" type="datetimeFigureOut">
              <a:rPr lang="fr-CA" smtClean="0"/>
              <a:t>2016-09-27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1830725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fr-CA"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CFAA46AD-223A-904B-B4E3-509307B84CBC}" type="datetimeFigureOut">
              <a:rPr lang="fr-CA" smtClean="0"/>
              <a:t>2016-09-27</a:t>
            </a:fld>
            <a:endParaRPr lang="fr-CA"/>
          </a:p>
        </p:txBody>
      </p:sp>
      <p:sp>
        <p:nvSpPr>
          <p:cNvPr id="5" name="Footer Placeholder 4"/>
          <p:cNvSpPr>
            <a:spLocks noGrp="1"/>
          </p:cNvSpPr>
          <p:nvPr>
            <p:ph type="ftr" sz="quarter" idx="11"/>
          </p:nvPr>
        </p:nvSpPr>
        <p:spPr>
          <a:xfrm>
            <a:off x="685800" y="381000"/>
            <a:ext cx="6991492" cy="365125"/>
          </a:xfrm>
        </p:spPr>
        <p:txBody>
          <a:bodyPr/>
          <a:lstStyle/>
          <a:p>
            <a:endParaRPr lang="fr-CA"/>
          </a:p>
        </p:txBody>
      </p:sp>
      <p:sp>
        <p:nvSpPr>
          <p:cNvPr id="6" name="Slide Number Placeholder 5"/>
          <p:cNvSpPr>
            <a:spLocks noGrp="1"/>
          </p:cNvSpPr>
          <p:nvPr>
            <p:ph type="sldNum" sz="quarter" idx="12"/>
          </p:nvPr>
        </p:nvSpPr>
        <p:spPr>
          <a:xfrm>
            <a:off x="10862452" y="381000"/>
            <a:ext cx="643748" cy="365125"/>
          </a:xfrm>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200093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Content Placeholder 2"/>
          <p:cNvSpPr>
            <a:spLocks noGrp="1"/>
          </p:cNvSpPr>
          <p:nvPr>
            <p:ph idx="1"/>
          </p:nvPr>
        </p:nvSpPr>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p:txBody>
          <a:bodyPr/>
          <a:lstStyle/>
          <a:p>
            <a:fld id="{CFAA46AD-223A-904B-B4E3-509307B84CBC}" type="datetimeFigureOut">
              <a:rPr lang="fr-CA" smtClean="0"/>
              <a:t>2016-09-27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28792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fr-CA"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CFAA46AD-223A-904B-B4E3-509307B84CBC}" type="datetimeFigureOut">
              <a:rPr lang="fr-CA" smtClean="0"/>
              <a:t>2016-09-27</a:t>
            </a:fld>
            <a:endParaRPr lang="fr-CA"/>
          </a:p>
        </p:txBody>
      </p:sp>
      <p:sp>
        <p:nvSpPr>
          <p:cNvPr id="5" name="Footer Placeholder 4"/>
          <p:cNvSpPr>
            <a:spLocks noGrp="1"/>
          </p:cNvSpPr>
          <p:nvPr>
            <p:ph type="ftr" sz="quarter" idx="11"/>
          </p:nvPr>
        </p:nvSpPr>
        <p:spPr>
          <a:xfrm>
            <a:off x="685800" y="381001"/>
            <a:ext cx="6991492" cy="364065"/>
          </a:xfrm>
        </p:spPr>
        <p:txBody>
          <a:bodyPr/>
          <a:lstStyle/>
          <a:p>
            <a:endParaRPr lang="fr-CA"/>
          </a:p>
        </p:txBody>
      </p:sp>
      <p:sp>
        <p:nvSpPr>
          <p:cNvPr id="6" name="Slide Number Placeholder 5"/>
          <p:cNvSpPr>
            <a:spLocks noGrp="1"/>
          </p:cNvSpPr>
          <p:nvPr>
            <p:ph type="sldNum" sz="quarter" idx="12"/>
          </p:nvPr>
        </p:nvSpPr>
        <p:spPr>
          <a:xfrm>
            <a:off x="10862452" y="381000"/>
            <a:ext cx="643748" cy="365125"/>
          </a:xfrm>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945760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5" name="Date Placeholder 4"/>
          <p:cNvSpPr>
            <a:spLocks noGrp="1"/>
          </p:cNvSpPr>
          <p:nvPr>
            <p:ph type="dt" sz="half" idx="10"/>
          </p:nvPr>
        </p:nvSpPr>
        <p:spPr/>
        <p:txBody>
          <a:bodyPr/>
          <a:lstStyle/>
          <a:p>
            <a:fld id="{CFAA46AD-223A-904B-B4E3-509307B84CBC}" type="datetimeFigureOut">
              <a:rPr lang="fr-CA" smtClean="0"/>
              <a:t>2016-09-27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1872873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fr-CA"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7" name="Date Placeholder 6"/>
          <p:cNvSpPr>
            <a:spLocks noGrp="1"/>
          </p:cNvSpPr>
          <p:nvPr>
            <p:ph type="dt" sz="half" idx="10"/>
          </p:nvPr>
        </p:nvSpPr>
        <p:spPr/>
        <p:txBody>
          <a:bodyPr/>
          <a:lstStyle/>
          <a:p>
            <a:fld id="{CFAA46AD-223A-904B-B4E3-509307B84CBC}" type="datetimeFigureOut">
              <a:rPr lang="fr-CA" smtClean="0"/>
              <a:t>2016-09-27</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1724579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Date Placeholder 2"/>
          <p:cNvSpPr>
            <a:spLocks noGrp="1"/>
          </p:cNvSpPr>
          <p:nvPr>
            <p:ph type="dt" sz="half" idx="10"/>
          </p:nvPr>
        </p:nvSpPr>
        <p:spPr/>
        <p:txBody>
          <a:bodyPr/>
          <a:lstStyle/>
          <a:p>
            <a:fld id="{CFAA46AD-223A-904B-B4E3-509307B84CBC}" type="datetimeFigureOut">
              <a:rPr lang="fr-CA" smtClean="0"/>
              <a:t>2016-09-27</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42147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A46AD-223A-904B-B4E3-509307B84CBC}" type="datetimeFigureOut">
              <a:rPr lang="fr-CA" smtClean="0"/>
              <a:t>2016-09-27</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1379560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fr-CA"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CFAA46AD-223A-904B-B4E3-509307B84CBC}" type="datetimeFigureOut">
              <a:rPr lang="fr-CA" smtClean="0"/>
              <a:t>2016-09-27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204062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fr-CA"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CFAA46AD-223A-904B-B4E3-509307B84CBC}" type="datetimeFigureOut">
              <a:rPr lang="fr-CA" smtClean="0"/>
              <a:t>2016-09-27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75501F7-7AEE-8949-B355-74534DEB9F8B}" type="slidenum">
              <a:rPr lang="fr-CA" smtClean="0"/>
              <a:t>‹N°›</a:t>
            </a:fld>
            <a:endParaRPr lang="fr-CA"/>
          </a:p>
        </p:txBody>
      </p:sp>
    </p:spTree>
    <p:extLst>
      <p:ext uri="{BB962C8B-B14F-4D97-AF65-F5344CB8AC3E}">
        <p14:creationId xmlns:p14="http://schemas.microsoft.com/office/powerpoint/2010/main" val="1500835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fr-CA"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FAA46AD-223A-904B-B4E3-509307B84CBC}" type="datetimeFigureOut">
              <a:rPr lang="fr-CA" smtClean="0"/>
              <a:t>2016-09-27</a:t>
            </a:fld>
            <a:endParaRPr lang="fr-C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75501F7-7AEE-8949-B355-74534DEB9F8B}" type="slidenum">
              <a:rPr lang="fr-CA" smtClean="0"/>
              <a:t>‹N°›</a:t>
            </a:fld>
            <a:endParaRPr lang="fr-CA"/>
          </a:p>
        </p:txBody>
      </p:sp>
    </p:spTree>
    <p:extLst>
      <p:ext uri="{BB962C8B-B14F-4D97-AF65-F5344CB8AC3E}">
        <p14:creationId xmlns:p14="http://schemas.microsoft.com/office/powerpoint/2010/main" val="164691664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Z2oHxZ9jRSk" TargetMode="External"/><Relationship Id="rId2" Type="http://schemas.openxmlformats.org/officeDocument/2006/relationships/hyperlink" Target="https://scratch.mit.edu/projects/134119/#player" TargetMode="External"/><Relationship Id="rId1" Type="http://schemas.openxmlformats.org/officeDocument/2006/relationships/slideLayout" Target="../slideLayouts/slideLayout2.xml"/><Relationship Id="rId4" Type="http://schemas.openxmlformats.org/officeDocument/2006/relationships/hyperlink" Target="https://www.youtube.com/watch?v=G4SdLB-Y994"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cratch.mit.edu/projects/79279932/#player" TargetMode="External"/><Relationship Id="rId2" Type="http://schemas.openxmlformats.org/officeDocument/2006/relationships/hyperlink" Target="https://scratch.mit.edu/projects/7926895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cratch.mit.edu/projects/122972661/" TargetMode="External"/><Relationship Id="rId2" Type="http://schemas.openxmlformats.org/officeDocument/2006/relationships/hyperlink" Target="https://scratch.mit.edu/projects/12296889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scratch.mit.edu/projects/79257886/"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scratch.mit.edu/projects/79268958/" TargetMode="External"/><Relationship Id="rId2" Type="http://schemas.openxmlformats.org/officeDocument/2006/relationships/hyperlink" Target="https://scratch.mit.edu/projects/79279932/" TargetMode="Externa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wiki.scratch.mit.edu/wiki/Shooting_Projectiles" TargetMode="External"/><Relationship Id="rId2" Type="http://schemas.openxmlformats.org/officeDocument/2006/relationships/hyperlink" Target="https://scratch.mit.edu/projects/7926895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CA" dirty="0" smtClean="0"/>
              <a:t>Semaine 05</a:t>
            </a:r>
            <a:endParaRPr lang="fr-CA" dirty="0"/>
          </a:p>
        </p:txBody>
      </p:sp>
      <p:sp>
        <p:nvSpPr>
          <p:cNvPr id="3" name="Subtitle 2"/>
          <p:cNvSpPr>
            <a:spLocks noGrp="1"/>
          </p:cNvSpPr>
          <p:nvPr>
            <p:ph type="subTitle" idx="1"/>
          </p:nvPr>
        </p:nvSpPr>
        <p:spPr/>
        <p:txBody>
          <a:bodyPr/>
          <a:lstStyle/>
          <a:p>
            <a:endParaRPr lang="fr-CA"/>
          </a:p>
        </p:txBody>
      </p:sp>
    </p:spTree>
    <p:extLst>
      <p:ext uri="{BB962C8B-B14F-4D97-AF65-F5344CB8AC3E}">
        <p14:creationId xmlns:p14="http://schemas.microsoft.com/office/powerpoint/2010/main" val="106086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Projectiles</a:t>
            </a:r>
            <a:endParaRPr lang="fr-CA" dirty="0"/>
          </a:p>
        </p:txBody>
      </p:sp>
      <p:sp>
        <p:nvSpPr>
          <p:cNvPr id="3" name="Content Placeholder 2"/>
          <p:cNvSpPr>
            <a:spLocks noGrp="1"/>
          </p:cNvSpPr>
          <p:nvPr>
            <p:ph idx="1"/>
          </p:nvPr>
        </p:nvSpPr>
        <p:spPr/>
        <p:txBody>
          <a:bodyPr/>
          <a:lstStyle/>
          <a:p>
            <a:r>
              <a:rPr lang="fr-CA" dirty="0"/>
              <a:t>Autres exemples intéressants</a:t>
            </a:r>
          </a:p>
          <a:p>
            <a:pPr lvl="1"/>
            <a:r>
              <a:rPr lang="fr-CA" dirty="0">
                <a:hlinkClick r:id="rId2"/>
              </a:rPr>
              <a:t>Projectile avec de la </a:t>
            </a:r>
            <a:r>
              <a:rPr lang="fr-CA" dirty="0" smtClean="0">
                <a:hlinkClick r:id="rId2"/>
              </a:rPr>
              <a:t>gravité</a:t>
            </a:r>
            <a:endParaRPr lang="fr-CA" dirty="0" smtClean="0"/>
          </a:p>
          <a:p>
            <a:pPr lvl="1"/>
            <a:r>
              <a:rPr lang="fr-CA" dirty="0" smtClean="0">
                <a:hlinkClick r:id="rId3"/>
              </a:rPr>
              <a:t>https://www.youtube.com/watch?v=Z2oHxZ9jRSk</a:t>
            </a:r>
            <a:endParaRPr lang="fr-CA" dirty="0" smtClean="0"/>
          </a:p>
          <a:p>
            <a:pPr lvl="1"/>
            <a:r>
              <a:rPr lang="fr-CA" dirty="0">
                <a:hlinkClick r:id="rId4"/>
              </a:rPr>
              <a:t>https://</a:t>
            </a:r>
            <a:r>
              <a:rPr lang="fr-CA" dirty="0" smtClean="0">
                <a:hlinkClick r:id="rId4"/>
              </a:rPr>
              <a:t>www.youtube.com/watch?v=G4SdLB-Y994</a:t>
            </a:r>
            <a:endParaRPr lang="fr-CA" dirty="0" smtClean="0"/>
          </a:p>
          <a:p>
            <a:pPr lvl="1"/>
            <a:endParaRPr lang="fr-CA" dirty="0"/>
          </a:p>
          <a:p>
            <a:endParaRPr lang="fr-CA" dirty="0"/>
          </a:p>
        </p:txBody>
      </p:sp>
    </p:spTree>
    <p:extLst>
      <p:ext uri="{BB962C8B-B14F-4D97-AF65-F5344CB8AC3E}">
        <p14:creationId xmlns:p14="http://schemas.microsoft.com/office/powerpoint/2010/main" val="1685424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Exercices</a:t>
            </a:r>
            <a:endParaRPr lang="fr-CA" dirty="0"/>
          </a:p>
        </p:txBody>
      </p:sp>
      <p:sp>
        <p:nvSpPr>
          <p:cNvPr id="3" name="Content Placeholder 2"/>
          <p:cNvSpPr>
            <a:spLocks noGrp="1"/>
          </p:cNvSpPr>
          <p:nvPr>
            <p:ph idx="1"/>
          </p:nvPr>
        </p:nvSpPr>
        <p:spPr/>
        <p:txBody>
          <a:bodyPr/>
          <a:lstStyle/>
          <a:p>
            <a:r>
              <a:rPr lang="fr-CA" dirty="0" smtClean="0"/>
              <a:t>Vous devez montrer vos résultats</a:t>
            </a:r>
          </a:p>
          <a:p>
            <a:r>
              <a:rPr lang="fr-CA" dirty="0" smtClean="0"/>
              <a:t>Compléter le projet du </a:t>
            </a:r>
            <a:r>
              <a:rPr lang="fr-CA" dirty="0" smtClean="0">
                <a:hlinkClick r:id="rId2"/>
              </a:rPr>
              <a:t>magicien lançant des hippopotames volants</a:t>
            </a:r>
            <a:endParaRPr lang="fr-CA" dirty="0" smtClean="0"/>
          </a:p>
          <a:p>
            <a:pPr lvl="1"/>
            <a:r>
              <a:rPr lang="fr-CA" dirty="0" smtClean="0"/>
              <a:t>Il faut que les hippopotames disparaissent s’il touche l’étoile</a:t>
            </a:r>
          </a:p>
          <a:p>
            <a:r>
              <a:rPr lang="fr-CA" dirty="0" smtClean="0"/>
              <a:t>Compléter le </a:t>
            </a:r>
            <a:r>
              <a:rPr lang="fr-CA" dirty="0" smtClean="0">
                <a:hlinkClick r:id="rId3"/>
              </a:rPr>
              <a:t>projet avec le mur de brique</a:t>
            </a:r>
            <a:endParaRPr lang="fr-CA" dirty="0" smtClean="0"/>
          </a:p>
          <a:p>
            <a:pPr lvl="1"/>
            <a:r>
              <a:rPr lang="fr-CA" dirty="0" smtClean="0"/>
              <a:t>Ajouter une balle qui doit détruire les briques</a:t>
            </a:r>
          </a:p>
          <a:p>
            <a:pPr lvl="1"/>
            <a:r>
              <a:rPr lang="fr-CA" dirty="0" smtClean="0"/>
              <a:t>La balle doit rebondir sur la palette</a:t>
            </a:r>
          </a:p>
          <a:p>
            <a:pPr lvl="1"/>
            <a:r>
              <a:rPr lang="fr-CA" dirty="0" smtClean="0"/>
              <a:t>Un point par brique</a:t>
            </a:r>
          </a:p>
          <a:p>
            <a:pPr lvl="1"/>
            <a:r>
              <a:rPr lang="fr-CA" dirty="0" smtClean="0"/>
              <a:t>Partie terminé si la balle tombe au </a:t>
            </a:r>
            <a:r>
              <a:rPr lang="fr-CA" dirty="0" smtClean="0"/>
              <a:t>sol</a:t>
            </a:r>
            <a:endParaRPr lang="fr-CA" dirty="0" smtClean="0"/>
          </a:p>
        </p:txBody>
      </p:sp>
    </p:spTree>
    <p:extLst>
      <p:ext uri="{BB962C8B-B14F-4D97-AF65-F5344CB8AC3E}">
        <p14:creationId xmlns:p14="http://schemas.microsoft.com/office/powerpoint/2010/main" val="1055851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Exercices</a:t>
            </a:r>
            <a:endParaRPr lang="fr-CA" dirty="0"/>
          </a:p>
        </p:txBody>
      </p:sp>
      <p:sp>
        <p:nvSpPr>
          <p:cNvPr id="3" name="Espace réservé du contenu 2"/>
          <p:cNvSpPr>
            <a:spLocks noGrp="1"/>
          </p:cNvSpPr>
          <p:nvPr>
            <p:ph idx="1"/>
          </p:nvPr>
        </p:nvSpPr>
        <p:spPr/>
        <p:txBody>
          <a:bodyPr>
            <a:normAutofit lnSpcReduction="10000"/>
          </a:bodyPr>
          <a:lstStyle/>
          <a:p>
            <a:r>
              <a:rPr lang="fr-CA" dirty="0"/>
              <a:t>Compléter le projet </a:t>
            </a:r>
            <a:r>
              <a:rPr lang="fr-CA" dirty="0" smtClean="0">
                <a:hlinkClick r:id="rId2"/>
              </a:rPr>
              <a:t>Astéroïdes - Partie 1</a:t>
            </a:r>
            <a:endParaRPr lang="fr-CA" dirty="0"/>
          </a:p>
          <a:p>
            <a:pPr lvl="1"/>
            <a:r>
              <a:rPr lang="fr-CA" dirty="0" smtClean="0"/>
              <a:t>Ajouter une méthode pour limiter le nombre de projectiles à 1 par seconde</a:t>
            </a:r>
          </a:p>
          <a:p>
            <a:r>
              <a:rPr lang="fr-CA" dirty="0" smtClean="0"/>
              <a:t>Compléter le projet </a:t>
            </a:r>
            <a:r>
              <a:rPr lang="fr-CA" dirty="0" smtClean="0">
                <a:hlinkClick r:id="rId3"/>
              </a:rPr>
              <a:t>Astéroïdes – Partie 2</a:t>
            </a:r>
            <a:endParaRPr lang="fr-CA" dirty="0" smtClean="0"/>
          </a:p>
          <a:p>
            <a:pPr lvl="1"/>
            <a:r>
              <a:rPr lang="fr-CA" dirty="0" smtClean="0"/>
              <a:t>Ajouter le contact entre un projectile et le monstre</a:t>
            </a:r>
          </a:p>
          <a:p>
            <a:pPr lvl="1"/>
            <a:r>
              <a:rPr lang="fr-CA" dirty="0" smtClean="0"/>
              <a:t>Lorsque le projectile touche l’ennemi, faire disparaître le monstre</a:t>
            </a:r>
          </a:p>
          <a:p>
            <a:pPr lvl="1"/>
            <a:r>
              <a:rPr lang="fr-CA" dirty="0" smtClean="0"/>
              <a:t>Ajouter un point pour chaque monstre touché</a:t>
            </a:r>
          </a:p>
          <a:p>
            <a:pPr lvl="1"/>
            <a:r>
              <a:rPr lang="fr-CA" dirty="0" smtClean="0"/>
              <a:t>Ajouter du son lorsque le vaisseau tire</a:t>
            </a:r>
          </a:p>
          <a:p>
            <a:pPr lvl="1"/>
            <a:r>
              <a:rPr lang="fr-CA" dirty="0" smtClean="0"/>
              <a:t>Ajouter du son lorsque le projectile touche le monstre</a:t>
            </a:r>
          </a:p>
          <a:p>
            <a:r>
              <a:rPr lang="fr-CA" dirty="0" smtClean="0"/>
              <a:t>Défi</a:t>
            </a:r>
          </a:p>
          <a:p>
            <a:pPr lvl="1"/>
            <a:r>
              <a:rPr lang="fr-CA" dirty="0" smtClean="0"/>
              <a:t>Lorsque le monstre se fait toucher, séparer le monstre en 2 plus petits monstres différents qui doivent se diriger vers le vaisseau à la moitié de la vitesse originale</a:t>
            </a:r>
          </a:p>
          <a:p>
            <a:pPr lvl="1"/>
            <a:r>
              <a:rPr lang="fr-CA" dirty="0" smtClean="0"/>
              <a:t>À chaque fois qu’un petit monstre est touché, cela donne 2 points</a:t>
            </a:r>
          </a:p>
          <a:p>
            <a:pPr lvl="1"/>
            <a:endParaRPr lang="fr-CA" dirty="0"/>
          </a:p>
        </p:txBody>
      </p:sp>
    </p:spTree>
    <p:extLst>
      <p:ext uri="{BB962C8B-B14F-4D97-AF65-F5344CB8AC3E}">
        <p14:creationId xmlns:p14="http://schemas.microsoft.com/office/powerpoint/2010/main" val="1400734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Projet personnel</a:t>
            </a:r>
            <a:endParaRPr lang="fr-CA" dirty="0"/>
          </a:p>
        </p:txBody>
      </p:sp>
      <p:sp>
        <p:nvSpPr>
          <p:cNvPr id="3" name="Content Placeholder 2"/>
          <p:cNvSpPr>
            <a:spLocks noGrp="1"/>
          </p:cNvSpPr>
          <p:nvPr>
            <p:ph idx="1"/>
          </p:nvPr>
        </p:nvSpPr>
        <p:spPr/>
        <p:txBody>
          <a:bodyPr/>
          <a:lstStyle/>
          <a:p>
            <a:r>
              <a:rPr lang="fr-CA" dirty="0" smtClean="0"/>
              <a:t>La semaine avant la semaine de relâche, vous aurez l’énoncé pour votre projet personnel sur Scratch</a:t>
            </a:r>
          </a:p>
          <a:p>
            <a:r>
              <a:rPr lang="fr-CA" dirty="0" smtClean="0"/>
              <a:t>Commencer à penser à un projet (jeu) que vous voudriez développer</a:t>
            </a:r>
          </a:p>
        </p:txBody>
      </p:sp>
    </p:spTree>
    <p:extLst>
      <p:ext uri="{BB962C8B-B14F-4D97-AF65-F5344CB8AC3E}">
        <p14:creationId xmlns:p14="http://schemas.microsoft.com/office/powerpoint/2010/main" val="132681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Agenda de leçon</a:t>
            </a:r>
            <a:endParaRPr lang="fr-CA" dirty="0"/>
          </a:p>
        </p:txBody>
      </p:sp>
      <p:sp>
        <p:nvSpPr>
          <p:cNvPr id="3" name="Content Placeholder 2"/>
          <p:cNvSpPr>
            <a:spLocks noGrp="1"/>
          </p:cNvSpPr>
          <p:nvPr>
            <p:ph idx="1"/>
          </p:nvPr>
        </p:nvSpPr>
        <p:spPr/>
        <p:txBody>
          <a:bodyPr/>
          <a:lstStyle/>
          <a:p>
            <a:r>
              <a:rPr lang="fr-CA" dirty="0" smtClean="0"/>
              <a:t>Collision</a:t>
            </a:r>
          </a:p>
          <a:p>
            <a:r>
              <a:rPr lang="fr-CA" dirty="0" smtClean="0"/>
              <a:t>Clone</a:t>
            </a:r>
          </a:p>
          <a:p>
            <a:r>
              <a:rPr lang="fr-CA" dirty="0" smtClean="0"/>
              <a:t>Projectile</a:t>
            </a:r>
          </a:p>
          <a:p>
            <a:r>
              <a:rPr lang="fr-CA" dirty="0" smtClean="0"/>
              <a:t>Exercice</a:t>
            </a:r>
          </a:p>
          <a:p>
            <a:r>
              <a:rPr lang="fr-CA" dirty="0" smtClean="0"/>
              <a:t>Temps pour travail pratique</a:t>
            </a:r>
            <a:endParaRPr lang="fr-CA" dirty="0"/>
          </a:p>
        </p:txBody>
      </p:sp>
    </p:spTree>
    <p:extLst>
      <p:ext uri="{BB962C8B-B14F-4D97-AF65-F5344CB8AC3E}">
        <p14:creationId xmlns:p14="http://schemas.microsoft.com/office/powerpoint/2010/main" val="712943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Collision</a:t>
            </a:r>
            <a:endParaRPr lang="fr-CA" dirty="0"/>
          </a:p>
        </p:txBody>
      </p:sp>
      <p:sp>
        <p:nvSpPr>
          <p:cNvPr id="3" name="Content Placeholder 2"/>
          <p:cNvSpPr>
            <a:spLocks noGrp="1"/>
          </p:cNvSpPr>
          <p:nvPr>
            <p:ph idx="1"/>
          </p:nvPr>
        </p:nvSpPr>
        <p:spPr/>
        <p:txBody>
          <a:bodyPr/>
          <a:lstStyle/>
          <a:p>
            <a:r>
              <a:rPr lang="fr-CA" dirty="0" smtClean="0"/>
              <a:t>La collision est primordiale dans le monde du jeu vidéo</a:t>
            </a:r>
          </a:p>
          <a:p>
            <a:r>
              <a:rPr lang="fr-CA" dirty="0" smtClean="0"/>
              <a:t>Elle permet l’interaction entre les différents acteurs du jeu</a:t>
            </a:r>
          </a:p>
          <a:p>
            <a:r>
              <a:rPr lang="fr-CA" dirty="0" smtClean="0"/>
              <a:t>Logiquement parlant, la collision est l’intersection entre deux formes</a:t>
            </a:r>
            <a:endParaRPr lang="fr-CA" dirty="0"/>
          </a:p>
        </p:txBody>
      </p:sp>
      <p:grpSp>
        <p:nvGrpSpPr>
          <p:cNvPr id="17" name="Group 16"/>
          <p:cNvGrpSpPr/>
          <p:nvPr/>
        </p:nvGrpSpPr>
        <p:grpSpPr>
          <a:xfrm>
            <a:off x="1100380" y="3983065"/>
            <a:ext cx="1317356" cy="1704813"/>
            <a:chOff x="1100380" y="3983065"/>
            <a:chExt cx="1317356" cy="1704813"/>
          </a:xfrm>
        </p:grpSpPr>
        <p:sp>
          <p:nvSpPr>
            <p:cNvPr id="4" name="Rectangle 3"/>
            <p:cNvSpPr/>
            <p:nvPr/>
          </p:nvSpPr>
          <p:spPr>
            <a:xfrm>
              <a:off x="1100380" y="4231037"/>
              <a:ext cx="1317356" cy="14568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cxnSp>
          <p:nvCxnSpPr>
            <p:cNvPr id="9" name="Straight Arrow Connector 8"/>
            <p:cNvCxnSpPr/>
            <p:nvPr/>
          </p:nvCxnSpPr>
          <p:spPr>
            <a:xfrm>
              <a:off x="1100380" y="3983065"/>
              <a:ext cx="131735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2895600" y="3983065"/>
            <a:ext cx="1428427" cy="1704813"/>
            <a:chOff x="2895600" y="3983065"/>
            <a:chExt cx="1428427" cy="1704813"/>
          </a:xfrm>
        </p:grpSpPr>
        <p:sp>
          <p:nvSpPr>
            <p:cNvPr id="5" name="Triangle 4"/>
            <p:cNvSpPr/>
            <p:nvPr/>
          </p:nvSpPr>
          <p:spPr>
            <a:xfrm>
              <a:off x="2895600" y="4324028"/>
              <a:ext cx="1428427" cy="1363850"/>
            </a:xfrm>
            <a:prstGeom prst="triangl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p>
          </p:txBody>
        </p:sp>
        <p:cxnSp>
          <p:nvCxnSpPr>
            <p:cNvPr id="12" name="Straight Arrow Connector 11"/>
            <p:cNvCxnSpPr/>
            <p:nvPr/>
          </p:nvCxnSpPr>
          <p:spPr>
            <a:xfrm flipH="1">
              <a:off x="2895600" y="3983065"/>
              <a:ext cx="1428426" cy="0"/>
            </a:xfrm>
            <a:prstGeom prst="straightConnector1">
              <a:avLst/>
            </a:prstGeom>
            <a:ln w="76200">
              <a:tailEnd type="triangle"/>
            </a:ln>
          </p:spPr>
          <p:style>
            <a:lnRef idx="1">
              <a:schemeClr val="accent3"/>
            </a:lnRef>
            <a:fillRef idx="0">
              <a:schemeClr val="accent3"/>
            </a:fillRef>
            <a:effectRef idx="0">
              <a:schemeClr val="accent3"/>
            </a:effectRef>
            <a:fontRef idx="minor">
              <a:schemeClr val="tx1"/>
            </a:fontRef>
          </p:style>
        </p:cxnSp>
      </p:grpSp>
      <p:sp>
        <p:nvSpPr>
          <p:cNvPr id="19" name="Rectangle 18"/>
          <p:cNvSpPr/>
          <p:nvPr/>
        </p:nvSpPr>
        <p:spPr>
          <a:xfrm>
            <a:off x="7138831" y="4138046"/>
            <a:ext cx="1317356" cy="14568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2" name="Triangle 21"/>
          <p:cNvSpPr/>
          <p:nvPr/>
        </p:nvSpPr>
        <p:spPr>
          <a:xfrm>
            <a:off x="8330908" y="4231037"/>
            <a:ext cx="1428427" cy="1363850"/>
          </a:xfrm>
          <a:prstGeom prst="triangl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p>
        </p:txBody>
      </p:sp>
      <p:sp>
        <p:nvSpPr>
          <p:cNvPr id="24" name="TextBox 23"/>
          <p:cNvSpPr txBox="1"/>
          <p:nvPr/>
        </p:nvSpPr>
        <p:spPr>
          <a:xfrm>
            <a:off x="1759058" y="6019834"/>
            <a:ext cx="2018501" cy="369332"/>
          </a:xfrm>
          <a:prstGeom prst="rect">
            <a:avLst/>
          </a:prstGeom>
          <a:noFill/>
        </p:spPr>
        <p:txBody>
          <a:bodyPr wrap="none" rtlCol="0">
            <a:spAutoFit/>
          </a:bodyPr>
          <a:lstStyle/>
          <a:p>
            <a:r>
              <a:rPr lang="fr-CA" dirty="0" smtClean="0"/>
              <a:t>Collision est faux</a:t>
            </a:r>
            <a:endParaRPr lang="fr-CA" dirty="0"/>
          </a:p>
        </p:txBody>
      </p:sp>
      <p:sp>
        <p:nvSpPr>
          <p:cNvPr id="25" name="TextBox 24"/>
          <p:cNvSpPr txBox="1"/>
          <p:nvPr/>
        </p:nvSpPr>
        <p:spPr>
          <a:xfrm>
            <a:off x="7446936" y="5893521"/>
            <a:ext cx="2089033" cy="369332"/>
          </a:xfrm>
          <a:prstGeom prst="rect">
            <a:avLst/>
          </a:prstGeom>
          <a:noFill/>
        </p:spPr>
        <p:txBody>
          <a:bodyPr wrap="none" rtlCol="0">
            <a:spAutoFit/>
          </a:bodyPr>
          <a:lstStyle/>
          <a:p>
            <a:r>
              <a:rPr lang="fr-CA" dirty="0" smtClean="0"/>
              <a:t>Collision est vraie</a:t>
            </a:r>
            <a:endParaRPr lang="fr-CA" dirty="0"/>
          </a:p>
        </p:txBody>
      </p:sp>
    </p:spTree>
    <p:extLst>
      <p:ext uri="{BB962C8B-B14F-4D97-AF65-F5344CB8AC3E}">
        <p14:creationId xmlns:p14="http://schemas.microsoft.com/office/powerpoint/2010/main" val="149426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Collision</a:t>
            </a:r>
            <a:endParaRPr lang="fr-CA" dirty="0"/>
          </a:p>
        </p:txBody>
      </p:sp>
      <p:sp>
        <p:nvSpPr>
          <p:cNvPr id="3" name="Content Placeholder 2"/>
          <p:cNvSpPr>
            <a:spLocks noGrp="1"/>
          </p:cNvSpPr>
          <p:nvPr>
            <p:ph idx="1"/>
          </p:nvPr>
        </p:nvSpPr>
        <p:spPr/>
        <p:txBody>
          <a:bodyPr/>
          <a:lstStyle/>
          <a:p>
            <a:r>
              <a:rPr lang="fr-CA" dirty="0" smtClean="0"/>
              <a:t>Dans Scratch, la collision est détectée à l’aide du capteur « X touché? »</a:t>
            </a:r>
          </a:p>
          <a:p>
            <a:r>
              <a:rPr lang="fr-CA" dirty="0" smtClean="0"/>
              <a:t>On peut aussi utilisé le capteur « distance de X »</a:t>
            </a:r>
          </a:p>
          <a:p>
            <a:r>
              <a:rPr lang="fr-CA" dirty="0" smtClean="0">
                <a:hlinkClick r:id="rId2"/>
              </a:rPr>
              <a:t>Exemple</a:t>
            </a:r>
            <a:endParaRPr lang="fr-CA"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3808063"/>
            <a:ext cx="3441700" cy="175260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22034" y="3858863"/>
            <a:ext cx="2641600" cy="1701800"/>
          </a:xfrm>
          <a:prstGeom prst="rect">
            <a:avLst/>
          </a:prstGeom>
        </p:spPr>
      </p:pic>
    </p:spTree>
    <p:extLst>
      <p:ext uri="{BB962C8B-B14F-4D97-AF65-F5344CB8AC3E}">
        <p14:creationId xmlns:p14="http://schemas.microsoft.com/office/powerpoint/2010/main" val="1954700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Clone</a:t>
            </a:r>
            <a:endParaRPr lang="fr-CA" dirty="0"/>
          </a:p>
        </p:txBody>
      </p:sp>
      <p:sp>
        <p:nvSpPr>
          <p:cNvPr id="3" name="Content Placeholder 2"/>
          <p:cNvSpPr>
            <a:spLocks noGrp="1"/>
          </p:cNvSpPr>
          <p:nvPr>
            <p:ph sz="half" idx="1"/>
          </p:nvPr>
        </p:nvSpPr>
        <p:spPr/>
        <p:txBody>
          <a:bodyPr/>
          <a:lstStyle/>
          <a:p>
            <a:r>
              <a:rPr lang="fr-CA" dirty="0" smtClean="0"/>
              <a:t>Le clonage permet de créer un clone d’un objet pendant que le projet roule</a:t>
            </a:r>
          </a:p>
          <a:p>
            <a:r>
              <a:rPr lang="fr-CA" dirty="0" smtClean="0"/>
              <a:t>Le clone est identique au parent, mais est géré indépendamment au moment de sa création</a:t>
            </a:r>
          </a:p>
          <a:p>
            <a:r>
              <a:rPr lang="fr-CA" dirty="0" smtClean="0"/>
              <a:t>Pour des raisons de performance, Scratch limite le nombre de clones à 300</a:t>
            </a:r>
            <a:endParaRPr lang="fr-CA" dirty="0"/>
          </a:p>
        </p:txBody>
      </p:sp>
      <p:sp>
        <p:nvSpPr>
          <p:cNvPr id="7" name="Rounded Rectangle 6"/>
          <p:cNvSpPr/>
          <p:nvPr/>
        </p:nvSpPr>
        <p:spPr>
          <a:xfrm>
            <a:off x="7416800" y="2194559"/>
            <a:ext cx="3153044" cy="333232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CA"/>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570922" y="2539920"/>
            <a:ext cx="2844800" cy="2641600"/>
          </a:xfrm>
        </p:spPr>
      </p:pic>
    </p:spTree>
    <p:extLst>
      <p:ext uri="{BB962C8B-B14F-4D97-AF65-F5344CB8AC3E}">
        <p14:creationId xmlns:p14="http://schemas.microsoft.com/office/powerpoint/2010/main" val="34669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Clone</a:t>
            </a:r>
            <a:endParaRPr lang="fr-CA" dirty="0"/>
          </a:p>
        </p:txBody>
      </p:sp>
      <p:sp>
        <p:nvSpPr>
          <p:cNvPr id="5" name="Content Placeholder 4"/>
          <p:cNvSpPr>
            <a:spLocks noGrp="1"/>
          </p:cNvSpPr>
          <p:nvPr>
            <p:ph sz="half" idx="1"/>
          </p:nvPr>
        </p:nvSpPr>
        <p:spPr/>
        <p:txBody>
          <a:bodyPr/>
          <a:lstStyle/>
          <a:p>
            <a:r>
              <a:rPr lang="fr-CA" dirty="0" smtClean="0"/>
              <a:t>On utilise les clones à plusieurs sauces</a:t>
            </a:r>
          </a:p>
          <a:p>
            <a:r>
              <a:rPr lang="fr-CA" dirty="0" smtClean="0"/>
              <a:t>Pour dupliquer des projectiles</a:t>
            </a:r>
          </a:p>
          <a:p>
            <a:r>
              <a:rPr lang="fr-CA" dirty="0" smtClean="0"/>
              <a:t>Pour construire d’autres objets</a:t>
            </a:r>
          </a:p>
          <a:p>
            <a:r>
              <a:rPr lang="fr-CA" dirty="0" smtClean="0"/>
              <a:t>Pour dupliquer des ennemis</a:t>
            </a:r>
          </a:p>
          <a:p>
            <a:r>
              <a:rPr lang="fr-CA" dirty="0" smtClean="0"/>
              <a:t>Etc.</a:t>
            </a:r>
          </a:p>
          <a:p>
            <a:r>
              <a:rPr lang="fr-CA" dirty="0" smtClean="0">
                <a:hlinkClick r:id="rId2"/>
              </a:rPr>
              <a:t>Exemple - Brique</a:t>
            </a:r>
            <a:endParaRPr lang="fr-CA" dirty="0" smtClean="0"/>
          </a:p>
          <a:p>
            <a:r>
              <a:rPr lang="fr-CA" dirty="0" smtClean="0">
                <a:hlinkClick r:id="rId3"/>
              </a:rPr>
              <a:t>Exemple - Projectile</a:t>
            </a:r>
            <a:endParaRPr lang="fr-CA" dirty="0"/>
          </a:p>
        </p:txBody>
      </p:sp>
      <p:pic>
        <p:nvPicPr>
          <p:cNvPr id="7" name="Content Placeholder 6"/>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601479" y="2194559"/>
            <a:ext cx="5904721" cy="2894013"/>
          </a:xfrm>
        </p:spPr>
      </p:pic>
    </p:spTree>
    <p:extLst>
      <p:ext uri="{BB962C8B-B14F-4D97-AF65-F5344CB8AC3E}">
        <p14:creationId xmlns:p14="http://schemas.microsoft.com/office/powerpoint/2010/main" val="340043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Projectile</a:t>
            </a:r>
            <a:endParaRPr lang="fr-CA" dirty="0"/>
          </a:p>
        </p:txBody>
      </p:sp>
      <p:sp>
        <p:nvSpPr>
          <p:cNvPr id="5" name="Content Placeholder 4"/>
          <p:cNvSpPr>
            <a:spLocks noGrp="1"/>
          </p:cNvSpPr>
          <p:nvPr>
            <p:ph idx="1"/>
          </p:nvPr>
        </p:nvSpPr>
        <p:spPr/>
        <p:txBody>
          <a:bodyPr/>
          <a:lstStyle/>
          <a:p>
            <a:r>
              <a:rPr lang="fr-CA" dirty="0" smtClean="0"/>
              <a:t>Que ce soit pour lancer une balle dans un panier ou encore tirer une arme à feu, le principe de projectile est essentiel pour bien des jeux</a:t>
            </a:r>
          </a:p>
          <a:p>
            <a:r>
              <a:rPr lang="fr-CA" dirty="0" smtClean="0"/>
              <a:t>Une des méthodes les plus simples est de créer un clone du Sprite représentant un projectile et de le détruire une fois qu’il atteint les limites de l’écran ou la cible</a:t>
            </a:r>
          </a:p>
          <a:p>
            <a:r>
              <a:rPr lang="fr-CA" dirty="0" smtClean="0"/>
              <a:t>Le bloc « Quand je commence comme un clone » est similaire au bloc « Drapeau » dans le sens qu’il permet d’initialiser du contenu et d’avoir une boucle infinie</a:t>
            </a:r>
          </a:p>
          <a:p>
            <a:r>
              <a:rPr lang="fr-CA" dirty="0" smtClean="0">
                <a:hlinkClick r:id="rId2"/>
              </a:rPr>
              <a:t>Exemple</a:t>
            </a:r>
            <a:endParaRPr lang="fr-CA" dirty="0" smtClean="0"/>
          </a:p>
          <a:p>
            <a:r>
              <a:rPr lang="fr-CA" dirty="0" smtClean="0">
                <a:hlinkClick r:id="rId3"/>
              </a:rPr>
              <a:t>Autre source d’information</a:t>
            </a:r>
            <a:endParaRPr lang="fr-CA" dirty="0"/>
          </a:p>
        </p:txBody>
      </p:sp>
    </p:spTree>
    <p:extLst>
      <p:ext uri="{BB962C8B-B14F-4D97-AF65-F5344CB8AC3E}">
        <p14:creationId xmlns:p14="http://schemas.microsoft.com/office/powerpoint/2010/main" val="1326445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Projectile - Chronomètre</a:t>
            </a:r>
            <a:endParaRPr lang="fr-CA" dirty="0"/>
          </a:p>
        </p:txBody>
      </p:sp>
      <p:sp>
        <p:nvSpPr>
          <p:cNvPr id="3" name="Content Placeholder 2"/>
          <p:cNvSpPr>
            <a:spLocks noGrp="1"/>
          </p:cNvSpPr>
          <p:nvPr>
            <p:ph idx="1"/>
          </p:nvPr>
        </p:nvSpPr>
        <p:spPr/>
        <p:txBody>
          <a:bodyPr/>
          <a:lstStyle/>
          <a:p>
            <a:r>
              <a:rPr lang="fr-CA" dirty="0" smtClean="0"/>
              <a:t>Lorsque l’on crée des clones à l’aide d’une touche du clavier, il est important d’avoir un mécanisme empêchant la création sans limite</a:t>
            </a:r>
          </a:p>
          <a:p>
            <a:r>
              <a:rPr lang="fr-CA" dirty="0" smtClean="0"/>
              <a:t>Une méthode pour limiter la création est d’utiliser le chronomètre</a:t>
            </a:r>
          </a:p>
          <a:p>
            <a:r>
              <a:rPr lang="fr-CA" dirty="0" smtClean="0"/>
              <a:t>L’utilisation du chronomètre permet de donner un intervalle de temps avant de pouvoir tirer un second projectile</a:t>
            </a:r>
          </a:p>
          <a:p>
            <a:r>
              <a:rPr lang="fr-CA" dirty="0" smtClean="0"/>
              <a:t>Dans le code, il faut vérifier si la touche pour tirer un projectile est appuyée ET si le délai est dépassé</a:t>
            </a:r>
          </a:p>
          <a:p>
            <a:endParaRPr lang="fr-CA" dirty="0"/>
          </a:p>
        </p:txBody>
      </p:sp>
    </p:spTree>
    <p:extLst>
      <p:ext uri="{BB962C8B-B14F-4D97-AF65-F5344CB8AC3E}">
        <p14:creationId xmlns:p14="http://schemas.microsoft.com/office/powerpoint/2010/main" val="1754604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Projectile - Chronomètre</a:t>
            </a:r>
            <a:endParaRPr lang="fr-CA"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2862" y="2057401"/>
            <a:ext cx="8385710" cy="4122132"/>
          </a:xfrm>
        </p:spPr>
      </p:pic>
    </p:spTree>
    <p:extLst>
      <p:ext uri="{BB962C8B-B14F-4D97-AF65-F5344CB8AC3E}">
        <p14:creationId xmlns:p14="http://schemas.microsoft.com/office/powerpoint/2010/main" val="1431430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420</TotalTime>
  <Words>496</Words>
  <Application>Microsoft Office PowerPoint</Application>
  <PresentationFormat>Grand écran</PresentationFormat>
  <Paragraphs>70</Paragraphs>
  <Slides>13</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13</vt:i4>
      </vt:variant>
    </vt:vector>
  </HeadingPairs>
  <TitlesOfParts>
    <vt:vector size="16" baseType="lpstr">
      <vt:lpstr>Arial</vt:lpstr>
      <vt:lpstr>Century Gothic</vt:lpstr>
      <vt:lpstr>Vapor Trail</vt:lpstr>
      <vt:lpstr>Semaine 05</vt:lpstr>
      <vt:lpstr>Agenda de leçon</vt:lpstr>
      <vt:lpstr>Collision</vt:lpstr>
      <vt:lpstr>Collision</vt:lpstr>
      <vt:lpstr>Clone</vt:lpstr>
      <vt:lpstr>Clone</vt:lpstr>
      <vt:lpstr>Projectile</vt:lpstr>
      <vt:lpstr>Projectile - Chronomètre</vt:lpstr>
      <vt:lpstr>Projectile - Chronomètre</vt:lpstr>
      <vt:lpstr>Projectiles</vt:lpstr>
      <vt:lpstr>Exercices</vt:lpstr>
      <vt:lpstr>Exercices</vt:lpstr>
      <vt:lpstr>Projet personnel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Semaine 05</dc:title>
  <dc:creator>Nicolas Bourré</dc:creator>
  <cp:lastModifiedBy>Nicolas Bourré</cp:lastModifiedBy>
  <cp:revision>21</cp:revision>
  <dcterms:created xsi:type="dcterms:W3CDTF">2015-09-29T12:32:07Z</dcterms:created>
  <dcterms:modified xsi:type="dcterms:W3CDTF">2016-09-27T15:58:05Z</dcterms:modified>
</cp:coreProperties>
</file>