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9" r:id="rId4"/>
    <p:sldId id="263" r:id="rId5"/>
    <p:sldId id="260" r:id="rId6"/>
    <p:sldId id="265" r:id="rId7"/>
    <p:sldId id="271" r:id="rId8"/>
    <p:sldId id="266" r:id="rId9"/>
    <p:sldId id="267" r:id="rId10"/>
    <p:sldId id="269" r:id="rId11"/>
    <p:sldId id="277" r:id="rId12"/>
    <p:sldId id="268" r:id="rId13"/>
    <p:sldId id="270" r:id="rId14"/>
    <p:sldId id="272" r:id="rId15"/>
    <p:sldId id="273" r:id="rId16"/>
    <p:sldId id="278" r:id="rId17"/>
    <p:sldId id="261" r:id="rId18"/>
    <p:sldId id="275" r:id="rId19"/>
    <p:sldId id="274" r:id="rId20"/>
    <p:sldId id="276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78956"/>
  </p:normalViewPr>
  <p:slideViewPr>
    <p:cSldViewPr snapToGrid="0">
      <p:cViewPr varScale="1">
        <p:scale>
          <a:sx n="87" d="100"/>
          <a:sy n="87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8FCAC-6793-8C43-9F94-8C41A285EEE6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5D910-E679-9444-A2B3-A54B145E582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0925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5D910-E679-9444-A2B3-A54B145E5821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989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78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301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192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879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946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880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6910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275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140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955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67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36E21F-B46E-4CD8-B105-3030050AA19E}" type="datetimeFigureOut">
              <a:rPr lang="fr-CA" smtClean="0"/>
              <a:t>2016-09-20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A9CFFE0-25A3-42A3-8E2E-CD0953AF6CE5}" type="slidenum">
              <a:rPr lang="fr-CA" smtClean="0"/>
              <a:t>‹N°›</a:t>
            </a:fld>
            <a:endParaRPr lang="fr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9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projects/121966640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Scratch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Partie 03</a:t>
            </a:r>
          </a:p>
          <a:p>
            <a:r>
              <a:rPr lang="fr-CA" dirty="0"/>
              <a:t>Version A16</a:t>
            </a:r>
          </a:p>
        </p:txBody>
      </p:sp>
    </p:spTree>
    <p:extLst>
      <p:ext uri="{BB962C8B-B14F-4D97-AF65-F5344CB8AC3E}">
        <p14:creationId xmlns:p14="http://schemas.microsoft.com/office/powerpoint/2010/main" val="3515089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logiques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5890016"/>
              </p:ext>
            </p:extLst>
          </p:nvPr>
        </p:nvGraphicFramePr>
        <p:xfrm>
          <a:off x="1097280" y="2930315"/>
          <a:ext cx="49387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p</a:t>
                      </a:r>
                      <a:r>
                        <a:rPr lang="fr-CA" baseline="0" dirty="0"/>
                        <a:t> ET q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27282174"/>
              </p:ext>
            </p:extLst>
          </p:nvPr>
        </p:nvGraphicFramePr>
        <p:xfrm>
          <a:off x="6216969" y="2930315"/>
          <a:ext cx="49387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aseline="0" dirty="0"/>
                        <a:t>p OU q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653752" y="2322166"/>
            <a:ext cx="4945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dirty="0"/>
              <a:t>Voici les tables </a:t>
            </a:r>
            <a:r>
              <a:rPr lang="fr-CA"/>
              <a:t>de vérité pour le « ET » et le « OU 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06961" y="5034099"/>
            <a:ext cx="903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dirty="0"/>
              <a:t>L’opérateur « NON » permet d’inverser la valeur, i.e. un vrai devient faux et un faux devient vrai</a:t>
            </a:r>
          </a:p>
        </p:txBody>
      </p:sp>
    </p:spTree>
    <p:extLst>
      <p:ext uri="{BB962C8B-B14F-4D97-AF65-F5344CB8AC3E}">
        <p14:creationId xmlns:p14="http://schemas.microsoft.com/office/powerpoint/2010/main" val="232205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logiques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96959257"/>
              </p:ext>
            </p:extLst>
          </p:nvPr>
        </p:nvGraphicFramePr>
        <p:xfrm>
          <a:off x="1097280" y="2930315"/>
          <a:ext cx="49387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Touche</a:t>
                      </a:r>
                      <a:r>
                        <a:rPr lang="fr-CA" baseline="0" dirty="0"/>
                        <a:t> espace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Au</a:t>
                      </a:r>
                      <a:r>
                        <a:rPr lang="fr-CA" baseline="0" dirty="0"/>
                        <a:t> sol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p</a:t>
                      </a:r>
                      <a:r>
                        <a:rPr lang="fr-CA" baseline="0" dirty="0"/>
                        <a:t> ET q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2287383"/>
              </p:ext>
            </p:extLst>
          </p:nvPr>
        </p:nvGraphicFramePr>
        <p:xfrm>
          <a:off x="6216969" y="2930315"/>
          <a:ext cx="4938711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Touche ennemi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/>
                        <a:t>Tombe trou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aseline="0" dirty="0"/>
                        <a:t>p OU q</a:t>
                      </a:r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Vrai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Faux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653752" y="2322166"/>
            <a:ext cx="4945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dirty="0"/>
              <a:t>Voici les tables </a:t>
            </a:r>
            <a:r>
              <a:rPr lang="fr-CA"/>
              <a:t>de vérité pour le « ET » et le « OU »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06961" y="5034099"/>
            <a:ext cx="9039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A" dirty="0"/>
              <a:t>L’opérateur « NON » permet d’inverser la valeur, i.e. un vrai devient faux et un faux devient vrai</a:t>
            </a:r>
          </a:p>
        </p:txBody>
      </p:sp>
    </p:spTree>
    <p:extLst>
      <p:ext uri="{BB962C8B-B14F-4D97-AF65-F5344CB8AC3E}">
        <p14:creationId xmlns:p14="http://schemas.microsoft.com/office/powerpoint/2010/main" val="1188135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logiques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Que font les codes suivants?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63" y="2376594"/>
            <a:ext cx="3352800" cy="3492500"/>
          </a:xfr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411" y="2376594"/>
            <a:ext cx="3416300" cy="34798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659" y="1845734"/>
            <a:ext cx="4572000" cy="4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668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- Exercices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Réalisez un projet dans lequel on retrouve un sprite minimaliste, par exemple un cercle vide, qui fait un tracé aléatoire dans une zone délimitée entre les points (-100, 100), (100, 100), (100, - 100) et (-100, - 100)</a:t>
            </a:r>
          </a:p>
          <a:p>
            <a:r>
              <a:rPr lang="fr-CA" dirty="0"/>
              <a:t>Générer une valeur aléatoire entre 1 et 100 dans une variable</a:t>
            </a:r>
          </a:p>
          <a:p>
            <a:r>
              <a:rPr lang="fr-CA" dirty="0"/>
              <a:t>Si la valeur aléatoire est égale à 1 et 25, on déplace de 2 sur l’axe des x</a:t>
            </a:r>
          </a:p>
          <a:p>
            <a:r>
              <a:rPr lang="fr-CA" dirty="0"/>
              <a:t>Si la valeur aléatoire est égale à 26 et 50, on déplace de -2 sur l’axe des x</a:t>
            </a:r>
          </a:p>
          <a:p>
            <a:r>
              <a:rPr lang="fr-CA" dirty="0"/>
              <a:t>Si la valeur aléatoire est égale à 51 et 75, on déplace de 2 sur l’axe des y</a:t>
            </a:r>
          </a:p>
          <a:p>
            <a:r>
              <a:rPr lang="fr-CA" dirty="0"/>
              <a:t>Si la valeur aléatoire est égale à 76 et 100, on déplace de -2 sur l’axe des y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933" y="2007562"/>
            <a:ext cx="4923094" cy="36997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41877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Créer ses propres blocs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Lorsque l’on réalise des projets moindrement complexes, on se rend compte qu’il y a des séquences de blocs qui se répètent</a:t>
            </a:r>
          </a:p>
          <a:p>
            <a:pPr lvl="1"/>
            <a:r>
              <a:rPr lang="fr-CA" dirty="0"/>
              <a:t>Par exemple dans un jeu, si l’on veut faire redémarrer un projet à zéro après une victoire ou la perte d’une vie du personnage</a:t>
            </a:r>
          </a:p>
          <a:p>
            <a:r>
              <a:rPr lang="fr-CA" dirty="0"/>
              <a:t>Ainsi, il est possible de créer ses propres blocs pour économiser du code ou pour faciliter la maintenance ou simplement pour le faire plus propre à la lecture</a:t>
            </a:r>
          </a:p>
          <a:p>
            <a:r>
              <a:rPr lang="fr-CA" dirty="0"/>
              <a:t>Dans Scratch, il suffit d’aller dans la catégorie « Ajouter blocs » et de cliquer sur « Créer un bloc » pour réaliser son propre bloc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5740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Créer ses propres blocs - Exemple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Si l’on désire remettre notre sprite à la position (0, 0) à chaque fois que l’utilisateur appuie sur la touche « P » ou encore touche à la couleur rouge, on pourra se faire un bloc « Reset »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840" y="1846263"/>
            <a:ext cx="4907921" cy="4022725"/>
          </a:xfrm>
        </p:spPr>
      </p:pic>
    </p:spTree>
    <p:extLst>
      <p:ext uri="{BB962C8B-B14F-4D97-AF65-F5344CB8AC3E}">
        <p14:creationId xmlns:p14="http://schemas.microsoft.com/office/powerpoint/2010/main" val="1815667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À l’aide du projet précédent, i.e. celui qui trace aléatoirement</a:t>
            </a:r>
          </a:p>
          <a:p>
            <a:r>
              <a:rPr lang="fr-CA" dirty="0"/>
              <a:t>Créez un bloc nommé « Reset » dans lequel</a:t>
            </a:r>
          </a:p>
          <a:p>
            <a:pPr lvl="1"/>
            <a:r>
              <a:rPr lang="fr-CA" dirty="0"/>
              <a:t>On remet la position du sprite à (0, 0)</a:t>
            </a:r>
          </a:p>
          <a:p>
            <a:pPr lvl="1"/>
            <a:r>
              <a:rPr lang="fr-CA" dirty="0"/>
              <a:t>On efface le contenu de l’écran</a:t>
            </a:r>
          </a:p>
          <a:p>
            <a:pPr lvl="1"/>
            <a:r>
              <a:rPr lang="fr-CA" dirty="0"/>
              <a:t>On active le crayon</a:t>
            </a:r>
          </a:p>
          <a:p>
            <a:r>
              <a:rPr lang="fr-CA" dirty="0"/>
              <a:t>Ajoutez le bloc « Reset » entre l’événement drapeau et dans la boucle « Indéfiniment »</a:t>
            </a:r>
          </a:p>
          <a:p>
            <a:r>
              <a:rPr lang="fr-CA" dirty="0"/>
              <a:t>Ajoutez une condition dans laquelle lorsque l’utilisateur appuie sur « r », le dessin recommence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32411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Faire sauter un bonhomme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Maintenant que l’on a vu plusieurs types de blocs, on peut créer des animations plus complexes</a:t>
            </a:r>
          </a:p>
          <a:p>
            <a:r>
              <a:rPr lang="fr-CA" dirty="0"/>
              <a:t>Dans le cas présent, on simulera un personnage qui saute à la Mario</a:t>
            </a:r>
          </a:p>
          <a:p>
            <a:r>
              <a:rPr lang="fr-CA" dirty="0"/>
              <a:t>Avant de débuter, il faut comprendre comment fonctionne le principe de gravité simulée</a:t>
            </a:r>
          </a:p>
          <a:p>
            <a:r>
              <a:rPr lang="fr-CA" dirty="0"/>
              <a:t>De façon simple, la gravité est une force qui attire les objets vers un corps de plus grande masse</a:t>
            </a:r>
          </a:p>
          <a:p>
            <a:pPr lvl="1"/>
            <a:r>
              <a:rPr lang="fr-CA" dirty="0"/>
              <a:t>Par exemple, tous les objets sur la planète</a:t>
            </a:r>
          </a:p>
          <a:p>
            <a:r>
              <a:rPr lang="fr-CA" dirty="0"/>
              <a:t>Pour « sortir » momentanément de la gravité, il faut appliquer une force supérieure à celle-ci</a:t>
            </a:r>
          </a:p>
          <a:p>
            <a:pPr lvl="1"/>
            <a:r>
              <a:rPr lang="fr-CA" dirty="0"/>
              <a:t>Par exemple, si la gravité est à -10, il faudra appliqué une accélération supérieure vers le haut pour que notre personnage puisse sauter</a:t>
            </a:r>
          </a:p>
          <a:p>
            <a:pPr lvl="1"/>
            <a:r>
              <a:rPr lang="fr-CA" dirty="0"/>
              <a:t>L’accélération devra diminuer jusqu’à ce que le personnage tombe au sol</a:t>
            </a:r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ZoneTexte 3"/>
          <p:cNvSpPr txBox="1"/>
          <p:nvPr/>
        </p:nvSpPr>
        <p:spPr>
          <a:xfrm>
            <a:off x="8476782" y="178229"/>
            <a:ext cx="321774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fr-CA" b="1" dirty="0"/>
              <a:t>Pour les puristes!</a:t>
            </a:r>
          </a:p>
          <a:p>
            <a:pPr marL="0" lvl="1"/>
            <a:r>
              <a:rPr lang="fr-CA" dirty="0"/>
              <a:t>Ceci est simplement un exemple</a:t>
            </a:r>
          </a:p>
          <a:p>
            <a:pPr marL="0" lvl="1"/>
            <a:r>
              <a:rPr lang="fr-CA" dirty="0"/>
              <a:t>pédagogique pour faciliter la</a:t>
            </a:r>
          </a:p>
          <a:p>
            <a:pPr marL="0" lvl="1"/>
            <a:r>
              <a:rPr lang="fr-CA" dirty="0"/>
              <a:t>compréhension! ;)</a:t>
            </a:r>
          </a:p>
        </p:txBody>
      </p:sp>
    </p:spTree>
    <p:extLst>
      <p:ext uri="{BB962C8B-B14F-4D97-AF65-F5344CB8AC3E}">
        <p14:creationId xmlns:p14="http://schemas.microsoft.com/office/powerpoint/2010/main" val="81605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Faire sauter un bonhomme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 fonctionnement sera le suivant</a:t>
            </a:r>
          </a:p>
          <a:p>
            <a:pPr lvl="1"/>
            <a:r>
              <a:rPr lang="fr-CA" dirty="0"/>
              <a:t>Lorsque l’animation débute, on mettra une variable gravité à 0</a:t>
            </a:r>
          </a:p>
          <a:p>
            <a:pPr lvl="1"/>
            <a:r>
              <a:rPr lang="fr-CA" dirty="0"/>
              <a:t>Si la barre espace est appuyée</a:t>
            </a:r>
          </a:p>
          <a:p>
            <a:pPr lvl="2"/>
            <a:r>
              <a:rPr lang="fr-CA" dirty="0"/>
              <a:t>On mettra la gravité à 20</a:t>
            </a:r>
          </a:p>
          <a:p>
            <a:pPr lvl="2"/>
            <a:r>
              <a:rPr lang="fr-CA" dirty="0"/>
              <a:t>On ajoute la gravité à la position Y</a:t>
            </a:r>
          </a:p>
          <a:p>
            <a:pPr lvl="1"/>
            <a:r>
              <a:rPr lang="fr-CA" dirty="0"/>
              <a:t>Si la position Y du personnage est inférieur à la hauteur du plancher</a:t>
            </a:r>
          </a:p>
          <a:p>
            <a:pPr lvl="2"/>
            <a:r>
              <a:rPr lang="fr-CA" dirty="0"/>
              <a:t>Mettre le personnage à la hauteur du plancher</a:t>
            </a:r>
          </a:p>
          <a:p>
            <a:pPr lvl="1"/>
            <a:r>
              <a:rPr lang="fr-CA" dirty="0"/>
              <a:t>Sinon</a:t>
            </a:r>
          </a:p>
          <a:p>
            <a:pPr lvl="2"/>
            <a:r>
              <a:rPr lang="fr-CA" dirty="0"/>
              <a:t>Additionner « -2 » à la gravité</a:t>
            </a:r>
          </a:p>
          <a:p>
            <a:pPr lvl="2"/>
            <a:r>
              <a:rPr lang="fr-CA" dirty="0"/>
              <a:t>Additionner à Y la gravité</a:t>
            </a:r>
          </a:p>
          <a:p>
            <a:r>
              <a:rPr lang="fr-CA" dirty="0"/>
              <a:t>L’algorithme précédent est modifiable selon vos préférences et besoin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000" y="1343350"/>
            <a:ext cx="1533739" cy="439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044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33" y="462223"/>
            <a:ext cx="5630384" cy="5958657"/>
          </a:xfrm>
        </p:spPr>
      </p:pic>
      <p:sp>
        <p:nvSpPr>
          <p:cNvPr id="6" name="TextBox 5"/>
          <p:cNvSpPr txBox="1"/>
          <p:nvPr/>
        </p:nvSpPr>
        <p:spPr>
          <a:xfrm>
            <a:off x="6610843" y="5400431"/>
            <a:ext cx="448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>
                <a:hlinkClick r:id="rId3"/>
              </a:rPr>
              <a:t>https://scratch.mit.edu/projects/121966640/</a:t>
            </a:r>
            <a:r>
              <a:rPr lang="fr-CA" dirty="0"/>
              <a:t>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153" y="2050708"/>
            <a:ext cx="2467319" cy="2781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61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Agenda de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/>
              <a:t>Les </a:t>
            </a:r>
            <a:r>
              <a:rPr lang="fr-CA" dirty="0"/>
              <a:t>capteurs</a:t>
            </a:r>
          </a:p>
          <a:p>
            <a:r>
              <a:rPr lang="fr-CA" dirty="0"/>
              <a:t>Les opérateurs</a:t>
            </a:r>
          </a:p>
          <a:p>
            <a:r>
              <a:rPr lang="fr-CA" dirty="0"/>
              <a:t>Créer ses propres blocs</a:t>
            </a:r>
          </a:p>
          <a:p>
            <a:r>
              <a:rPr lang="fr-CA" dirty="0"/>
              <a:t>Faire sauter un bonhomme</a:t>
            </a:r>
          </a:p>
          <a:p>
            <a:r>
              <a:rPr lang="fr-CA" dirty="0"/>
              <a:t>Travail Pratique 01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54888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Devoir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L’énoncé du devoir devrait être disponible sur </a:t>
            </a:r>
            <a:r>
              <a:rPr lang="fr-CA"/>
              <a:t>Omnivox</a:t>
            </a:r>
          </a:p>
        </p:txBody>
      </p:sp>
    </p:spTree>
    <p:extLst>
      <p:ext uri="{BB962C8B-B14F-4D97-AF65-F5344CB8AC3E}">
        <p14:creationId xmlns:p14="http://schemas.microsoft.com/office/powerpoint/2010/main" val="200622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capteurs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CA" dirty="0"/>
              <a:t>Les capteurs permettent de détecter certains événements du projet</a:t>
            </a:r>
          </a:p>
          <a:p>
            <a:r>
              <a:rPr lang="fr-CA" dirty="0"/>
              <a:t>On peut détecter</a:t>
            </a:r>
          </a:p>
          <a:p>
            <a:pPr lvl="1"/>
            <a:r>
              <a:rPr lang="fr-CA" dirty="0"/>
              <a:t>Si le sprite touche une couleur</a:t>
            </a:r>
          </a:p>
          <a:p>
            <a:pPr lvl="1"/>
            <a:r>
              <a:rPr lang="fr-CA" dirty="0"/>
              <a:t>Si une couleur touche une autre couleur</a:t>
            </a:r>
          </a:p>
          <a:p>
            <a:pPr lvl="1"/>
            <a:r>
              <a:rPr lang="fr-CA" dirty="0"/>
              <a:t>les touches du clavier appuyées</a:t>
            </a:r>
          </a:p>
          <a:p>
            <a:pPr lvl="1"/>
            <a:r>
              <a:rPr lang="fr-CA" dirty="0"/>
              <a:t>le clic de la souris</a:t>
            </a:r>
          </a:p>
          <a:p>
            <a:pPr lvl="1"/>
            <a:r>
              <a:rPr lang="fr-CA" dirty="0"/>
              <a:t>le contact du sprite avec d’autre objet</a:t>
            </a:r>
          </a:p>
          <a:p>
            <a:pPr marL="0" indent="0">
              <a:buNone/>
            </a:pPr>
            <a:r>
              <a:rPr lang="fr-CA" dirty="0"/>
              <a:t>On peut obtenir</a:t>
            </a:r>
          </a:p>
          <a:p>
            <a:pPr lvl="1"/>
            <a:r>
              <a:rPr lang="fr-CA" dirty="0"/>
              <a:t>La distance du sprite par rapport à un autre objet</a:t>
            </a:r>
          </a:p>
          <a:p>
            <a:pPr lvl="1"/>
            <a:r>
              <a:rPr lang="fr-CA" dirty="0"/>
              <a:t>La position de la souris en X ou Y</a:t>
            </a:r>
          </a:p>
          <a:p>
            <a:pPr lvl="1"/>
            <a:r>
              <a:rPr lang="fr-CA" dirty="0"/>
              <a:t>Le volume sonore du microphone</a:t>
            </a:r>
          </a:p>
          <a:p>
            <a:pPr lvl="1"/>
            <a:r>
              <a:rPr lang="fr-CA" dirty="0"/>
              <a:t>Le temps écoulé depuis le début du programme</a:t>
            </a:r>
          </a:p>
          <a:p>
            <a:pPr lvl="1"/>
            <a:r>
              <a:rPr lang="fr-CA" dirty="0"/>
              <a:t>Différentes caractéristiques des objets avec le bloc « abscisse x de Sprite1 »</a:t>
            </a:r>
          </a:p>
          <a:p>
            <a:pPr lvl="1"/>
            <a:r>
              <a:rPr lang="fr-CA" dirty="0"/>
              <a:t>Le temps</a:t>
            </a:r>
          </a:p>
          <a:p>
            <a:pPr lvl="1"/>
            <a:r>
              <a:rPr lang="fr-CA" dirty="0"/>
              <a:t>Le nombre de jours depuis 2000</a:t>
            </a:r>
          </a:p>
          <a:p>
            <a:pPr lvl="1"/>
            <a:r>
              <a:rPr lang="fr-CA" dirty="0"/>
              <a:t>Le nom de l’utilisateur</a:t>
            </a:r>
          </a:p>
        </p:txBody>
      </p:sp>
    </p:spTree>
    <p:extLst>
      <p:ext uri="{BB962C8B-B14F-4D97-AF65-F5344CB8AC3E}">
        <p14:creationId xmlns:p14="http://schemas.microsoft.com/office/powerpoint/2010/main" val="352362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capteurs -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Créez un projet qui permet de détecter si le sprite a touché un bloc bleu</a:t>
            </a:r>
          </a:p>
          <a:p>
            <a:pPr lvl="1"/>
            <a:r>
              <a:rPr lang="fr-CA" dirty="0"/>
              <a:t>Vous devez dessiner un bloc bleu</a:t>
            </a:r>
          </a:p>
          <a:p>
            <a:r>
              <a:rPr lang="fr-CA" dirty="0"/>
              <a:t>Pour changer la couleur de contact, il suffit de cliquer sur le carré de couleur une première fois et ensuite cliquer sur la couleur désirée sur le plan de travail</a:t>
            </a:r>
          </a:p>
          <a:p>
            <a:r>
              <a:rPr lang="fr-CA" dirty="0"/>
              <a:t>Lorsque le sprite touche un bloc bleu, faites lui dire « Touché! », faites le pointer dans la direction opposé et avancer de 10 pas</a:t>
            </a:r>
          </a:p>
          <a:p>
            <a:r>
              <a:rPr lang="fr-CA" dirty="0"/>
              <a:t>Utilisez votre méthode préférée pour déplacer le sprite</a:t>
            </a:r>
          </a:p>
          <a:p>
            <a:endParaRPr lang="fr-CA" dirty="0"/>
          </a:p>
          <a:p>
            <a:pPr lvl="1"/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1745" y="4532134"/>
            <a:ext cx="2602039" cy="77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00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opérateurs permettent d’effectuer des opérations sur des valeurs tels que des nombres ou encore des mots (ou phrases)</a:t>
            </a:r>
          </a:p>
          <a:p>
            <a:r>
              <a:rPr lang="fr-CA" dirty="0"/>
              <a:t>Il y a deux types d’opérateurs soit les opérateurs mathématiques et les opérateurs logiques</a:t>
            </a:r>
          </a:p>
          <a:p>
            <a:r>
              <a:rPr lang="fr-CA" dirty="0"/>
              <a:t>Les </a:t>
            </a:r>
            <a:r>
              <a:rPr lang="fr-CA" b="1" dirty="0"/>
              <a:t>opérateurs</a:t>
            </a:r>
            <a:r>
              <a:rPr lang="fr-CA" dirty="0"/>
              <a:t> </a:t>
            </a:r>
            <a:r>
              <a:rPr lang="fr-CA" b="1" dirty="0"/>
              <a:t>mathématiques</a:t>
            </a:r>
            <a:r>
              <a:rPr lang="fr-CA" dirty="0"/>
              <a:t> sont ceux que l’on a appris à utiliser depuis la petite école entre autres l’addition, la soustraction, la multiplication et la division</a:t>
            </a:r>
          </a:p>
          <a:p>
            <a:r>
              <a:rPr lang="fr-CA" dirty="0"/>
              <a:t>Les </a:t>
            </a:r>
            <a:r>
              <a:rPr lang="fr-CA" b="1" dirty="0"/>
              <a:t>opérateurs logiques </a:t>
            </a:r>
            <a:r>
              <a:rPr lang="fr-CA" dirty="0"/>
              <a:t>permettent d’énoncer une expression logique où la réponse ne peut être que </a:t>
            </a:r>
            <a:r>
              <a:rPr lang="fr-CA" b="1" dirty="0"/>
              <a:t>VRAI </a:t>
            </a:r>
            <a:r>
              <a:rPr lang="fr-CA" dirty="0"/>
              <a:t>ou </a:t>
            </a:r>
            <a:r>
              <a:rPr lang="fr-CA" b="1" dirty="0"/>
              <a:t>FAUX</a:t>
            </a:r>
          </a:p>
          <a:p>
            <a:r>
              <a:rPr lang="fr-CA" dirty="0"/>
              <a:t>Dans Scratch, les opérateurs sont représentés en vert et sont dans la catégorie « Opérateurs »</a:t>
            </a:r>
          </a:p>
          <a:p>
            <a:r>
              <a:rPr lang="fr-CA" dirty="0"/>
              <a:t>On peut utiliser des variables avec les opérateurs. Pour ce faire, il suffit de glisser la variable désirée dans un des espaces blancs</a:t>
            </a:r>
          </a:p>
        </p:txBody>
      </p:sp>
    </p:spTree>
    <p:extLst>
      <p:ext uri="{BB962C8B-B14F-4D97-AF65-F5344CB8AC3E}">
        <p14:creationId xmlns:p14="http://schemas.microsoft.com/office/powerpoint/2010/main" val="3661648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mathématiques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Les opérateurs mathématiques sont représentés par des ovales verts</a:t>
            </a:r>
          </a:p>
          <a:p>
            <a:r>
              <a:rPr lang="fr-CA" dirty="0"/>
              <a:t>Les opérateurs ne peuvent être utilisés seuls. Ils doivent être utilisés à l’intérieur de d’autres blocs</a:t>
            </a:r>
          </a:p>
          <a:p>
            <a:endParaRPr lang="fr-CA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28" y="2003214"/>
            <a:ext cx="2590800" cy="18542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28" y="3857414"/>
            <a:ext cx="20574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013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mathématiques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opérateurs qui suivent ne sont pas nécessairement très bien connus</a:t>
            </a:r>
          </a:p>
          <a:p>
            <a:pPr lvl="1"/>
            <a:r>
              <a:rPr lang="fr-CA" dirty="0"/>
              <a:t>Nombre aléatoire entre X et Y : À l’instar d’un dé, cette fonction permet d’obtenir un nombre au hasard</a:t>
            </a:r>
          </a:p>
          <a:p>
            <a:pPr lvl="1"/>
            <a:r>
              <a:rPr lang="fr-CA" dirty="0"/>
              <a:t>X modulo Y : Retourne le reste d’une division</a:t>
            </a:r>
          </a:p>
          <a:p>
            <a:pPr lvl="1"/>
            <a:r>
              <a:rPr lang="fr-CA" dirty="0"/>
              <a:t>Arrondi de X : Retourne le nombre arrondi de la valeur X</a:t>
            </a:r>
          </a:p>
          <a:p>
            <a:r>
              <a:rPr lang="fr-CA" dirty="0"/>
              <a:t>Outre les blocs d’opération arithmétique standards, il y a aussi les blocs permettant d’effectuer des opérations sur du texte</a:t>
            </a:r>
          </a:p>
          <a:p>
            <a:pPr lvl="1"/>
            <a:r>
              <a:rPr lang="fr-CA" dirty="0"/>
              <a:t>Regroupe X Y: Permet de coller les textes X et Y ensembles</a:t>
            </a:r>
          </a:p>
          <a:p>
            <a:pPr lvl="1"/>
            <a:r>
              <a:rPr lang="fr-CA" dirty="0"/>
              <a:t>Lettre X de Y : Retourne la lettre à la position X du mot Y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44634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mathématiques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Que fait le code ci-contre?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492375"/>
            <a:ext cx="3505200" cy="2730500"/>
          </a:xfrm>
        </p:spPr>
      </p:pic>
    </p:spTree>
    <p:extLst>
      <p:ext uri="{BB962C8B-B14F-4D97-AF65-F5344CB8AC3E}">
        <p14:creationId xmlns:p14="http://schemas.microsoft.com/office/powerpoint/2010/main" val="1566977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opérateurs logiques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Les opérateurs logiques permettent de comparer deux valeurs de façon à obtenir une réponse VRAI ou FAUX</a:t>
            </a:r>
          </a:p>
          <a:p>
            <a:r>
              <a:rPr lang="fr-CA" dirty="0"/>
              <a:t>Les inéquations font parties des opérateurs logiques</a:t>
            </a:r>
          </a:p>
          <a:p>
            <a:r>
              <a:rPr lang="fr-CA" dirty="0"/>
              <a:t>L’utilisation d’opérateurs logiques s’appelle une </a:t>
            </a:r>
            <a:r>
              <a:rPr lang="fr-CA" b="1" dirty="0"/>
              <a:t>expression</a:t>
            </a:r>
          </a:p>
          <a:p>
            <a:r>
              <a:rPr lang="fr-CA" dirty="0"/>
              <a:t>Ils sont surtout utilisés dans le cadre d’instruction conditionnelle</a:t>
            </a:r>
          </a:p>
          <a:p>
            <a:r>
              <a:rPr lang="fr-CA" dirty="0"/>
              <a:t>Ils sont représentés par un bloc en forme de diamant allongé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350" y="2771775"/>
            <a:ext cx="1358900" cy="2171700"/>
          </a:xfrm>
        </p:spPr>
      </p:pic>
    </p:spTree>
    <p:extLst>
      <p:ext uri="{BB962C8B-B14F-4D97-AF65-F5344CB8AC3E}">
        <p14:creationId xmlns:p14="http://schemas.microsoft.com/office/powerpoint/2010/main" val="704306176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685</TotalTime>
  <Words>1016</Words>
  <Application>Microsoft Office PowerPoint</Application>
  <PresentationFormat>Grand écran</PresentationFormat>
  <Paragraphs>178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3" baseType="lpstr">
      <vt:lpstr>Calibri</vt:lpstr>
      <vt:lpstr>Calibri Light</vt:lpstr>
      <vt:lpstr>Rétrospective</vt:lpstr>
      <vt:lpstr>Scratch</vt:lpstr>
      <vt:lpstr>Agenda de leçon</vt:lpstr>
      <vt:lpstr>Les capteurs</vt:lpstr>
      <vt:lpstr>Les capteurs - Exercices</vt:lpstr>
      <vt:lpstr>Les opérateurs</vt:lpstr>
      <vt:lpstr>Les opérateurs mathématiques</vt:lpstr>
      <vt:lpstr>Les opérateurs mathématiques</vt:lpstr>
      <vt:lpstr>Les opérateurs mathématiques</vt:lpstr>
      <vt:lpstr>Les opérateurs logiques</vt:lpstr>
      <vt:lpstr>Les opérateurs logiques</vt:lpstr>
      <vt:lpstr>Les opérateurs logiques</vt:lpstr>
      <vt:lpstr>Les opérateurs logiques</vt:lpstr>
      <vt:lpstr>Les opérateurs - Exercices</vt:lpstr>
      <vt:lpstr>Créer ses propres blocs</vt:lpstr>
      <vt:lpstr>Créer ses propres blocs - Exemple</vt:lpstr>
      <vt:lpstr>Exercice</vt:lpstr>
      <vt:lpstr>Faire sauter un bonhomme</vt:lpstr>
      <vt:lpstr>Faire sauter un bonhomme</vt:lpstr>
      <vt:lpstr>Présentation PowerPoint</vt:lpstr>
      <vt:lpstr>Devoir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</dc:title>
  <dc:creator>Nicolas Bourré</dc:creator>
  <cp:lastModifiedBy>nbourre</cp:lastModifiedBy>
  <cp:revision>46</cp:revision>
  <dcterms:created xsi:type="dcterms:W3CDTF">2015-09-20T15:15:36Z</dcterms:created>
  <dcterms:modified xsi:type="dcterms:W3CDTF">2016-09-20T16:46:30Z</dcterms:modified>
</cp:coreProperties>
</file>