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7" r:id="rId2"/>
    <p:sldId id="258" r:id="rId3"/>
    <p:sldId id="264" r:id="rId4"/>
    <p:sldId id="267" r:id="rId5"/>
    <p:sldId id="268" r:id="rId6"/>
    <p:sldId id="283" r:id="rId7"/>
    <p:sldId id="269" r:id="rId8"/>
    <p:sldId id="284" r:id="rId9"/>
    <p:sldId id="259" r:id="rId10"/>
    <p:sldId id="260" r:id="rId11"/>
    <p:sldId id="261" r:id="rId12"/>
    <p:sldId id="262" r:id="rId13"/>
    <p:sldId id="263" r:id="rId14"/>
    <p:sldId id="270" r:id="rId15"/>
    <p:sldId id="271" r:id="rId16"/>
    <p:sldId id="273" r:id="rId17"/>
    <p:sldId id="272" r:id="rId18"/>
    <p:sldId id="274" r:id="rId19"/>
    <p:sldId id="275" r:id="rId20"/>
    <p:sldId id="266" r:id="rId21"/>
    <p:sldId id="265" r:id="rId22"/>
    <p:sldId id="278" r:id="rId23"/>
    <p:sldId id="279" r:id="rId24"/>
    <p:sldId id="281" r:id="rId25"/>
    <p:sldId id="280" r:id="rId26"/>
    <p:sldId id="282" r:id="rId27"/>
    <p:sldId id="276" r:id="rId28"/>
    <p:sldId id="277" r:id="rId2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39" autoAdjust="0"/>
    <p:restoredTop sz="79272" autoAdjust="0"/>
  </p:normalViewPr>
  <p:slideViewPr>
    <p:cSldViewPr snapToGrid="0">
      <p:cViewPr varScale="1">
        <p:scale>
          <a:sx n="87" d="100"/>
          <a:sy n="8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DC263-FF93-4602-AB67-0AFB909BCCEC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B791E8-316F-421E-BC4F-A7054C3D0E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771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Algorithme : Manière de</a:t>
            </a:r>
            <a:r>
              <a:rPr lang="fr-CA" baseline="0" dirty="0"/>
              <a:t> placer des instructions de manière logique pour exécuter une tâche.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791E8-316F-421E-BC4F-A7054C3D0EC9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4262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En voiture, arrêt</a:t>
            </a:r>
          </a:p>
          <a:p>
            <a:r>
              <a:rPr lang="fr-CA" dirty="0"/>
              <a:t>Achat,</a:t>
            </a:r>
            <a:r>
              <a:rPr lang="fr-CA" baseline="0" dirty="0"/>
              <a:t> si article dans les mains payés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791E8-316F-421E-BC4F-A7054C3D0EC9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3617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baseline="0" dirty="0"/>
              <a:t>Si plus de 2 articles, je vais économiser sur les articles supplémentaires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791E8-316F-421E-BC4F-A7054C3D0EC9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45398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791E8-316F-421E-BC4F-A7054C3D0EC9}" type="slidenum">
              <a:rPr lang="fr-CA" smtClean="0"/>
              <a:t>20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0042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Solution « </a:t>
            </a:r>
            <a:r>
              <a:rPr lang="fr-CA" dirty="0" err="1"/>
              <a:t>Forever</a:t>
            </a:r>
            <a:r>
              <a:rPr lang="fr-CA" baseline="0" dirty="0"/>
              <a:t> </a:t>
            </a:r>
            <a:r>
              <a:rPr lang="fr-CA" baseline="0" dirty="0" err="1"/>
              <a:t>loop</a:t>
            </a:r>
            <a:r>
              <a:rPr lang="fr-CA" baseline="0" dirty="0"/>
              <a:t> » au lieu des événements </a:t>
            </a:r>
            <a:r>
              <a:rPr lang="fr-CA" baseline="0"/>
              <a:t>pour corriger le </a:t>
            </a:r>
            <a:r>
              <a:rPr lang="fr-CA" baseline="0" dirty="0"/>
              <a:t>bogue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791E8-316F-421E-BC4F-A7054C3D0EC9}" type="slidenum">
              <a:rPr lang="fr-CA" smtClean="0"/>
              <a:t>21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0621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791E8-316F-421E-BC4F-A7054C3D0EC9}" type="slidenum">
              <a:rPr lang="fr-CA" smtClean="0"/>
              <a:t>27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4669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283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165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‹N°›</a:t>
            </a:fld>
            <a:endParaRPr lang="fr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7807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1178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‹N°›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0651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7744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555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06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381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3451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576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763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761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9226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3889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200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A71B1-9BDB-4D12-B4E3-4176C110F72D}" type="datetimeFigureOut">
              <a:rPr lang="fr-CA" smtClean="0"/>
              <a:t>2016-09-06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B5E770-EB2A-4749-A3A2-5FC0912CE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979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-SjuiawRMU4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scratch.mit.ed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youtube.com/watch?v=8D0kG4URfxs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codecombat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/>
              <a:t>Semaine 02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La programmation créative</a:t>
            </a:r>
          </a:p>
          <a:p>
            <a:r>
              <a:rPr lang="fr-CA" dirty="0"/>
              <a:t>Scratch</a:t>
            </a:r>
          </a:p>
        </p:txBody>
      </p:sp>
    </p:spTree>
    <p:extLst>
      <p:ext uri="{BB962C8B-B14F-4D97-AF65-F5344CB8AC3E}">
        <p14:creationId xmlns:p14="http://schemas.microsoft.com/office/powerpoint/2010/main" val="340461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-SjuiawRMU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63105" y="549995"/>
            <a:ext cx="10330206" cy="581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805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Agenda de leçon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Introduction à Scratch</a:t>
            </a:r>
          </a:p>
          <a:p>
            <a:r>
              <a:rPr lang="fr-CA" dirty="0"/>
              <a:t>Compte Scratch</a:t>
            </a:r>
          </a:p>
          <a:p>
            <a:r>
              <a:rPr lang="fr-CA" dirty="0"/>
              <a:t>Exercices</a:t>
            </a:r>
          </a:p>
          <a:p>
            <a:pPr marL="0" indent="0">
              <a:buNone/>
            </a:pP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57851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Scratch : Définition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Scratch est un langage de programmation permettant de faire des projets multimédias</a:t>
            </a:r>
          </a:p>
          <a:p>
            <a:pPr lvl="1"/>
            <a:r>
              <a:rPr lang="fr-CA" dirty="0"/>
              <a:t>Animations, histoires, jeux, etc.</a:t>
            </a:r>
          </a:p>
          <a:p>
            <a:r>
              <a:rPr lang="fr-CA" dirty="0"/>
              <a:t>Ce n’est pas un langage clavier tel que l’on voit au cinéma, mais un langage en blocs</a:t>
            </a:r>
          </a:p>
          <a:p>
            <a:pPr lvl="1"/>
            <a:r>
              <a:rPr lang="fr-CA" dirty="0"/>
              <a:t>Vous allez comprendre sous peu</a:t>
            </a:r>
          </a:p>
          <a:p>
            <a:r>
              <a:rPr lang="fr-CA" dirty="0"/>
              <a:t>Scratch est utilisé dans plusieurs milliers de classe à travers le monde pour apprendre aux jeunes la pensée informatique</a:t>
            </a:r>
          </a:p>
        </p:txBody>
      </p:sp>
    </p:spTree>
    <p:extLst>
      <p:ext uri="{BB962C8B-B14F-4D97-AF65-F5344CB8AC3E}">
        <p14:creationId xmlns:p14="http://schemas.microsoft.com/office/powerpoint/2010/main" val="3213264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Scratch : 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Atteindre </a:t>
            </a:r>
            <a:r>
              <a:rPr lang="fr-CA" dirty="0">
                <a:hlinkClick r:id="rId2"/>
              </a:rPr>
              <a:t>http://scratch.mit.edu</a:t>
            </a:r>
            <a:endParaRPr lang="fr-CA" dirty="0"/>
          </a:p>
          <a:p>
            <a:r>
              <a:rPr lang="fr-CA" dirty="0"/>
              <a:t>Optionnel, modifier la langue pour « </a:t>
            </a:r>
            <a:r>
              <a:rPr lang="fr-CA" b="1" u="sng" dirty="0"/>
              <a:t>Français</a:t>
            </a:r>
            <a:r>
              <a:rPr lang="fr-CA" dirty="0"/>
              <a:t> » et non « Français (Canada) »</a:t>
            </a:r>
          </a:p>
          <a:p>
            <a:pPr lvl="1"/>
            <a:r>
              <a:rPr lang="fr-CA" dirty="0"/>
              <a:t>Au moment d’écrire ces lignes, Français (Canada) était loin d’être traduit au complet</a:t>
            </a:r>
          </a:p>
          <a:p>
            <a:r>
              <a:rPr lang="fr-CA" dirty="0"/>
              <a:t>S’ouvrir un compte Scratch</a:t>
            </a:r>
          </a:p>
          <a:p>
            <a:pPr lvl="1"/>
            <a:r>
              <a:rPr lang="fr-CA" dirty="0"/>
              <a:t>Si applicable, utiliser le même courriel que le site </a:t>
            </a:r>
            <a:r>
              <a:rPr lang="fr-CA" b="1" dirty="0"/>
              <a:t>code.org</a:t>
            </a:r>
          </a:p>
          <a:p>
            <a:r>
              <a:rPr lang="fr-CA" dirty="0"/>
              <a:t>Donner le nom d’utilisateur à l’enseignant pour permettre le suivi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03041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Premier 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Dans cette première pratique, nous allons faire déplacer le chat vers la gauche et la droite après qu’une des touches fléchées soit appuyées</a:t>
            </a:r>
          </a:p>
          <a:p>
            <a:pPr>
              <a:buFont typeface="+mj-lt"/>
              <a:buAutoNum type="arabicPeriod"/>
            </a:pPr>
            <a:r>
              <a:rPr lang="fr-CA" dirty="0"/>
              <a:t>Ajoutez l’événement « Quand espace est pressée » dans la zone de code</a:t>
            </a:r>
          </a:p>
          <a:p>
            <a:pPr lvl="1"/>
            <a:r>
              <a:rPr lang="fr-CA" dirty="0"/>
              <a:t>Catégorie « Événements »</a:t>
            </a:r>
          </a:p>
          <a:p>
            <a:pPr>
              <a:buFont typeface="+mj-lt"/>
              <a:buAutoNum type="arabicPeriod"/>
            </a:pPr>
            <a:r>
              <a:rPr lang="fr-CA" dirty="0"/>
              <a:t>Modifiez « Espace » pour « flèche droite »</a:t>
            </a:r>
          </a:p>
          <a:p>
            <a:pPr>
              <a:buFont typeface="+mj-lt"/>
              <a:buAutoNum type="arabicPeriod"/>
            </a:pPr>
            <a:r>
              <a:rPr lang="fr-CA" dirty="0"/>
              <a:t>Ajoutez au bloc « Avancer de 10 pas »</a:t>
            </a:r>
          </a:p>
          <a:p>
            <a:pPr lvl="1"/>
            <a:r>
              <a:rPr lang="fr-CA" dirty="0"/>
              <a:t>Catégorie « Mouvement »</a:t>
            </a:r>
          </a:p>
          <a:p>
            <a:pPr>
              <a:buFont typeface="+mj-lt"/>
              <a:buAutoNum type="arabicPeriod"/>
            </a:pPr>
            <a:r>
              <a:rPr lang="fr-CA" dirty="0"/>
              <a:t>Testez le projet</a:t>
            </a:r>
          </a:p>
          <a:p>
            <a:r>
              <a:rPr lang="fr-CA" dirty="0"/>
              <a:t>Que se passe-t-il?</a:t>
            </a:r>
          </a:p>
          <a:p>
            <a:r>
              <a:rPr lang="fr-CA" b="1" dirty="0"/>
              <a:t>Exercice : </a:t>
            </a:r>
            <a:r>
              <a:rPr lang="fr-CA" dirty="0"/>
              <a:t>Ajoutez le code nécessaire pour la « flèche gauche »</a:t>
            </a:r>
          </a:p>
          <a:p>
            <a:pPr>
              <a:buFont typeface="+mj-lt"/>
              <a:buAutoNum type="arabicPeriod"/>
            </a:pP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578" y="3343632"/>
            <a:ext cx="2324424" cy="1514686"/>
          </a:xfrm>
          <a:prstGeom prst="rect">
            <a:avLst/>
          </a:prstGeom>
        </p:spPr>
      </p:pic>
      <p:sp>
        <p:nvSpPr>
          <p:cNvPr id="5" name="Organigramme : Alternative 4"/>
          <p:cNvSpPr/>
          <p:nvPr/>
        </p:nvSpPr>
        <p:spPr>
          <a:xfrm>
            <a:off x="8144141" y="5182800"/>
            <a:ext cx="3187582" cy="101695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Que se passe-t-il?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Qu’est-ce qu’il faudrait faire?</a:t>
            </a:r>
          </a:p>
        </p:txBody>
      </p:sp>
    </p:spTree>
    <p:extLst>
      <p:ext uri="{BB962C8B-B14F-4D97-AF65-F5344CB8AC3E}">
        <p14:creationId xmlns:p14="http://schemas.microsoft.com/office/powerpoint/2010/main" val="208871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</a:t>
            </a:r>
            <a:r>
              <a:rPr lang="fr-CA" i="1" dirty="0"/>
              <a:t>lutin</a:t>
            </a:r>
            <a:r>
              <a:rPr lang="fr-CA" dirty="0"/>
              <a:t> (</a:t>
            </a:r>
            <a:r>
              <a:rPr lang="fr-CA" i="1" dirty="0"/>
              <a:t>sprite</a:t>
            </a:r>
            <a:r>
              <a:rPr lang="fr-CA" dirty="0"/>
              <a:t>)</a:t>
            </a:r>
            <a:br>
              <a:rPr lang="fr-CA" dirty="0"/>
            </a:br>
            <a:endParaRPr lang="fr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Un lutin est un objet graphique dont les attributs peuvent être modifiés</a:t>
            </a:r>
          </a:p>
          <a:p>
            <a:pPr lvl="1"/>
            <a:r>
              <a:rPr lang="fr-CA" dirty="0"/>
              <a:t>Je doute fortement de la traduction du terme </a:t>
            </a:r>
            <a:r>
              <a:rPr lang="fr-CA" i="1" dirty="0"/>
              <a:t>sprite</a:t>
            </a:r>
            <a:r>
              <a:rPr lang="fr-CA" dirty="0"/>
              <a:t>, nous allons plutôt utiliser ce dernier jusqu’à ce que l’on trouve une meilleure traduction</a:t>
            </a:r>
          </a:p>
          <a:p>
            <a:r>
              <a:rPr lang="fr-CA" dirty="0"/>
              <a:t>Les attributs sont entre autres la position, la dimension, la couleur, l’angle, etc.</a:t>
            </a:r>
          </a:p>
          <a:p>
            <a:r>
              <a:rPr lang="fr-CA" dirty="0"/>
              <a:t>La liste de sprites se retrouve dans le coin inférieur gauche</a:t>
            </a:r>
          </a:p>
          <a:p>
            <a:endParaRPr lang="fr-CA" dirty="0"/>
          </a:p>
          <a:p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059" y="4556812"/>
            <a:ext cx="4601217" cy="1714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569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Par défaut dans Scratch, certains attributs sont déjà configurés</a:t>
            </a:r>
          </a:p>
          <a:p>
            <a:r>
              <a:rPr lang="fr-CA" dirty="0"/>
              <a:t>Il est possible de modifier ces attributs via le bouton « i » dans le coin supérieur droit du sprite</a:t>
            </a:r>
          </a:p>
          <a:p>
            <a:r>
              <a:rPr lang="fr-CA" dirty="0"/>
              <a:t>Une fois cliqué, la fenêtre des attributs du sprite est alors affichée</a:t>
            </a:r>
          </a:p>
          <a:p>
            <a:r>
              <a:rPr lang="fr-CA" dirty="0"/>
              <a:t>On y retrouve les attributs suivants</a:t>
            </a:r>
          </a:p>
          <a:p>
            <a:pPr lvl="1"/>
            <a:r>
              <a:rPr lang="fr-CA" dirty="0"/>
              <a:t>Le nom : Par défaut « </a:t>
            </a:r>
            <a:r>
              <a:rPr lang="fr-CA" dirty="0" err="1"/>
              <a:t>SpriteX</a:t>
            </a:r>
            <a:r>
              <a:rPr lang="fr-CA" dirty="0"/>
              <a:t> »</a:t>
            </a:r>
          </a:p>
          <a:p>
            <a:pPr lvl="1"/>
            <a:r>
              <a:rPr lang="fr-CA" dirty="0"/>
              <a:t>La position actuelle</a:t>
            </a:r>
          </a:p>
          <a:p>
            <a:pPr lvl="1"/>
            <a:r>
              <a:rPr lang="fr-CA" dirty="0"/>
              <a:t>La direction que pointe le sprite originalement</a:t>
            </a:r>
          </a:p>
          <a:p>
            <a:pPr lvl="1"/>
            <a:r>
              <a:rPr lang="fr-CA" dirty="0"/>
              <a:t>Le style de rotation lorsque l’on fait pivoter le sprite soit autour d’un point central, miroir ou aucun</a:t>
            </a:r>
          </a:p>
          <a:p>
            <a:pPr lvl="1"/>
            <a:r>
              <a:rPr lang="fr-CA" dirty="0"/>
              <a:t>Peut glisser dans le lecteur : Le joueur peut déplacer le sprite avec la souris en jouant</a:t>
            </a:r>
          </a:p>
          <a:p>
            <a:pPr lvl="1"/>
            <a:r>
              <a:rPr lang="fr-CA" dirty="0"/>
              <a:t>Montrer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208" y="3590662"/>
            <a:ext cx="3262786" cy="102062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sprite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635" y="2058599"/>
            <a:ext cx="1333686" cy="130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268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Premier jet : suite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Lors de la première partie, si vous n’avez que dupliquer le code de la flèche droite pour la flèche de gauche, on se retrouvait avec un bogue de direction</a:t>
            </a:r>
          </a:p>
          <a:p>
            <a:r>
              <a:rPr lang="fr-CA" dirty="0"/>
              <a:t>Pour remédier à la situation il y a plusieurs possibilités, je vous montre celle que j’ai utilisée</a:t>
            </a:r>
          </a:p>
          <a:p>
            <a:r>
              <a:rPr lang="fr-CA" dirty="0"/>
              <a:t>Vous devez ajouter les blocs suivants</a:t>
            </a:r>
          </a:p>
          <a:p>
            <a:pPr lvl="1"/>
            <a:r>
              <a:rPr lang="fr-CA" dirty="0"/>
              <a:t>S’orienter à -90</a:t>
            </a:r>
          </a:p>
          <a:p>
            <a:pPr lvl="1"/>
            <a:r>
              <a:rPr lang="fr-CA" dirty="0"/>
              <a:t>Avancer de 10</a:t>
            </a:r>
          </a:p>
          <a:p>
            <a:r>
              <a:rPr lang="fr-CA" dirty="0"/>
              <a:t>Ainsi lorsque l’on appuiera sur la flèche de gauche le bonhomme devrait pointer dans la bonne direction</a:t>
            </a:r>
          </a:p>
          <a:p>
            <a:r>
              <a:rPr lang="fr-CA" b="1" dirty="0"/>
              <a:t>Exercice :</a:t>
            </a:r>
            <a:r>
              <a:rPr lang="fr-CA" dirty="0"/>
              <a:t> Corriger le bogue pour la flèche droite</a:t>
            </a:r>
          </a:p>
        </p:txBody>
      </p:sp>
    </p:spTree>
    <p:extLst>
      <p:ext uri="{BB962C8B-B14F-4D97-AF65-F5344CB8AC3E}">
        <p14:creationId xmlns:p14="http://schemas.microsoft.com/office/powerpoint/2010/main" val="2587159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Premier jet : suite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Super! Le chat se déplace de gauche à droite, mais disons que c’est encore à travailler</a:t>
            </a:r>
          </a:p>
          <a:p>
            <a:r>
              <a:rPr lang="fr-CA" dirty="0"/>
              <a:t>La catégorie de script « Apparence » permet de modifier visuellement la scène ou les objets</a:t>
            </a:r>
          </a:p>
          <a:p>
            <a:r>
              <a:rPr lang="fr-CA" dirty="0"/>
              <a:t>Ajoutez le code « Costume suivant » à la suite des deux blocs qui contrôlent le déplacement</a:t>
            </a:r>
          </a:p>
          <a:p>
            <a:pPr lvl="1"/>
            <a:r>
              <a:rPr lang="fr-CA" dirty="0"/>
              <a:t>Tester</a:t>
            </a:r>
          </a:p>
          <a:p>
            <a:r>
              <a:rPr lang="fr-CA" dirty="0"/>
              <a:t>Ce code permet d’animer le chat, car l’image du chat possède plusieurs costumes</a:t>
            </a:r>
          </a:p>
          <a:p>
            <a:r>
              <a:rPr lang="fr-CA" dirty="0"/>
              <a:t>Les costumes du sprite se retrouvent dans l’onglet du même nom soit « Costumes » qui se situe au centre supérieur de l’écran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5631" y="5009560"/>
            <a:ext cx="2067213" cy="14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187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costumes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Un peu comme les animations avec des </a:t>
            </a:r>
            <a:r>
              <a:rPr lang="fr-CA" i="1" dirty="0" err="1">
                <a:hlinkClick r:id="rId2"/>
              </a:rPr>
              <a:t>flipbook</a:t>
            </a:r>
            <a:r>
              <a:rPr lang="fr-CA" dirty="0"/>
              <a:t>, les costumes représentent l’ensemble des images qui compose une animation</a:t>
            </a:r>
          </a:p>
          <a:p>
            <a:r>
              <a:rPr lang="fr-CA" dirty="0"/>
              <a:t>Il est possible de créer des animations ou encore de modifier celles qui sont existantes</a:t>
            </a:r>
          </a:p>
          <a:p>
            <a:endParaRPr lang="fr-CA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5163" y="1817332"/>
            <a:ext cx="6656758" cy="4224029"/>
          </a:xfrm>
        </p:spPr>
      </p:pic>
    </p:spTree>
    <p:extLst>
      <p:ext uri="{BB962C8B-B14F-4D97-AF65-F5344CB8AC3E}">
        <p14:creationId xmlns:p14="http://schemas.microsoft.com/office/powerpoint/2010/main" val="1500265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Agenda de la leçon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Retour sur les algorithmes</a:t>
            </a:r>
          </a:p>
          <a:p>
            <a:pPr lvl="1"/>
            <a:r>
              <a:rPr lang="fr-CA" dirty="0"/>
              <a:t>Instruction conditionnelle</a:t>
            </a:r>
          </a:p>
          <a:p>
            <a:pPr lvl="1"/>
            <a:r>
              <a:rPr lang="fr-CA" dirty="0"/>
              <a:t>Structure répétitive</a:t>
            </a:r>
          </a:p>
          <a:p>
            <a:r>
              <a:rPr lang="fr-CA" dirty="0"/>
              <a:t>Scratch</a:t>
            </a:r>
          </a:p>
          <a:p>
            <a:pPr lvl="1"/>
            <a:r>
              <a:rPr lang="fr-CA" dirty="0"/>
              <a:t>Introduction</a:t>
            </a:r>
          </a:p>
          <a:p>
            <a:pPr lvl="1"/>
            <a:r>
              <a:rPr lang="fr-CA" dirty="0"/>
              <a:t>Web ou installation chez soi</a:t>
            </a:r>
          </a:p>
          <a:p>
            <a:pPr lvl="1"/>
            <a:r>
              <a:rPr lang="fr-CA" dirty="0"/>
              <a:t>Premiers exemples</a:t>
            </a:r>
          </a:p>
        </p:txBody>
      </p:sp>
    </p:spTree>
    <p:extLst>
      <p:ext uri="{BB962C8B-B14F-4D97-AF65-F5344CB8AC3E}">
        <p14:creationId xmlns:p14="http://schemas.microsoft.com/office/powerpoint/2010/main" val="3059178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Scratch : Mouvement et événements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Mouvement : Possède les instructions pouvant modifier la position de l’image </a:t>
            </a:r>
            <a:r>
              <a:rPr lang="fr-CA" i="1" dirty="0"/>
              <a:t>(sprite)</a:t>
            </a:r>
          </a:p>
          <a:p>
            <a:r>
              <a:rPr lang="fr-CA" dirty="0"/>
              <a:t>Événements : Un événement est un message qui indique au programme qu’il y a quelque chose qui s’est passé tel qu’un clic sur un bouton, une touche est appuyée, etc.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16672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01 - Scratch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Modifiez le projet qui a été créé pour ce cours</a:t>
            </a:r>
          </a:p>
          <a:p>
            <a:r>
              <a:rPr lang="fr-CA" dirty="0"/>
              <a:t>Lorsque le drapeau sera cliqué, positionnez le chat au centre du jeu</a:t>
            </a:r>
          </a:p>
          <a:p>
            <a:r>
              <a:rPr lang="fr-CA" dirty="0"/>
              <a:t>Faites déplacer le chat de haut en bas avec les touches respectives</a:t>
            </a:r>
          </a:p>
          <a:p>
            <a:r>
              <a:rPr lang="fr-CA" dirty="0"/>
              <a:t>Ajouter un deuxième sprite qui s’animera de gauche à droite à l’aide des touches « a » et « d »</a:t>
            </a:r>
          </a:p>
          <a:p>
            <a:r>
              <a:rPr lang="fr-CA" dirty="0"/>
              <a:t>Défi</a:t>
            </a:r>
          </a:p>
          <a:p>
            <a:pPr lvl="1"/>
            <a:r>
              <a:rPr lang="fr-CA" dirty="0"/>
              <a:t>Faites leur dire « Bonjour » lorsque les sprites entreront en contact</a:t>
            </a:r>
          </a:p>
          <a:p>
            <a:pPr lvl="1"/>
            <a:r>
              <a:rPr lang="fr-CA" dirty="0"/>
              <a:t>Corriger le bogue qui fait en sorte qu’une seul touche peut être appuyée à la fois</a:t>
            </a:r>
          </a:p>
        </p:txBody>
      </p:sp>
    </p:spTree>
    <p:extLst>
      <p:ext uri="{BB962C8B-B14F-4D97-AF65-F5344CB8AC3E}">
        <p14:creationId xmlns:p14="http://schemas.microsoft.com/office/powerpoint/2010/main" val="3763941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Scratch : répéter indéfiniment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 contrôle « répéter indéfiniment » est une structure répétitive (boucle) qui comme indiqué dans le nom qui répète indéfiniment les instructions qui y sont encapsulées</a:t>
            </a:r>
          </a:p>
          <a:p>
            <a:r>
              <a:rPr lang="fr-CA" dirty="0"/>
              <a:t>Cette structure est très importante dans les jeux et médias, car le code principale de ces derniers se retrouve dans cette boucle</a:t>
            </a:r>
          </a:p>
          <a:p>
            <a:r>
              <a:rPr lang="fr-CA" dirty="0"/>
              <a:t>Cette structure se retrouve dans la catégorie « Contrôle »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0618" y="4758662"/>
            <a:ext cx="2070100" cy="128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7489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Scratch : Si…alors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 bloc « Si…alors » représente une structure conditionnelle</a:t>
            </a:r>
          </a:p>
          <a:p>
            <a:r>
              <a:rPr lang="fr-CA" dirty="0"/>
              <a:t>Le raisonnement va ainsi « Si </a:t>
            </a:r>
            <a:r>
              <a:rPr lang="fr-CA" b="1" dirty="0"/>
              <a:t>ma condition est vraie </a:t>
            </a:r>
            <a:r>
              <a:rPr lang="fr-CA" dirty="0"/>
              <a:t>alors </a:t>
            </a:r>
            <a:r>
              <a:rPr lang="fr-CA" b="1" dirty="0"/>
              <a:t>exécute ces actions</a:t>
            </a:r>
            <a:r>
              <a:rPr lang="fr-CA" dirty="0"/>
              <a:t> »</a:t>
            </a:r>
          </a:p>
          <a:p>
            <a:r>
              <a:rPr lang="fr-CA" dirty="0"/>
              <a:t>La condition peuvent être en autres la valeur d’une variable, l’appuie d’une touche du clavier, le contact entre deux images, etc.</a:t>
            </a:r>
          </a:p>
          <a:p>
            <a:pPr lvl="1"/>
            <a:r>
              <a:rPr lang="fr-CA" dirty="0"/>
              <a:t>Pouvez-vous donner d’autres exemples?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620" y="5012791"/>
            <a:ext cx="2638095" cy="10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20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Scratch : Les capteurs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Les capteurs sont utilisés entre autres aller chercher des informations tel que la position de la souris, les touches appuyées, etc.</a:t>
            </a:r>
          </a:p>
          <a:p>
            <a:r>
              <a:rPr lang="fr-CA" dirty="0"/>
              <a:t>Ils permettent capter de l’information dans l’environnement du jeux</a:t>
            </a:r>
          </a:p>
          <a:p>
            <a:r>
              <a:rPr lang="fr-CA" dirty="0"/>
              <a:t>Dans Scratch, ils sont de couleur turquoise</a:t>
            </a:r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620" y="5012791"/>
            <a:ext cx="2638095" cy="10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5319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Scratch : Second 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Créez un nouveau projet</a:t>
            </a:r>
          </a:p>
          <a:p>
            <a:r>
              <a:rPr lang="fr-CA" dirty="0"/>
              <a:t>Renommez le projet « Second jet »</a:t>
            </a:r>
          </a:p>
          <a:p>
            <a:r>
              <a:rPr lang="fr-CA" dirty="0"/>
              <a:t>Ajoutez le bloc d’événement qui s’active lorsque le drapeau est appuyé</a:t>
            </a:r>
          </a:p>
          <a:p>
            <a:r>
              <a:rPr lang="fr-CA" dirty="0"/>
              <a:t>Ajoutez le bloc « Répéter indéfiniment »</a:t>
            </a:r>
          </a:p>
          <a:p>
            <a:r>
              <a:rPr lang="fr-CA" dirty="0"/>
              <a:t>À l’intérieur de ce dernier bloc, ajoutez le bloc « si…alors »</a:t>
            </a:r>
          </a:p>
          <a:p>
            <a:r>
              <a:rPr lang="fr-CA" dirty="0"/>
              <a:t>Comme condition, ajoutez la condition vérifiant que la touche droite est appuyée</a:t>
            </a:r>
          </a:p>
          <a:p>
            <a:r>
              <a:rPr lang="fr-CA" dirty="0"/>
              <a:t>Ajoutez le code permettant de déplacer le chat vers la droite</a:t>
            </a:r>
          </a:p>
          <a:p>
            <a:r>
              <a:rPr lang="fr-CA" dirty="0"/>
              <a:t>Ajoutez le code permettant d’animer le chat</a:t>
            </a:r>
          </a:p>
        </p:txBody>
      </p:sp>
    </p:spTree>
    <p:extLst>
      <p:ext uri="{BB962C8B-B14F-4D97-AF65-F5344CB8AC3E}">
        <p14:creationId xmlns:p14="http://schemas.microsoft.com/office/powerpoint/2010/main" val="1889714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02 - Scratch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Ajoutez le code nécessaire dans le projet « Second jet » pour faire déplacer le chat vers </a:t>
            </a:r>
            <a:r>
              <a:rPr lang="fr-CA"/>
              <a:t>la gauche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997783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03 – Code Studio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Dans votre compte </a:t>
            </a:r>
            <a:r>
              <a:rPr lang="fr-CA" dirty="0">
                <a:hlinkClick r:id="rId3"/>
              </a:rPr>
              <a:t>http://code.org</a:t>
            </a:r>
            <a:endParaRPr lang="fr-CA" dirty="0"/>
          </a:p>
          <a:p>
            <a:r>
              <a:rPr lang="fr-CA" dirty="0"/>
              <a:t>Inscrivez-vous au cours suivant « RVSAER »</a:t>
            </a:r>
          </a:p>
          <a:p>
            <a:r>
              <a:rPr lang="fr-CA" dirty="0"/>
              <a:t>Réalisez les différentes tâches</a:t>
            </a:r>
          </a:p>
        </p:txBody>
      </p:sp>
    </p:spTree>
    <p:extLst>
      <p:ext uri="{BB962C8B-B14F-4D97-AF65-F5344CB8AC3E}">
        <p14:creationId xmlns:p14="http://schemas.microsoft.com/office/powerpoint/2010/main" val="640393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04 – Code Combat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Atteindre l’adresse suivante</a:t>
            </a:r>
          </a:p>
          <a:p>
            <a:pPr lvl="1"/>
            <a:r>
              <a:rPr lang="fr-CA" dirty="0">
                <a:hlinkClick r:id="rId2"/>
              </a:rPr>
              <a:t>https://codecombat.com/</a:t>
            </a:r>
            <a:r>
              <a:rPr lang="fr-CA" dirty="0"/>
              <a:t> </a:t>
            </a:r>
          </a:p>
          <a:p>
            <a:r>
              <a:rPr lang="fr-CA" dirty="0"/>
              <a:t>Réaliser les différents exercices</a:t>
            </a:r>
          </a:p>
        </p:txBody>
      </p:sp>
    </p:spTree>
    <p:extLst>
      <p:ext uri="{BB962C8B-B14F-4D97-AF65-F5344CB8AC3E}">
        <p14:creationId xmlns:p14="http://schemas.microsoft.com/office/powerpoint/2010/main" val="363717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Algorithmes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Qu’est-ce qu’un algorithme?</a:t>
            </a:r>
          </a:p>
          <a:p>
            <a:r>
              <a:rPr lang="fr-CA" dirty="0"/>
              <a:t>Quelle structure est utilisée pour une instruction conditionnelle?</a:t>
            </a:r>
          </a:p>
          <a:p>
            <a:r>
              <a:rPr lang="fr-CA" dirty="0"/>
              <a:t>Quelle structure est utilisée pour répéter des instructions?</a:t>
            </a:r>
          </a:p>
        </p:txBody>
      </p:sp>
    </p:spTree>
    <p:extLst>
      <p:ext uri="{BB962C8B-B14F-4D97-AF65-F5344CB8AC3E}">
        <p14:creationId xmlns:p14="http://schemas.microsoft.com/office/powerpoint/2010/main" val="955030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</a:t>
            </a:r>
            <a:r>
              <a:rPr lang="fr-CA" dirty="0"/>
              <a:t>conditionnelle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Souvent, il est nécessaire de diriger un programme pour qu’il réponde adéquatement selon certaines conditions</a:t>
            </a:r>
          </a:p>
          <a:p>
            <a:r>
              <a:rPr lang="fr-CA" dirty="0"/>
              <a:t>Une instruction conditionnelle permet de diriger la séquence du programme</a:t>
            </a:r>
          </a:p>
          <a:p>
            <a:r>
              <a:rPr lang="fr-CA" dirty="0"/>
              <a:t>En programmation, on utilisera le terme « if…</a:t>
            </a:r>
            <a:r>
              <a:rPr lang="fr-CA" dirty="0" err="1"/>
              <a:t>then</a:t>
            </a:r>
            <a:r>
              <a:rPr lang="fr-CA" dirty="0"/>
              <a:t> » (Si…Alors)</a:t>
            </a:r>
          </a:p>
          <a:p>
            <a:pPr lvl="1"/>
            <a:r>
              <a:rPr lang="fr-CA" dirty="0"/>
              <a:t>Les « … » représentent une condition</a:t>
            </a:r>
          </a:p>
          <a:p>
            <a:r>
              <a:rPr lang="fr-CA" dirty="0"/>
              <a:t>Dans la vraie vie, quelle situation doit avoir des instructions conditionnelles?</a:t>
            </a:r>
          </a:p>
          <a:p>
            <a:pPr lvl="1"/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7611256" y="2910729"/>
            <a:ext cx="3886200" cy="3675089"/>
            <a:chOff x="1666240" y="2969551"/>
            <a:chExt cx="3886200" cy="3675089"/>
          </a:xfrm>
        </p:grpSpPr>
        <p:sp>
          <p:nvSpPr>
            <p:cNvPr id="4" name="Rounded Rectangle 3"/>
            <p:cNvSpPr/>
            <p:nvPr/>
          </p:nvSpPr>
          <p:spPr>
            <a:xfrm>
              <a:off x="3860800" y="3342640"/>
              <a:ext cx="1391920" cy="69088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Lancer rondelle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666240" y="4482305"/>
              <a:ext cx="1391920" cy="69088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Augmenter le score</a:t>
              </a:r>
            </a:p>
          </p:txBody>
        </p:sp>
        <p:sp>
          <p:nvSpPr>
            <p:cNvPr id="6" name="Diamond 5"/>
            <p:cNvSpPr/>
            <p:nvPr/>
          </p:nvSpPr>
          <p:spPr>
            <a:xfrm>
              <a:off x="3561080" y="4338320"/>
              <a:ext cx="1991360" cy="978851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But atteint?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666240" y="5580671"/>
              <a:ext cx="1391920" cy="69088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Faire mise au jeu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860800" y="5580671"/>
              <a:ext cx="1391920" cy="69088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Continuer la partie</a:t>
              </a:r>
            </a:p>
          </p:txBody>
        </p:sp>
        <p:cxnSp>
          <p:nvCxnSpPr>
            <p:cNvPr id="11" name="Straight Arrow Connector 10"/>
            <p:cNvCxnSpPr>
              <a:stCxn id="4" idx="2"/>
              <a:endCxn id="6" idx="0"/>
            </p:cNvCxnSpPr>
            <p:nvPr/>
          </p:nvCxnSpPr>
          <p:spPr>
            <a:xfrm>
              <a:off x="4556760" y="4033520"/>
              <a:ext cx="0" cy="3048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cxnSp>
        <p:cxnSp>
          <p:nvCxnSpPr>
            <p:cNvPr id="13" name="Straight Arrow Connector 12"/>
            <p:cNvCxnSpPr>
              <a:stCxn id="6" idx="1"/>
              <a:endCxn id="5" idx="3"/>
            </p:cNvCxnSpPr>
            <p:nvPr/>
          </p:nvCxnSpPr>
          <p:spPr>
            <a:xfrm flipH="1" flipV="1">
              <a:off x="3058160" y="4827745"/>
              <a:ext cx="502920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cxnSp>
        <p:cxnSp>
          <p:nvCxnSpPr>
            <p:cNvPr id="15" name="Straight Arrow Connector 14"/>
            <p:cNvCxnSpPr>
              <a:stCxn id="5" idx="2"/>
              <a:endCxn id="8" idx="0"/>
            </p:cNvCxnSpPr>
            <p:nvPr/>
          </p:nvCxnSpPr>
          <p:spPr>
            <a:xfrm>
              <a:off x="2362200" y="5173185"/>
              <a:ext cx="0" cy="4074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cxnSp>
        <p:cxnSp>
          <p:nvCxnSpPr>
            <p:cNvPr id="17" name="Straight Arrow Connector 16"/>
            <p:cNvCxnSpPr>
              <a:stCxn id="8" idx="3"/>
            </p:cNvCxnSpPr>
            <p:nvPr/>
          </p:nvCxnSpPr>
          <p:spPr>
            <a:xfrm>
              <a:off x="3058160" y="5926111"/>
              <a:ext cx="8026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cxnSp>
        <p:cxnSp>
          <p:nvCxnSpPr>
            <p:cNvPr id="19" name="Straight Arrow Connector 18"/>
            <p:cNvCxnSpPr>
              <a:stCxn id="6" idx="2"/>
              <a:endCxn id="9" idx="0"/>
            </p:cNvCxnSpPr>
            <p:nvPr/>
          </p:nvCxnSpPr>
          <p:spPr>
            <a:xfrm>
              <a:off x="4556760" y="5317171"/>
              <a:ext cx="0" cy="2635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cxnSp>
        <p:cxnSp>
          <p:nvCxnSpPr>
            <p:cNvPr id="24" name="Straight Arrow Connector 23"/>
            <p:cNvCxnSpPr>
              <a:stCxn id="9" idx="2"/>
            </p:cNvCxnSpPr>
            <p:nvPr/>
          </p:nvCxnSpPr>
          <p:spPr>
            <a:xfrm>
              <a:off x="4556760" y="6271551"/>
              <a:ext cx="0" cy="3730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4582160" y="2969551"/>
              <a:ext cx="0" cy="3730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cxn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293" y="4748274"/>
            <a:ext cx="3479800" cy="20066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9050632" y="4784731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Oui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0615525" y="514876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Non</a:t>
            </a:r>
          </a:p>
        </p:txBody>
      </p:sp>
    </p:spTree>
    <p:extLst>
      <p:ext uri="{BB962C8B-B14F-4D97-AF65-F5344CB8AC3E}">
        <p14:creationId xmlns:p14="http://schemas.microsoft.com/office/powerpoint/2010/main" val="1371238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Structure conditionnelle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Dans les structures alternatives, on peut aussi voir le « if…</a:t>
            </a:r>
            <a:r>
              <a:rPr lang="fr-CA" dirty="0" err="1"/>
              <a:t>then</a:t>
            </a:r>
            <a:r>
              <a:rPr lang="fr-CA" dirty="0"/>
              <a:t>…</a:t>
            </a:r>
            <a:r>
              <a:rPr lang="fr-CA" dirty="0" err="1"/>
              <a:t>else</a:t>
            </a:r>
            <a:r>
              <a:rPr lang="fr-CA" dirty="0"/>
              <a:t> » soit « Si…alors…sinon »</a:t>
            </a:r>
          </a:p>
          <a:p>
            <a:r>
              <a:rPr lang="fr-CA" dirty="0"/>
              <a:t>Par exemple au basketball, si un ballon entre dans le panier, si ce dernier est lancé à partir de la ligne de 3 points, on ajoute 3 points sinon 2 points</a:t>
            </a:r>
          </a:p>
        </p:txBody>
      </p:sp>
      <p:grpSp>
        <p:nvGrpSpPr>
          <p:cNvPr id="466" name="Group 465"/>
          <p:cNvGrpSpPr/>
          <p:nvPr/>
        </p:nvGrpSpPr>
        <p:grpSpPr>
          <a:xfrm>
            <a:off x="5158771" y="1135844"/>
            <a:ext cx="4813269" cy="4785331"/>
            <a:chOff x="4640611" y="323044"/>
            <a:chExt cx="4813269" cy="4785331"/>
          </a:xfrm>
        </p:grpSpPr>
        <p:sp>
          <p:nvSpPr>
            <p:cNvPr id="6" name="Rounded Rectangle 5"/>
            <p:cNvSpPr/>
            <p:nvPr/>
          </p:nvSpPr>
          <p:spPr>
            <a:xfrm>
              <a:off x="7762240" y="696133"/>
              <a:ext cx="1391920" cy="6908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Lancer ballon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238362" y="2975914"/>
              <a:ext cx="1391920" cy="6908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Augmenter 3 pts</a:t>
              </a:r>
            </a:p>
          </p:txBody>
        </p:sp>
        <p:sp>
          <p:nvSpPr>
            <p:cNvPr id="8" name="Diamond 7"/>
            <p:cNvSpPr/>
            <p:nvPr/>
          </p:nvSpPr>
          <p:spPr>
            <a:xfrm>
              <a:off x="7462520" y="1691813"/>
              <a:ext cx="1991360" cy="978851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Panier atteint?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7762240" y="3972043"/>
              <a:ext cx="1391920" cy="6908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Continuer la partie</a:t>
              </a:r>
            </a:p>
          </p:txBody>
        </p:sp>
        <p:cxnSp>
          <p:nvCxnSpPr>
            <p:cNvPr id="13" name="Straight Arrow Connector 12"/>
            <p:cNvCxnSpPr>
              <a:stCxn id="6" idx="2"/>
              <a:endCxn id="8" idx="0"/>
            </p:cNvCxnSpPr>
            <p:nvPr/>
          </p:nvCxnSpPr>
          <p:spPr>
            <a:xfrm>
              <a:off x="8458200" y="1387013"/>
              <a:ext cx="0" cy="3048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8" idx="2"/>
              <a:endCxn id="10" idx="0"/>
            </p:cNvCxnSpPr>
            <p:nvPr/>
          </p:nvCxnSpPr>
          <p:spPr>
            <a:xfrm>
              <a:off x="8458200" y="2670664"/>
              <a:ext cx="0" cy="13013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1"/>
              <a:endCxn id="20" idx="3"/>
            </p:cNvCxnSpPr>
            <p:nvPr/>
          </p:nvCxnSpPr>
          <p:spPr>
            <a:xfrm flipH="1">
              <a:off x="6930002" y="2181239"/>
              <a:ext cx="53251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959600" y="183579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dirty="0"/>
                <a:t>Oui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458200" y="3060115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dirty="0"/>
                <a:t>Non</a:t>
              </a:r>
            </a:p>
          </p:txBody>
        </p:sp>
        <p:cxnSp>
          <p:nvCxnSpPr>
            <p:cNvPr id="18" name="Straight Arrow Connector 17"/>
            <p:cNvCxnSpPr>
              <a:stCxn id="10" idx="2"/>
            </p:cNvCxnSpPr>
            <p:nvPr/>
          </p:nvCxnSpPr>
          <p:spPr>
            <a:xfrm>
              <a:off x="8458200" y="4662923"/>
              <a:ext cx="0" cy="4454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8483600" y="323044"/>
              <a:ext cx="0" cy="3730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Diamond 19"/>
            <p:cNvSpPr/>
            <p:nvPr/>
          </p:nvSpPr>
          <p:spPr>
            <a:xfrm>
              <a:off x="4938642" y="1691813"/>
              <a:ext cx="1991360" cy="978851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Ligne de 3 pts?</a:t>
              </a:r>
            </a:p>
          </p:txBody>
        </p:sp>
        <p:sp>
          <p:nvSpPr>
            <p:cNvPr id="453" name="Rounded Rectangle 452"/>
            <p:cNvSpPr/>
            <p:nvPr/>
          </p:nvSpPr>
          <p:spPr>
            <a:xfrm>
              <a:off x="5236263" y="3972044"/>
              <a:ext cx="1391920" cy="6908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Augmenter 2 pts</a:t>
              </a:r>
            </a:p>
          </p:txBody>
        </p:sp>
        <p:cxnSp>
          <p:nvCxnSpPr>
            <p:cNvPr id="455" name="Elbow Connector 454"/>
            <p:cNvCxnSpPr>
              <a:stCxn id="20" idx="1"/>
              <a:endCxn id="453" idx="1"/>
            </p:cNvCxnSpPr>
            <p:nvPr/>
          </p:nvCxnSpPr>
          <p:spPr>
            <a:xfrm rot="10800000" flipH="1" flipV="1">
              <a:off x="4938641" y="2181238"/>
              <a:ext cx="297621" cy="2136245"/>
            </a:xfrm>
            <a:prstGeom prst="bentConnector3">
              <a:avLst>
                <a:gd name="adj1" fmla="val -7680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Straight Arrow Connector 457"/>
            <p:cNvCxnSpPr>
              <a:stCxn id="20" idx="2"/>
              <a:endCxn id="7" idx="0"/>
            </p:cNvCxnSpPr>
            <p:nvPr/>
          </p:nvCxnSpPr>
          <p:spPr>
            <a:xfrm>
              <a:off x="5934322" y="2670664"/>
              <a:ext cx="0" cy="3052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Elbow Connector 460"/>
            <p:cNvCxnSpPr>
              <a:stCxn id="7" idx="3"/>
              <a:endCxn id="10" idx="1"/>
            </p:cNvCxnSpPr>
            <p:nvPr/>
          </p:nvCxnSpPr>
          <p:spPr>
            <a:xfrm>
              <a:off x="6630282" y="3321354"/>
              <a:ext cx="1131958" cy="996129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Straight Arrow Connector 462"/>
            <p:cNvCxnSpPr>
              <a:stCxn id="453" idx="3"/>
              <a:endCxn id="10" idx="1"/>
            </p:cNvCxnSpPr>
            <p:nvPr/>
          </p:nvCxnSpPr>
          <p:spPr>
            <a:xfrm flipV="1">
              <a:off x="6628183" y="4317483"/>
              <a:ext cx="1134057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4" name="TextBox 463"/>
            <p:cNvSpPr txBox="1"/>
            <p:nvPr/>
          </p:nvSpPr>
          <p:spPr>
            <a:xfrm>
              <a:off x="5959169" y="258847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/>
                <a:t>Oui</a:t>
              </a:r>
            </a:p>
          </p:txBody>
        </p:sp>
        <p:sp>
          <p:nvSpPr>
            <p:cNvPr id="465" name="TextBox 464"/>
            <p:cNvSpPr txBox="1"/>
            <p:nvPr/>
          </p:nvSpPr>
          <p:spPr>
            <a:xfrm>
              <a:off x="4640611" y="3614803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dirty="0"/>
                <a:t>Non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730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Structure conditionnelle : Exercices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Où peut-on voir ce type de condition dans la vie?</a:t>
            </a:r>
          </a:p>
          <a:p>
            <a:r>
              <a:rPr lang="fr-CA" dirty="0"/>
              <a:t>Où peut-on voir ce type de condition en informatique, i.e. dans un logiciel ou un jeu?</a:t>
            </a:r>
          </a:p>
        </p:txBody>
      </p:sp>
    </p:spTree>
    <p:extLst>
      <p:ext uri="{BB962C8B-B14F-4D97-AF65-F5344CB8AC3E}">
        <p14:creationId xmlns:p14="http://schemas.microsoft.com/office/powerpoint/2010/main" val="37435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Structure répétitive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La structure répétitive permet de répéter une série d’instructions tant qu’une condition n’est pas atteinte</a:t>
            </a:r>
          </a:p>
          <a:p>
            <a:r>
              <a:rPr lang="fr-CA" dirty="0"/>
              <a:t>Le diagramme ci-contre montre l’exemple où on fait déplacer dans une direction un ballon vers un mur. Lorsque le ballon touche au mur, on inverse sa direction</a:t>
            </a:r>
          </a:p>
          <a:p>
            <a:pPr lvl="1"/>
            <a:r>
              <a:rPr lang="fr-CA" dirty="0"/>
              <a:t>Ballon dans un plan cartésien</a:t>
            </a:r>
          </a:p>
        </p:txBody>
      </p:sp>
      <p:sp>
        <p:nvSpPr>
          <p:cNvPr id="28" name="Ellipse 27"/>
          <p:cNvSpPr/>
          <p:nvPr/>
        </p:nvSpPr>
        <p:spPr>
          <a:xfrm>
            <a:off x="6323730" y="1221099"/>
            <a:ext cx="1145136" cy="7093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Début</a:t>
            </a:r>
          </a:p>
        </p:txBody>
      </p:sp>
      <p:grpSp>
        <p:nvGrpSpPr>
          <p:cNvPr id="32" name="Groupe 31"/>
          <p:cNvGrpSpPr/>
          <p:nvPr/>
        </p:nvGrpSpPr>
        <p:grpSpPr>
          <a:xfrm>
            <a:off x="6323730" y="3395748"/>
            <a:ext cx="1145136" cy="1145136"/>
            <a:chOff x="6409346" y="1600913"/>
            <a:chExt cx="1145136" cy="1145136"/>
          </a:xfrm>
        </p:grpSpPr>
        <p:sp>
          <p:nvSpPr>
            <p:cNvPr id="30" name="Losange 29"/>
            <p:cNvSpPr/>
            <p:nvPr/>
          </p:nvSpPr>
          <p:spPr>
            <a:xfrm>
              <a:off x="6409346" y="1600913"/>
              <a:ext cx="1145136" cy="1145136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6492838" y="1799040"/>
              <a:ext cx="97815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A" dirty="0">
                  <a:solidFill>
                    <a:schemeClr val="bg1"/>
                  </a:solidFill>
                </a:rPr>
                <a:t>Mur</a:t>
              </a:r>
              <a:br>
                <a:rPr lang="fr-CA" dirty="0">
                  <a:solidFill>
                    <a:schemeClr val="bg1"/>
                  </a:solidFill>
                </a:rPr>
              </a:br>
              <a:r>
                <a:rPr lang="fr-CA" dirty="0">
                  <a:solidFill>
                    <a:schemeClr val="bg1"/>
                  </a:solidFill>
                </a:rPr>
                <a:t>touché?</a:t>
              </a:r>
            </a:p>
          </p:txBody>
        </p:sp>
      </p:grpSp>
      <p:grpSp>
        <p:nvGrpSpPr>
          <p:cNvPr id="36" name="Groupe 35"/>
          <p:cNvGrpSpPr/>
          <p:nvPr/>
        </p:nvGrpSpPr>
        <p:grpSpPr>
          <a:xfrm>
            <a:off x="6228739" y="4928117"/>
            <a:ext cx="1301920" cy="690880"/>
            <a:chOff x="6314355" y="3002734"/>
            <a:chExt cx="1301920" cy="690880"/>
          </a:xfrm>
        </p:grpSpPr>
        <p:sp>
          <p:nvSpPr>
            <p:cNvPr id="33" name="Rounded Rectangle 9"/>
            <p:cNvSpPr/>
            <p:nvPr/>
          </p:nvSpPr>
          <p:spPr>
            <a:xfrm>
              <a:off x="6409347" y="3002734"/>
              <a:ext cx="1145136" cy="6908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6314355" y="3142598"/>
              <a:ext cx="13019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200" dirty="0">
                  <a:solidFill>
                    <a:schemeClr val="bg1"/>
                  </a:solidFill>
                </a:rPr>
                <a:t>Additionner</a:t>
              </a:r>
              <a:br>
                <a:rPr lang="fr-CA" sz="1200" dirty="0">
                  <a:solidFill>
                    <a:schemeClr val="bg1"/>
                  </a:solidFill>
                </a:rPr>
              </a:br>
              <a:r>
                <a:rPr lang="fr-CA" sz="1200" dirty="0">
                  <a:solidFill>
                    <a:schemeClr val="bg1"/>
                  </a:solidFill>
                </a:rPr>
                <a:t>V à la position x</a:t>
              </a:r>
            </a:p>
          </p:txBody>
        </p:sp>
      </p:grpSp>
      <p:grpSp>
        <p:nvGrpSpPr>
          <p:cNvPr id="42" name="Groupe 41"/>
          <p:cNvGrpSpPr/>
          <p:nvPr/>
        </p:nvGrpSpPr>
        <p:grpSpPr>
          <a:xfrm>
            <a:off x="8128866" y="3625103"/>
            <a:ext cx="1145136" cy="690880"/>
            <a:chOff x="8229601" y="3817911"/>
            <a:chExt cx="1145136" cy="690880"/>
          </a:xfrm>
        </p:grpSpPr>
        <p:sp>
          <p:nvSpPr>
            <p:cNvPr id="38" name="Rounded Rectangle 9"/>
            <p:cNvSpPr/>
            <p:nvPr/>
          </p:nvSpPr>
          <p:spPr>
            <a:xfrm>
              <a:off x="8229601" y="3817911"/>
              <a:ext cx="1145136" cy="6908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8390838" y="4024851"/>
              <a:ext cx="8226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A" sz="1200" dirty="0">
                  <a:solidFill>
                    <a:schemeClr val="bg1"/>
                  </a:solidFill>
                </a:rPr>
                <a:t>V = -1 * V</a:t>
              </a:r>
            </a:p>
          </p:txBody>
        </p:sp>
      </p:grpSp>
      <p:sp>
        <p:nvSpPr>
          <p:cNvPr id="41" name="Rounded Rectangle 9"/>
          <p:cNvSpPr/>
          <p:nvPr/>
        </p:nvSpPr>
        <p:spPr>
          <a:xfrm>
            <a:off x="6323730" y="2317634"/>
            <a:ext cx="1145136" cy="6908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V = 2</a:t>
            </a:r>
          </a:p>
        </p:txBody>
      </p:sp>
      <p:cxnSp>
        <p:nvCxnSpPr>
          <p:cNvPr id="44" name="Connecteur droit avec flèche 43"/>
          <p:cNvCxnSpPr>
            <a:stCxn id="28" idx="4"/>
            <a:endCxn id="41" idx="0"/>
          </p:cNvCxnSpPr>
          <p:nvPr/>
        </p:nvCxnSpPr>
        <p:spPr>
          <a:xfrm>
            <a:off x="6896298" y="1930400"/>
            <a:ext cx="0" cy="387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41" idx="2"/>
            <a:endCxn id="30" idx="0"/>
          </p:cNvCxnSpPr>
          <p:nvPr/>
        </p:nvCxnSpPr>
        <p:spPr>
          <a:xfrm>
            <a:off x="6896298" y="3008514"/>
            <a:ext cx="0" cy="387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0" idx="3"/>
            <a:endCxn id="38" idx="1"/>
          </p:cNvCxnSpPr>
          <p:nvPr/>
        </p:nvCxnSpPr>
        <p:spPr>
          <a:xfrm>
            <a:off x="7468866" y="3968316"/>
            <a:ext cx="660000" cy="2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30" idx="2"/>
            <a:endCxn id="33" idx="0"/>
          </p:cNvCxnSpPr>
          <p:nvPr/>
        </p:nvCxnSpPr>
        <p:spPr>
          <a:xfrm>
            <a:off x="6896298" y="4540884"/>
            <a:ext cx="1" cy="387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en angle 53"/>
          <p:cNvCxnSpPr>
            <a:stCxn id="33" idx="1"/>
            <a:endCxn id="30" idx="1"/>
          </p:cNvCxnSpPr>
          <p:nvPr/>
        </p:nvCxnSpPr>
        <p:spPr>
          <a:xfrm rot="10800000">
            <a:off x="6323731" y="3968317"/>
            <a:ext cx="1" cy="1305241"/>
          </a:xfrm>
          <a:prstGeom prst="bentConnector3">
            <a:avLst>
              <a:gd name="adj1" fmla="val 228601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en angle 61"/>
          <p:cNvCxnSpPr>
            <a:stCxn id="38" idx="2"/>
            <a:endCxn id="33" idx="3"/>
          </p:cNvCxnSpPr>
          <p:nvPr/>
        </p:nvCxnSpPr>
        <p:spPr>
          <a:xfrm rot="5400000">
            <a:off x="7606364" y="4178487"/>
            <a:ext cx="957574" cy="123256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ZoneTexte 65"/>
          <p:cNvSpPr txBox="1"/>
          <p:nvPr/>
        </p:nvSpPr>
        <p:spPr>
          <a:xfrm>
            <a:off x="6879699" y="451845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Non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7452714" y="3586106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Oui</a:t>
            </a:r>
          </a:p>
        </p:txBody>
      </p:sp>
    </p:spTree>
    <p:extLst>
      <p:ext uri="{BB962C8B-B14F-4D97-AF65-F5344CB8AC3E}">
        <p14:creationId xmlns:p14="http://schemas.microsoft.com/office/powerpoint/2010/main" val="1586872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Structure répétitive : Exercices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Où peut-on voir ce type de condition dans la vie?</a:t>
            </a:r>
          </a:p>
          <a:p>
            <a:r>
              <a:rPr lang="fr-CA" dirty="0"/>
              <a:t>Où peut-on voir ce type de condition en informatique, i.e. dans un logiciel ou un jeu?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9381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Scratch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Les premiers pas</a:t>
            </a:r>
          </a:p>
        </p:txBody>
      </p:sp>
    </p:spTree>
    <p:extLst>
      <p:ext uri="{BB962C8B-B14F-4D97-AF65-F5344CB8AC3E}">
        <p14:creationId xmlns:p14="http://schemas.microsoft.com/office/powerpoint/2010/main" val="21847668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993</TotalTime>
  <Words>918</Words>
  <Application>Microsoft Office PowerPoint</Application>
  <PresentationFormat>Grand écran</PresentationFormat>
  <Paragraphs>177</Paragraphs>
  <Slides>28</Slides>
  <Notes>6</Notes>
  <HiddenSlides>0</HiddenSlides>
  <MMClips>1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3" baseType="lpstr">
      <vt:lpstr>Arial</vt:lpstr>
      <vt:lpstr>Calibri</vt:lpstr>
      <vt:lpstr>Trebuchet MS</vt:lpstr>
      <vt:lpstr>Wingdings 3</vt:lpstr>
      <vt:lpstr>Facette</vt:lpstr>
      <vt:lpstr>Semaine 02</vt:lpstr>
      <vt:lpstr>Agenda de la leçon</vt:lpstr>
      <vt:lpstr>Algorithmes</vt:lpstr>
      <vt:lpstr>Structure conditionnelle</vt:lpstr>
      <vt:lpstr>Structure conditionnelle</vt:lpstr>
      <vt:lpstr>Structure conditionnelle : Exercices</vt:lpstr>
      <vt:lpstr>Structure répétitive</vt:lpstr>
      <vt:lpstr>Structure répétitive : Exercices</vt:lpstr>
      <vt:lpstr>Scratch</vt:lpstr>
      <vt:lpstr>Présentation PowerPoint</vt:lpstr>
      <vt:lpstr>Agenda de leçon</vt:lpstr>
      <vt:lpstr>Scratch : Définition</vt:lpstr>
      <vt:lpstr>Scratch : Introduction</vt:lpstr>
      <vt:lpstr>Premier jet</vt:lpstr>
      <vt:lpstr>Le lutin (sprite) </vt:lpstr>
      <vt:lpstr>Le sprite</vt:lpstr>
      <vt:lpstr>Premier jet : suite</vt:lpstr>
      <vt:lpstr>Premier jet : suite</vt:lpstr>
      <vt:lpstr>Les costumes</vt:lpstr>
      <vt:lpstr>Scratch : Mouvement et événements</vt:lpstr>
      <vt:lpstr>Exercices 01 - Scratch</vt:lpstr>
      <vt:lpstr>Scratch : répéter indéfiniment</vt:lpstr>
      <vt:lpstr>Scratch : Si…alors</vt:lpstr>
      <vt:lpstr>Scratch : Les capteurs</vt:lpstr>
      <vt:lpstr>Scratch : Second jet</vt:lpstr>
      <vt:lpstr>Exercices 02 - Scratch</vt:lpstr>
      <vt:lpstr>Exercices 03 – Code Studio</vt:lpstr>
      <vt:lpstr>Exercices 04 – Code Combat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Semaine 01</dc:title>
  <dc:creator>Nicolas Bourré</dc:creator>
  <cp:lastModifiedBy>nbourre</cp:lastModifiedBy>
  <cp:revision>71</cp:revision>
  <dcterms:created xsi:type="dcterms:W3CDTF">2015-07-25T18:48:02Z</dcterms:created>
  <dcterms:modified xsi:type="dcterms:W3CDTF">2016-09-06T14:20:05Z</dcterms:modified>
</cp:coreProperties>
</file>