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webextensions/webextension1.xml" ContentType="application/vnd.ms-office.webextens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93"/>
  </p:notesMasterIdLst>
  <p:sldIdLst>
    <p:sldId id="256" r:id="rId2"/>
    <p:sldId id="257" r:id="rId3"/>
    <p:sldId id="263" r:id="rId4"/>
    <p:sldId id="264" r:id="rId5"/>
    <p:sldId id="265" r:id="rId6"/>
    <p:sldId id="293" r:id="rId7"/>
    <p:sldId id="258" r:id="rId8"/>
    <p:sldId id="259" r:id="rId9"/>
    <p:sldId id="261" r:id="rId10"/>
    <p:sldId id="260" r:id="rId11"/>
    <p:sldId id="262" r:id="rId12"/>
    <p:sldId id="266" r:id="rId13"/>
    <p:sldId id="267" r:id="rId14"/>
    <p:sldId id="268" r:id="rId15"/>
    <p:sldId id="269" r:id="rId16"/>
    <p:sldId id="270" r:id="rId17"/>
    <p:sldId id="271" r:id="rId18"/>
    <p:sldId id="272" r:id="rId19"/>
    <p:sldId id="273" r:id="rId20"/>
    <p:sldId id="275" r:id="rId21"/>
    <p:sldId id="279" r:id="rId22"/>
    <p:sldId id="280" r:id="rId23"/>
    <p:sldId id="274" r:id="rId24"/>
    <p:sldId id="276" r:id="rId25"/>
    <p:sldId id="283" r:id="rId26"/>
    <p:sldId id="281" r:id="rId27"/>
    <p:sldId id="277" r:id="rId28"/>
    <p:sldId id="278" r:id="rId29"/>
    <p:sldId id="282" r:id="rId30"/>
    <p:sldId id="284" r:id="rId31"/>
    <p:sldId id="285" r:id="rId32"/>
    <p:sldId id="286" r:id="rId33"/>
    <p:sldId id="287" r:id="rId34"/>
    <p:sldId id="288" r:id="rId35"/>
    <p:sldId id="289" r:id="rId36"/>
    <p:sldId id="290" r:id="rId37"/>
    <p:sldId id="294" r:id="rId38"/>
    <p:sldId id="295" r:id="rId39"/>
    <p:sldId id="291" r:id="rId40"/>
    <p:sldId id="292" r:id="rId41"/>
    <p:sldId id="296" r:id="rId42"/>
    <p:sldId id="299" r:id="rId43"/>
    <p:sldId id="300" r:id="rId44"/>
    <p:sldId id="301" r:id="rId45"/>
    <p:sldId id="302" r:id="rId46"/>
    <p:sldId id="304" r:id="rId47"/>
    <p:sldId id="308" r:id="rId48"/>
    <p:sldId id="305" r:id="rId49"/>
    <p:sldId id="306" r:id="rId50"/>
    <p:sldId id="307" r:id="rId51"/>
    <p:sldId id="298" r:id="rId52"/>
    <p:sldId id="309" r:id="rId53"/>
    <p:sldId id="310" r:id="rId54"/>
    <p:sldId id="311" r:id="rId55"/>
    <p:sldId id="312" r:id="rId56"/>
    <p:sldId id="313" r:id="rId57"/>
    <p:sldId id="315" r:id="rId58"/>
    <p:sldId id="320" r:id="rId59"/>
    <p:sldId id="314" r:id="rId60"/>
    <p:sldId id="316" r:id="rId61"/>
    <p:sldId id="319" r:id="rId62"/>
    <p:sldId id="321" r:id="rId63"/>
    <p:sldId id="322" r:id="rId64"/>
    <p:sldId id="323" r:id="rId65"/>
    <p:sldId id="324" r:id="rId66"/>
    <p:sldId id="325" r:id="rId67"/>
    <p:sldId id="326" r:id="rId68"/>
    <p:sldId id="327" r:id="rId69"/>
    <p:sldId id="328" r:id="rId70"/>
    <p:sldId id="329" r:id="rId71"/>
    <p:sldId id="331" r:id="rId72"/>
    <p:sldId id="330" r:id="rId73"/>
    <p:sldId id="332" r:id="rId74"/>
    <p:sldId id="333" r:id="rId75"/>
    <p:sldId id="336" r:id="rId76"/>
    <p:sldId id="337" r:id="rId77"/>
    <p:sldId id="334" r:id="rId78"/>
    <p:sldId id="339" r:id="rId79"/>
    <p:sldId id="340" r:id="rId80"/>
    <p:sldId id="335" r:id="rId81"/>
    <p:sldId id="341" r:id="rId82"/>
    <p:sldId id="342" r:id="rId83"/>
    <p:sldId id="343" r:id="rId84"/>
    <p:sldId id="344" r:id="rId85"/>
    <p:sldId id="345" r:id="rId86"/>
    <p:sldId id="346" r:id="rId87"/>
    <p:sldId id="348" r:id="rId88"/>
    <p:sldId id="349" r:id="rId89"/>
    <p:sldId id="347" r:id="rId90"/>
    <p:sldId id="338" r:id="rId91"/>
    <p:sldId id="350" r:id="rId9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CCCC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94" autoAdjust="0"/>
    <p:restoredTop sz="84910" autoAdjust="0"/>
  </p:normalViewPr>
  <p:slideViewPr>
    <p:cSldViewPr snapToGrid="0">
      <p:cViewPr varScale="1">
        <p:scale>
          <a:sx n="130" d="100"/>
          <a:sy n="130" d="100"/>
        </p:scale>
        <p:origin x="69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76EFE8-00BD-4E24-B49D-818B72DAE3A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CA"/>
        </a:p>
      </dgm:t>
    </dgm:pt>
    <dgm:pt modelId="{6CE5BD61-1D53-4827-933A-8D84CDAEB9DA}">
      <dgm:prSet phldrT="[Texte]"/>
      <dgm:spPr/>
      <dgm:t>
        <a:bodyPr/>
        <a:lstStyle/>
        <a:p>
          <a:r>
            <a:rPr lang="fr-CA" dirty="0" err="1"/>
            <a:t>ViewGroup</a:t>
          </a:r>
          <a:endParaRPr lang="fr-CA" dirty="0"/>
        </a:p>
      </dgm:t>
    </dgm:pt>
    <dgm:pt modelId="{B74EE1B0-558F-47B8-A13B-63766CF823EA}" type="parTrans" cxnId="{0D64C385-3C0D-49AB-92F6-1D5F325B8D8B}">
      <dgm:prSet/>
      <dgm:spPr/>
      <dgm:t>
        <a:bodyPr/>
        <a:lstStyle/>
        <a:p>
          <a:endParaRPr lang="fr-CA"/>
        </a:p>
      </dgm:t>
    </dgm:pt>
    <dgm:pt modelId="{EBA1CF5C-72C7-420A-B268-89CE7FD6372D}" type="sibTrans" cxnId="{0D64C385-3C0D-49AB-92F6-1D5F325B8D8B}">
      <dgm:prSet/>
      <dgm:spPr/>
      <dgm:t>
        <a:bodyPr/>
        <a:lstStyle/>
        <a:p>
          <a:endParaRPr lang="fr-CA"/>
        </a:p>
      </dgm:t>
    </dgm:pt>
    <dgm:pt modelId="{60C68E14-04CF-43E3-856E-E94BE86F30B1}">
      <dgm:prSet phldrT="[Texte]"/>
      <dgm:spPr/>
      <dgm:t>
        <a:bodyPr/>
        <a:lstStyle/>
        <a:p>
          <a:r>
            <a:rPr lang="fr-CA" dirty="0" err="1"/>
            <a:t>ViewGroup</a:t>
          </a:r>
          <a:endParaRPr lang="fr-CA" dirty="0"/>
        </a:p>
      </dgm:t>
    </dgm:pt>
    <dgm:pt modelId="{75A96F1C-DAC9-4977-89F7-9780C59EDEF5}" type="parTrans" cxnId="{63C5A3FE-7F46-41CE-A231-B4A53AC1918B}">
      <dgm:prSet/>
      <dgm:spPr/>
      <dgm:t>
        <a:bodyPr/>
        <a:lstStyle/>
        <a:p>
          <a:endParaRPr lang="fr-CA"/>
        </a:p>
      </dgm:t>
    </dgm:pt>
    <dgm:pt modelId="{521AD26B-8E60-4896-A0A6-739BB56779A9}" type="sibTrans" cxnId="{63C5A3FE-7F46-41CE-A231-B4A53AC1918B}">
      <dgm:prSet/>
      <dgm:spPr/>
      <dgm:t>
        <a:bodyPr/>
        <a:lstStyle/>
        <a:p>
          <a:endParaRPr lang="fr-CA"/>
        </a:p>
      </dgm:t>
    </dgm:pt>
    <dgm:pt modelId="{504F79B3-1A80-4A5C-A8BA-D793D71AD09F}">
      <dgm:prSet phldrT="[Texte]"/>
      <dgm:spPr/>
      <dgm:t>
        <a:bodyPr/>
        <a:lstStyle/>
        <a:p>
          <a:r>
            <a:rPr lang="fr-CA" dirty="0" err="1"/>
            <a:t>View</a:t>
          </a:r>
          <a:endParaRPr lang="fr-CA" dirty="0"/>
        </a:p>
      </dgm:t>
    </dgm:pt>
    <dgm:pt modelId="{9751FFEC-0605-4849-9D9D-FE5CB8DD5E87}" type="parTrans" cxnId="{9393421F-2436-4DEC-A76F-8C80106C7283}">
      <dgm:prSet/>
      <dgm:spPr/>
      <dgm:t>
        <a:bodyPr/>
        <a:lstStyle/>
        <a:p>
          <a:endParaRPr lang="fr-CA"/>
        </a:p>
      </dgm:t>
    </dgm:pt>
    <dgm:pt modelId="{6E4DFFC3-7AE5-427E-893B-F65DE950ACFA}" type="sibTrans" cxnId="{9393421F-2436-4DEC-A76F-8C80106C7283}">
      <dgm:prSet/>
      <dgm:spPr/>
      <dgm:t>
        <a:bodyPr/>
        <a:lstStyle/>
        <a:p>
          <a:endParaRPr lang="fr-CA"/>
        </a:p>
      </dgm:t>
    </dgm:pt>
    <dgm:pt modelId="{BC504714-CE2F-42E3-880F-FB2DDAD95E9D}">
      <dgm:prSet phldrT="[Texte]"/>
      <dgm:spPr/>
      <dgm:t>
        <a:bodyPr/>
        <a:lstStyle/>
        <a:p>
          <a:r>
            <a:rPr lang="fr-CA" dirty="0" err="1"/>
            <a:t>View</a:t>
          </a:r>
          <a:endParaRPr lang="fr-CA" dirty="0"/>
        </a:p>
      </dgm:t>
    </dgm:pt>
    <dgm:pt modelId="{E3633D95-98E0-4C67-9183-BDFBB86B57F6}" type="parTrans" cxnId="{DD3F0F78-FDF6-4F36-B297-7009F185FA91}">
      <dgm:prSet/>
      <dgm:spPr/>
      <dgm:t>
        <a:bodyPr/>
        <a:lstStyle/>
        <a:p>
          <a:endParaRPr lang="fr-CA"/>
        </a:p>
      </dgm:t>
    </dgm:pt>
    <dgm:pt modelId="{EF42320D-FAE6-4E67-B714-0C753A5AAE66}" type="sibTrans" cxnId="{DD3F0F78-FDF6-4F36-B297-7009F185FA91}">
      <dgm:prSet/>
      <dgm:spPr/>
      <dgm:t>
        <a:bodyPr/>
        <a:lstStyle/>
        <a:p>
          <a:endParaRPr lang="fr-CA"/>
        </a:p>
      </dgm:t>
    </dgm:pt>
    <dgm:pt modelId="{9E1BF0CF-CEA6-4AB5-9806-1AE3428E1437}">
      <dgm:prSet/>
      <dgm:spPr/>
      <dgm:t>
        <a:bodyPr/>
        <a:lstStyle/>
        <a:p>
          <a:r>
            <a:rPr lang="fr-CA" dirty="0" err="1"/>
            <a:t>View</a:t>
          </a:r>
          <a:endParaRPr lang="fr-CA" dirty="0"/>
        </a:p>
      </dgm:t>
    </dgm:pt>
    <dgm:pt modelId="{EF721F5D-0382-4F1C-89D9-4098F193EB2A}" type="parTrans" cxnId="{D54F12B8-E8A5-4EB2-AABC-7D9EB2906D4E}">
      <dgm:prSet/>
      <dgm:spPr/>
      <dgm:t>
        <a:bodyPr/>
        <a:lstStyle/>
        <a:p>
          <a:endParaRPr lang="fr-CA"/>
        </a:p>
      </dgm:t>
    </dgm:pt>
    <dgm:pt modelId="{0706F254-F42F-42DF-BAE7-8D304588DE13}" type="sibTrans" cxnId="{D54F12B8-E8A5-4EB2-AABC-7D9EB2906D4E}">
      <dgm:prSet/>
      <dgm:spPr/>
      <dgm:t>
        <a:bodyPr/>
        <a:lstStyle/>
        <a:p>
          <a:endParaRPr lang="fr-CA"/>
        </a:p>
      </dgm:t>
    </dgm:pt>
    <dgm:pt modelId="{D5B0FFD6-8FC3-4930-A5EA-186AE84C0D56}">
      <dgm:prSet/>
      <dgm:spPr/>
      <dgm:t>
        <a:bodyPr/>
        <a:lstStyle/>
        <a:p>
          <a:r>
            <a:rPr lang="fr-CA" dirty="0" err="1"/>
            <a:t>View</a:t>
          </a:r>
          <a:endParaRPr lang="fr-CA" dirty="0"/>
        </a:p>
      </dgm:t>
    </dgm:pt>
    <dgm:pt modelId="{1E18D3CD-990D-49FE-8B3A-E3F176977341}" type="parTrans" cxnId="{E295088E-4091-44EB-910D-F73953B3E3B5}">
      <dgm:prSet/>
      <dgm:spPr/>
      <dgm:t>
        <a:bodyPr/>
        <a:lstStyle/>
        <a:p>
          <a:endParaRPr lang="fr-CA"/>
        </a:p>
      </dgm:t>
    </dgm:pt>
    <dgm:pt modelId="{2B329C30-8EEB-4A77-9D3F-903A75F350A5}" type="sibTrans" cxnId="{E295088E-4091-44EB-910D-F73953B3E3B5}">
      <dgm:prSet/>
      <dgm:spPr/>
      <dgm:t>
        <a:bodyPr/>
        <a:lstStyle/>
        <a:p>
          <a:endParaRPr lang="fr-CA"/>
        </a:p>
      </dgm:t>
    </dgm:pt>
    <dgm:pt modelId="{C3F6B3A4-1ED0-4A93-85B3-ED2BCE46B04C}">
      <dgm:prSet/>
      <dgm:spPr/>
      <dgm:t>
        <a:bodyPr/>
        <a:lstStyle/>
        <a:p>
          <a:r>
            <a:rPr lang="fr-CA" dirty="0" err="1"/>
            <a:t>View</a:t>
          </a:r>
          <a:endParaRPr lang="fr-CA" dirty="0"/>
        </a:p>
      </dgm:t>
    </dgm:pt>
    <dgm:pt modelId="{FDF4E118-5DD5-46CB-8D4A-36D6FFC2097B}" type="parTrans" cxnId="{163BA3E5-2C0F-429A-94F4-EB961688ECA8}">
      <dgm:prSet/>
      <dgm:spPr/>
      <dgm:t>
        <a:bodyPr/>
        <a:lstStyle/>
        <a:p>
          <a:endParaRPr lang="fr-CA"/>
        </a:p>
      </dgm:t>
    </dgm:pt>
    <dgm:pt modelId="{EF9EE8BB-1733-42EB-8906-D6E5B168C63D}" type="sibTrans" cxnId="{163BA3E5-2C0F-429A-94F4-EB961688ECA8}">
      <dgm:prSet/>
      <dgm:spPr/>
      <dgm:t>
        <a:bodyPr/>
        <a:lstStyle/>
        <a:p>
          <a:endParaRPr lang="fr-CA"/>
        </a:p>
      </dgm:t>
    </dgm:pt>
    <dgm:pt modelId="{70AFFA37-8A41-462A-BC73-39C2A921CBF6}" type="pres">
      <dgm:prSet presAssocID="{6176EFE8-00BD-4E24-B49D-818B72DAE3A8}" presName="hierChild1" presStyleCnt="0">
        <dgm:presLayoutVars>
          <dgm:orgChart val="1"/>
          <dgm:chPref val="1"/>
          <dgm:dir/>
          <dgm:animOne val="branch"/>
          <dgm:animLvl val="lvl"/>
          <dgm:resizeHandles/>
        </dgm:presLayoutVars>
      </dgm:prSet>
      <dgm:spPr/>
      <dgm:t>
        <a:bodyPr/>
        <a:lstStyle/>
        <a:p>
          <a:endParaRPr lang="fr-CA"/>
        </a:p>
      </dgm:t>
    </dgm:pt>
    <dgm:pt modelId="{3ABA77CC-9BB7-406E-AC7F-CF33668B4FA4}" type="pres">
      <dgm:prSet presAssocID="{6CE5BD61-1D53-4827-933A-8D84CDAEB9DA}" presName="hierRoot1" presStyleCnt="0">
        <dgm:presLayoutVars>
          <dgm:hierBranch val="init"/>
        </dgm:presLayoutVars>
      </dgm:prSet>
      <dgm:spPr/>
    </dgm:pt>
    <dgm:pt modelId="{51AA7B69-C614-4678-A51A-8765D75070BA}" type="pres">
      <dgm:prSet presAssocID="{6CE5BD61-1D53-4827-933A-8D84CDAEB9DA}" presName="rootComposite1" presStyleCnt="0"/>
      <dgm:spPr/>
    </dgm:pt>
    <dgm:pt modelId="{7A24C136-243C-457B-B474-9F5D30EFE406}" type="pres">
      <dgm:prSet presAssocID="{6CE5BD61-1D53-4827-933A-8D84CDAEB9DA}" presName="rootText1" presStyleLbl="node0" presStyleIdx="0" presStyleCnt="1">
        <dgm:presLayoutVars>
          <dgm:chPref val="3"/>
        </dgm:presLayoutVars>
      </dgm:prSet>
      <dgm:spPr/>
      <dgm:t>
        <a:bodyPr/>
        <a:lstStyle/>
        <a:p>
          <a:endParaRPr lang="fr-CA"/>
        </a:p>
      </dgm:t>
    </dgm:pt>
    <dgm:pt modelId="{AE9C5A3B-12EA-4DA3-BF93-6DA843756860}" type="pres">
      <dgm:prSet presAssocID="{6CE5BD61-1D53-4827-933A-8D84CDAEB9DA}" presName="rootConnector1" presStyleLbl="node1" presStyleIdx="0" presStyleCnt="0"/>
      <dgm:spPr/>
      <dgm:t>
        <a:bodyPr/>
        <a:lstStyle/>
        <a:p>
          <a:endParaRPr lang="fr-CA"/>
        </a:p>
      </dgm:t>
    </dgm:pt>
    <dgm:pt modelId="{5340F67D-3193-4EAA-B70C-1895186A03EB}" type="pres">
      <dgm:prSet presAssocID="{6CE5BD61-1D53-4827-933A-8D84CDAEB9DA}" presName="hierChild2" presStyleCnt="0"/>
      <dgm:spPr/>
    </dgm:pt>
    <dgm:pt modelId="{6588A924-38E6-4577-90FB-FB64C5257F1D}" type="pres">
      <dgm:prSet presAssocID="{75A96F1C-DAC9-4977-89F7-9780C59EDEF5}" presName="Name37" presStyleLbl="parChTrans1D2" presStyleIdx="0" presStyleCnt="3"/>
      <dgm:spPr/>
      <dgm:t>
        <a:bodyPr/>
        <a:lstStyle/>
        <a:p>
          <a:endParaRPr lang="fr-CA"/>
        </a:p>
      </dgm:t>
    </dgm:pt>
    <dgm:pt modelId="{A6A4A1BA-ECFB-4E88-9632-F4924CC32D07}" type="pres">
      <dgm:prSet presAssocID="{60C68E14-04CF-43E3-856E-E94BE86F30B1}" presName="hierRoot2" presStyleCnt="0">
        <dgm:presLayoutVars>
          <dgm:hierBranch/>
        </dgm:presLayoutVars>
      </dgm:prSet>
      <dgm:spPr/>
    </dgm:pt>
    <dgm:pt modelId="{87760EFC-F996-49AE-9EA3-8AAD62F5A2E8}" type="pres">
      <dgm:prSet presAssocID="{60C68E14-04CF-43E3-856E-E94BE86F30B1}" presName="rootComposite" presStyleCnt="0"/>
      <dgm:spPr/>
    </dgm:pt>
    <dgm:pt modelId="{0DD042D2-F78E-490B-88F2-FAA16F2BD622}" type="pres">
      <dgm:prSet presAssocID="{60C68E14-04CF-43E3-856E-E94BE86F30B1}" presName="rootText" presStyleLbl="node2" presStyleIdx="0" presStyleCnt="3">
        <dgm:presLayoutVars>
          <dgm:chPref val="3"/>
        </dgm:presLayoutVars>
      </dgm:prSet>
      <dgm:spPr/>
      <dgm:t>
        <a:bodyPr/>
        <a:lstStyle/>
        <a:p>
          <a:endParaRPr lang="fr-CA"/>
        </a:p>
      </dgm:t>
    </dgm:pt>
    <dgm:pt modelId="{78928770-9317-4440-9257-450F7314AF39}" type="pres">
      <dgm:prSet presAssocID="{60C68E14-04CF-43E3-856E-E94BE86F30B1}" presName="rootConnector" presStyleLbl="node2" presStyleIdx="0" presStyleCnt="3"/>
      <dgm:spPr/>
      <dgm:t>
        <a:bodyPr/>
        <a:lstStyle/>
        <a:p>
          <a:endParaRPr lang="fr-CA"/>
        </a:p>
      </dgm:t>
    </dgm:pt>
    <dgm:pt modelId="{5D145ACC-7D93-4080-A093-1DD437E66421}" type="pres">
      <dgm:prSet presAssocID="{60C68E14-04CF-43E3-856E-E94BE86F30B1}" presName="hierChild4" presStyleCnt="0"/>
      <dgm:spPr/>
    </dgm:pt>
    <dgm:pt modelId="{C51E5E60-F30F-4399-8547-F45CBAF9D065}" type="pres">
      <dgm:prSet presAssocID="{EF721F5D-0382-4F1C-89D9-4098F193EB2A}" presName="Name35" presStyleLbl="parChTrans1D3" presStyleIdx="0" presStyleCnt="3"/>
      <dgm:spPr/>
      <dgm:t>
        <a:bodyPr/>
        <a:lstStyle/>
        <a:p>
          <a:endParaRPr lang="fr-CA"/>
        </a:p>
      </dgm:t>
    </dgm:pt>
    <dgm:pt modelId="{26BB8D0D-65D7-4163-A644-344B820E7D75}" type="pres">
      <dgm:prSet presAssocID="{9E1BF0CF-CEA6-4AB5-9806-1AE3428E1437}" presName="hierRoot2" presStyleCnt="0">
        <dgm:presLayoutVars>
          <dgm:hierBranch val="init"/>
        </dgm:presLayoutVars>
      </dgm:prSet>
      <dgm:spPr/>
    </dgm:pt>
    <dgm:pt modelId="{2E63BEB7-CD37-4398-963F-88FA6FBFBED4}" type="pres">
      <dgm:prSet presAssocID="{9E1BF0CF-CEA6-4AB5-9806-1AE3428E1437}" presName="rootComposite" presStyleCnt="0"/>
      <dgm:spPr/>
    </dgm:pt>
    <dgm:pt modelId="{3ED22A62-655B-4593-ABB3-03E117F20446}" type="pres">
      <dgm:prSet presAssocID="{9E1BF0CF-CEA6-4AB5-9806-1AE3428E1437}" presName="rootText" presStyleLbl="node3" presStyleIdx="0" presStyleCnt="3">
        <dgm:presLayoutVars>
          <dgm:chPref val="3"/>
        </dgm:presLayoutVars>
      </dgm:prSet>
      <dgm:spPr/>
      <dgm:t>
        <a:bodyPr/>
        <a:lstStyle/>
        <a:p>
          <a:endParaRPr lang="fr-CA"/>
        </a:p>
      </dgm:t>
    </dgm:pt>
    <dgm:pt modelId="{7F102816-4C85-4279-8370-9EDEFB9BF25E}" type="pres">
      <dgm:prSet presAssocID="{9E1BF0CF-CEA6-4AB5-9806-1AE3428E1437}" presName="rootConnector" presStyleLbl="node3" presStyleIdx="0" presStyleCnt="3"/>
      <dgm:spPr/>
      <dgm:t>
        <a:bodyPr/>
        <a:lstStyle/>
        <a:p>
          <a:endParaRPr lang="fr-CA"/>
        </a:p>
      </dgm:t>
    </dgm:pt>
    <dgm:pt modelId="{2F3617DE-1AAA-4ED8-80BB-EAEAD49B6DC8}" type="pres">
      <dgm:prSet presAssocID="{9E1BF0CF-CEA6-4AB5-9806-1AE3428E1437}" presName="hierChild4" presStyleCnt="0"/>
      <dgm:spPr/>
    </dgm:pt>
    <dgm:pt modelId="{4FA45492-1DCB-4114-9489-B76691D8D356}" type="pres">
      <dgm:prSet presAssocID="{9E1BF0CF-CEA6-4AB5-9806-1AE3428E1437}" presName="hierChild5" presStyleCnt="0"/>
      <dgm:spPr/>
    </dgm:pt>
    <dgm:pt modelId="{2C98F475-94F7-4375-92E4-7A1C30C93ACC}" type="pres">
      <dgm:prSet presAssocID="{1E18D3CD-990D-49FE-8B3A-E3F176977341}" presName="Name35" presStyleLbl="parChTrans1D3" presStyleIdx="1" presStyleCnt="3"/>
      <dgm:spPr/>
      <dgm:t>
        <a:bodyPr/>
        <a:lstStyle/>
        <a:p>
          <a:endParaRPr lang="fr-CA"/>
        </a:p>
      </dgm:t>
    </dgm:pt>
    <dgm:pt modelId="{8EED4044-6A83-4438-B8CB-BB4C3E978C21}" type="pres">
      <dgm:prSet presAssocID="{D5B0FFD6-8FC3-4930-A5EA-186AE84C0D56}" presName="hierRoot2" presStyleCnt="0">
        <dgm:presLayoutVars>
          <dgm:hierBranch val="init"/>
        </dgm:presLayoutVars>
      </dgm:prSet>
      <dgm:spPr/>
    </dgm:pt>
    <dgm:pt modelId="{CC19E792-6E37-4462-B26A-EDBC80E595E0}" type="pres">
      <dgm:prSet presAssocID="{D5B0FFD6-8FC3-4930-A5EA-186AE84C0D56}" presName="rootComposite" presStyleCnt="0"/>
      <dgm:spPr/>
    </dgm:pt>
    <dgm:pt modelId="{F58995AE-FCCD-4529-9935-4187258047D9}" type="pres">
      <dgm:prSet presAssocID="{D5B0FFD6-8FC3-4930-A5EA-186AE84C0D56}" presName="rootText" presStyleLbl="node3" presStyleIdx="1" presStyleCnt="3">
        <dgm:presLayoutVars>
          <dgm:chPref val="3"/>
        </dgm:presLayoutVars>
      </dgm:prSet>
      <dgm:spPr/>
      <dgm:t>
        <a:bodyPr/>
        <a:lstStyle/>
        <a:p>
          <a:endParaRPr lang="fr-CA"/>
        </a:p>
      </dgm:t>
    </dgm:pt>
    <dgm:pt modelId="{BBEDC09B-CEBD-4B71-A1F3-43005C839B4A}" type="pres">
      <dgm:prSet presAssocID="{D5B0FFD6-8FC3-4930-A5EA-186AE84C0D56}" presName="rootConnector" presStyleLbl="node3" presStyleIdx="1" presStyleCnt="3"/>
      <dgm:spPr/>
      <dgm:t>
        <a:bodyPr/>
        <a:lstStyle/>
        <a:p>
          <a:endParaRPr lang="fr-CA"/>
        </a:p>
      </dgm:t>
    </dgm:pt>
    <dgm:pt modelId="{803755E0-EC7B-49F4-AD79-D8C7BE2F6D44}" type="pres">
      <dgm:prSet presAssocID="{D5B0FFD6-8FC3-4930-A5EA-186AE84C0D56}" presName="hierChild4" presStyleCnt="0"/>
      <dgm:spPr/>
    </dgm:pt>
    <dgm:pt modelId="{40F42231-65F9-4CC2-853F-C72337B8FAE9}" type="pres">
      <dgm:prSet presAssocID="{D5B0FFD6-8FC3-4930-A5EA-186AE84C0D56}" presName="hierChild5" presStyleCnt="0"/>
      <dgm:spPr/>
    </dgm:pt>
    <dgm:pt modelId="{6C887890-97A6-40DD-9BE1-A8DA09166DD3}" type="pres">
      <dgm:prSet presAssocID="{FDF4E118-5DD5-46CB-8D4A-36D6FFC2097B}" presName="Name35" presStyleLbl="parChTrans1D3" presStyleIdx="2" presStyleCnt="3"/>
      <dgm:spPr/>
      <dgm:t>
        <a:bodyPr/>
        <a:lstStyle/>
        <a:p>
          <a:endParaRPr lang="fr-CA"/>
        </a:p>
      </dgm:t>
    </dgm:pt>
    <dgm:pt modelId="{23DFF808-E1EB-4169-902C-D83AC68F09F2}" type="pres">
      <dgm:prSet presAssocID="{C3F6B3A4-1ED0-4A93-85B3-ED2BCE46B04C}" presName="hierRoot2" presStyleCnt="0">
        <dgm:presLayoutVars>
          <dgm:hierBranch val="init"/>
        </dgm:presLayoutVars>
      </dgm:prSet>
      <dgm:spPr/>
    </dgm:pt>
    <dgm:pt modelId="{17922B69-B708-41A1-9443-C98F0C658923}" type="pres">
      <dgm:prSet presAssocID="{C3F6B3A4-1ED0-4A93-85B3-ED2BCE46B04C}" presName="rootComposite" presStyleCnt="0"/>
      <dgm:spPr/>
    </dgm:pt>
    <dgm:pt modelId="{3254E35A-F833-4E66-BBB5-6DB3B55DED95}" type="pres">
      <dgm:prSet presAssocID="{C3F6B3A4-1ED0-4A93-85B3-ED2BCE46B04C}" presName="rootText" presStyleLbl="node3" presStyleIdx="2" presStyleCnt="3">
        <dgm:presLayoutVars>
          <dgm:chPref val="3"/>
        </dgm:presLayoutVars>
      </dgm:prSet>
      <dgm:spPr/>
      <dgm:t>
        <a:bodyPr/>
        <a:lstStyle/>
        <a:p>
          <a:endParaRPr lang="fr-CA"/>
        </a:p>
      </dgm:t>
    </dgm:pt>
    <dgm:pt modelId="{B6F54E7A-7507-4CB9-8421-E167216BF793}" type="pres">
      <dgm:prSet presAssocID="{C3F6B3A4-1ED0-4A93-85B3-ED2BCE46B04C}" presName="rootConnector" presStyleLbl="node3" presStyleIdx="2" presStyleCnt="3"/>
      <dgm:spPr/>
      <dgm:t>
        <a:bodyPr/>
        <a:lstStyle/>
        <a:p>
          <a:endParaRPr lang="fr-CA"/>
        </a:p>
      </dgm:t>
    </dgm:pt>
    <dgm:pt modelId="{CD7971C1-91C2-4C12-82BA-DE0F1D2466C7}" type="pres">
      <dgm:prSet presAssocID="{C3F6B3A4-1ED0-4A93-85B3-ED2BCE46B04C}" presName="hierChild4" presStyleCnt="0"/>
      <dgm:spPr/>
    </dgm:pt>
    <dgm:pt modelId="{5B29D316-5E32-4C96-8A59-B32E888BD8B0}" type="pres">
      <dgm:prSet presAssocID="{C3F6B3A4-1ED0-4A93-85B3-ED2BCE46B04C}" presName="hierChild5" presStyleCnt="0"/>
      <dgm:spPr/>
    </dgm:pt>
    <dgm:pt modelId="{71F45C10-52C9-4BAB-AD01-59DA842683D0}" type="pres">
      <dgm:prSet presAssocID="{60C68E14-04CF-43E3-856E-E94BE86F30B1}" presName="hierChild5" presStyleCnt="0"/>
      <dgm:spPr/>
    </dgm:pt>
    <dgm:pt modelId="{FE96F5F8-DA89-4390-A6E8-21EC990E6C6A}" type="pres">
      <dgm:prSet presAssocID="{9751FFEC-0605-4849-9D9D-FE5CB8DD5E87}" presName="Name37" presStyleLbl="parChTrans1D2" presStyleIdx="1" presStyleCnt="3"/>
      <dgm:spPr/>
      <dgm:t>
        <a:bodyPr/>
        <a:lstStyle/>
        <a:p>
          <a:endParaRPr lang="fr-CA"/>
        </a:p>
      </dgm:t>
    </dgm:pt>
    <dgm:pt modelId="{36517F87-FD89-4FD3-9F87-9FF7864B2905}" type="pres">
      <dgm:prSet presAssocID="{504F79B3-1A80-4A5C-A8BA-D793D71AD09F}" presName="hierRoot2" presStyleCnt="0">
        <dgm:presLayoutVars>
          <dgm:hierBranch val="init"/>
        </dgm:presLayoutVars>
      </dgm:prSet>
      <dgm:spPr/>
    </dgm:pt>
    <dgm:pt modelId="{FCBF70E9-4698-432B-9027-36F54CA3533C}" type="pres">
      <dgm:prSet presAssocID="{504F79B3-1A80-4A5C-A8BA-D793D71AD09F}" presName="rootComposite" presStyleCnt="0"/>
      <dgm:spPr/>
    </dgm:pt>
    <dgm:pt modelId="{6313C107-7660-4B65-8AD9-E4E5D6183AD2}" type="pres">
      <dgm:prSet presAssocID="{504F79B3-1A80-4A5C-A8BA-D793D71AD09F}" presName="rootText" presStyleLbl="node2" presStyleIdx="1" presStyleCnt="3">
        <dgm:presLayoutVars>
          <dgm:chPref val="3"/>
        </dgm:presLayoutVars>
      </dgm:prSet>
      <dgm:spPr/>
      <dgm:t>
        <a:bodyPr/>
        <a:lstStyle/>
        <a:p>
          <a:endParaRPr lang="fr-CA"/>
        </a:p>
      </dgm:t>
    </dgm:pt>
    <dgm:pt modelId="{33236CF1-2B34-40F2-A8A4-A0A94EE4050C}" type="pres">
      <dgm:prSet presAssocID="{504F79B3-1A80-4A5C-A8BA-D793D71AD09F}" presName="rootConnector" presStyleLbl="node2" presStyleIdx="1" presStyleCnt="3"/>
      <dgm:spPr/>
      <dgm:t>
        <a:bodyPr/>
        <a:lstStyle/>
        <a:p>
          <a:endParaRPr lang="fr-CA"/>
        </a:p>
      </dgm:t>
    </dgm:pt>
    <dgm:pt modelId="{E9E0C0B0-6443-4391-85F7-E3A44AFAD6F2}" type="pres">
      <dgm:prSet presAssocID="{504F79B3-1A80-4A5C-A8BA-D793D71AD09F}" presName="hierChild4" presStyleCnt="0"/>
      <dgm:spPr/>
    </dgm:pt>
    <dgm:pt modelId="{346C59F4-97B1-42F0-91C2-9E1E9BFD6DF1}" type="pres">
      <dgm:prSet presAssocID="{504F79B3-1A80-4A5C-A8BA-D793D71AD09F}" presName="hierChild5" presStyleCnt="0"/>
      <dgm:spPr/>
    </dgm:pt>
    <dgm:pt modelId="{66109DFE-BDC1-4B7C-B90F-D150023B29A3}" type="pres">
      <dgm:prSet presAssocID="{E3633D95-98E0-4C67-9183-BDFBB86B57F6}" presName="Name37" presStyleLbl="parChTrans1D2" presStyleIdx="2" presStyleCnt="3"/>
      <dgm:spPr/>
      <dgm:t>
        <a:bodyPr/>
        <a:lstStyle/>
        <a:p>
          <a:endParaRPr lang="fr-CA"/>
        </a:p>
      </dgm:t>
    </dgm:pt>
    <dgm:pt modelId="{C9E3705D-8612-449A-962C-DDC68A9074B0}" type="pres">
      <dgm:prSet presAssocID="{BC504714-CE2F-42E3-880F-FB2DDAD95E9D}" presName="hierRoot2" presStyleCnt="0">
        <dgm:presLayoutVars>
          <dgm:hierBranch val="init"/>
        </dgm:presLayoutVars>
      </dgm:prSet>
      <dgm:spPr/>
    </dgm:pt>
    <dgm:pt modelId="{3505AF12-92F8-497C-A576-B89047346E8E}" type="pres">
      <dgm:prSet presAssocID="{BC504714-CE2F-42E3-880F-FB2DDAD95E9D}" presName="rootComposite" presStyleCnt="0"/>
      <dgm:spPr/>
    </dgm:pt>
    <dgm:pt modelId="{67BE7BEB-8083-4923-A907-061267055A34}" type="pres">
      <dgm:prSet presAssocID="{BC504714-CE2F-42E3-880F-FB2DDAD95E9D}" presName="rootText" presStyleLbl="node2" presStyleIdx="2" presStyleCnt="3">
        <dgm:presLayoutVars>
          <dgm:chPref val="3"/>
        </dgm:presLayoutVars>
      </dgm:prSet>
      <dgm:spPr/>
      <dgm:t>
        <a:bodyPr/>
        <a:lstStyle/>
        <a:p>
          <a:endParaRPr lang="fr-CA"/>
        </a:p>
      </dgm:t>
    </dgm:pt>
    <dgm:pt modelId="{9CBBD8C8-D0DD-4BC7-BD0A-C44C851194AF}" type="pres">
      <dgm:prSet presAssocID="{BC504714-CE2F-42E3-880F-FB2DDAD95E9D}" presName="rootConnector" presStyleLbl="node2" presStyleIdx="2" presStyleCnt="3"/>
      <dgm:spPr/>
      <dgm:t>
        <a:bodyPr/>
        <a:lstStyle/>
        <a:p>
          <a:endParaRPr lang="fr-CA"/>
        </a:p>
      </dgm:t>
    </dgm:pt>
    <dgm:pt modelId="{86CD3008-2339-4E0F-BC80-54B031D598E9}" type="pres">
      <dgm:prSet presAssocID="{BC504714-CE2F-42E3-880F-FB2DDAD95E9D}" presName="hierChild4" presStyleCnt="0"/>
      <dgm:spPr/>
    </dgm:pt>
    <dgm:pt modelId="{F5DCF8C8-F072-45A6-BA1B-A35D7B23B23D}" type="pres">
      <dgm:prSet presAssocID="{BC504714-CE2F-42E3-880F-FB2DDAD95E9D}" presName="hierChild5" presStyleCnt="0"/>
      <dgm:spPr/>
    </dgm:pt>
    <dgm:pt modelId="{66A15962-FFB9-4D05-9E53-1E65B2697483}" type="pres">
      <dgm:prSet presAssocID="{6CE5BD61-1D53-4827-933A-8D84CDAEB9DA}" presName="hierChild3" presStyleCnt="0"/>
      <dgm:spPr/>
    </dgm:pt>
  </dgm:ptLst>
  <dgm:cxnLst>
    <dgm:cxn modelId="{8D02DDFC-EB21-43D9-B67C-7E472BDC6D83}" type="presOf" srcId="{504F79B3-1A80-4A5C-A8BA-D793D71AD09F}" destId="{6313C107-7660-4B65-8AD9-E4E5D6183AD2}" srcOrd="0" destOrd="0" presId="urn:microsoft.com/office/officeart/2005/8/layout/orgChart1"/>
    <dgm:cxn modelId="{9393421F-2436-4DEC-A76F-8C80106C7283}" srcId="{6CE5BD61-1D53-4827-933A-8D84CDAEB9DA}" destId="{504F79B3-1A80-4A5C-A8BA-D793D71AD09F}" srcOrd="1" destOrd="0" parTransId="{9751FFEC-0605-4849-9D9D-FE5CB8DD5E87}" sibTransId="{6E4DFFC3-7AE5-427E-893B-F65DE950ACFA}"/>
    <dgm:cxn modelId="{C6A91DE6-FF09-432B-83AA-662B45AA9849}" type="presOf" srcId="{BC504714-CE2F-42E3-880F-FB2DDAD95E9D}" destId="{67BE7BEB-8083-4923-A907-061267055A34}" srcOrd="0" destOrd="0" presId="urn:microsoft.com/office/officeart/2005/8/layout/orgChart1"/>
    <dgm:cxn modelId="{C33EE8B8-49EC-4640-85DF-EE452A836378}" type="presOf" srcId="{6176EFE8-00BD-4E24-B49D-818B72DAE3A8}" destId="{70AFFA37-8A41-462A-BC73-39C2A921CBF6}" srcOrd="0" destOrd="0" presId="urn:microsoft.com/office/officeart/2005/8/layout/orgChart1"/>
    <dgm:cxn modelId="{A19DAEF7-09E1-49AF-8D5D-8F55647BA54A}" type="presOf" srcId="{EF721F5D-0382-4F1C-89D9-4098F193EB2A}" destId="{C51E5E60-F30F-4399-8547-F45CBAF9D065}" srcOrd="0" destOrd="0" presId="urn:microsoft.com/office/officeart/2005/8/layout/orgChart1"/>
    <dgm:cxn modelId="{2C1F2670-3F69-4F7A-8AB0-D559B843613E}" type="presOf" srcId="{E3633D95-98E0-4C67-9183-BDFBB86B57F6}" destId="{66109DFE-BDC1-4B7C-B90F-D150023B29A3}" srcOrd="0" destOrd="0" presId="urn:microsoft.com/office/officeart/2005/8/layout/orgChart1"/>
    <dgm:cxn modelId="{E1087C74-D460-4378-A5CE-A87BEB8816AD}" type="presOf" srcId="{9E1BF0CF-CEA6-4AB5-9806-1AE3428E1437}" destId="{7F102816-4C85-4279-8370-9EDEFB9BF25E}" srcOrd="1" destOrd="0" presId="urn:microsoft.com/office/officeart/2005/8/layout/orgChart1"/>
    <dgm:cxn modelId="{1C83CFC5-AE8D-44D3-A028-AD4EB8C8B09E}" type="presOf" srcId="{D5B0FFD6-8FC3-4930-A5EA-186AE84C0D56}" destId="{BBEDC09B-CEBD-4B71-A1F3-43005C839B4A}" srcOrd="1" destOrd="0" presId="urn:microsoft.com/office/officeart/2005/8/layout/orgChart1"/>
    <dgm:cxn modelId="{0B4EA5DF-4924-47D7-90D8-0BAEAAD8D734}" type="presOf" srcId="{9751FFEC-0605-4849-9D9D-FE5CB8DD5E87}" destId="{FE96F5F8-DA89-4390-A6E8-21EC990E6C6A}" srcOrd="0" destOrd="0" presId="urn:microsoft.com/office/officeart/2005/8/layout/orgChart1"/>
    <dgm:cxn modelId="{2FB849D4-37E2-430F-9BF1-5599C015CE19}" type="presOf" srcId="{60C68E14-04CF-43E3-856E-E94BE86F30B1}" destId="{0DD042D2-F78E-490B-88F2-FAA16F2BD622}" srcOrd="0" destOrd="0" presId="urn:microsoft.com/office/officeart/2005/8/layout/orgChart1"/>
    <dgm:cxn modelId="{DD3F0F78-FDF6-4F36-B297-7009F185FA91}" srcId="{6CE5BD61-1D53-4827-933A-8D84CDAEB9DA}" destId="{BC504714-CE2F-42E3-880F-FB2DDAD95E9D}" srcOrd="2" destOrd="0" parTransId="{E3633D95-98E0-4C67-9183-BDFBB86B57F6}" sibTransId="{EF42320D-FAE6-4E67-B714-0C753A5AAE66}"/>
    <dgm:cxn modelId="{73DBF9DC-5C94-4234-A86B-0C389A14B16A}" type="presOf" srcId="{BC504714-CE2F-42E3-880F-FB2DDAD95E9D}" destId="{9CBBD8C8-D0DD-4BC7-BD0A-C44C851194AF}" srcOrd="1" destOrd="0" presId="urn:microsoft.com/office/officeart/2005/8/layout/orgChart1"/>
    <dgm:cxn modelId="{B09C2CDD-4C45-4CCB-9646-49C909ACCED0}" type="presOf" srcId="{60C68E14-04CF-43E3-856E-E94BE86F30B1}" destId="{78928770-9317-4440-9257-450F7314AF39}" srcOrd="1" destOrd="0" presId="urn:microsoft.com/office/officeart/2005/8/layout/orgChart1"/>
    <dgm:cxn modelId="{8A079E29-2B73-4896-9751-694D5A562F74}" type="presOf" srcId="{C3F6B3A4-1ED0-4A93-85B3-ED2BCE46B04C}" destId="{3254E35A-F833-4E66-BBB5-6DB3B55DED95}" srcOrd="0" destOrd="0" presId="urn:microsoft.com/office/officeart/2005/8/layout/orgChart1"/>
    <dgm:cxn modelId="{8D7F349D-67F6-48F9-A660-DF241DC9D402}" type="presOf" srcId="{1E18D3CD-990D-49FE-8B3A-E3F176977341}" destId="{2C98F475-94F7-4375-92E4-7A1C30C93ACC}" srcOrd="0" destOrd="0" presId="urn:microsoft.com/office/officeart/2005/8/layout/orgChart1"/>
    <dgm:cxn modelId="{FA02A647-7704-4ACF-9251-3C27CAA09DAD}" type="presOf" srcId="{9E1BF0CF-CEA6-4AB5-9806-1AE3428E1437}" destId="{3ED22A62-655B-4593-ABB3-03E117F20446}" srcOrd="0" destOrd="0" presId="urn:microsoft.com/office/officeart/2005/8/layout/orgChart1"/>
    <dgm:cxn modelId="{F2281D24-0033-439B-8A79-A3BB8970E761}" type="presOf" srcId="{6CE5BD61-1D53-4827-933A-8D84CDAEB9DA}" destId="{7A24C136-243C-457B-B474-9F5D30EFE406}" srcOrd="0" destOrd="0" presId="urn:microsoft.com/office/officeart/2005/8/layout/orgChart1"/>
    <dgm:cxn modelId="{0D64C385-3C0D-49AB-92F6-1D5F325B8D8B}" srcId="{6176EFE8-00BD-4E24-B49D-818B72DAE3A8}" destId="{6CE5BD61-1D53-4827-933A-8D84CDAEB9DA}" srcOrd="0" destOrd="0" parTransId="{B74EE1B0-558F-47B8-A13B-63766CF823EA}" sibTransId="{EBA1CF5C-72C7-420A-B268-89CE7FD6372D}"/>
    <dgm:cxn modelId="{D54F12B8-E8A5-4EB2-AABC-7D9EB2906D4E}" srcId="{60C68E14-04CF-43E3-856E-E94BE86F30B1}" destId="{9E1BF0CF-CEA6-4AB5-9806-1AE3428E1437}" srcOrd="0" destOrd="0" parTransId="{EF721F5D-0382-4F1C-89D9-4098F193EB2A}" sibTransId="{0706F254-F42F-42DF-BAE7-8D304588DE13}"/>
    <dgm:cxn modelId="{53E333F9-DA55-4FA3-8668-7AD077D337ED}" type="presOf" srcId="{504F79B3-1A80-4A5C-A8BA-D793D71AD09F}" destId="{33236CF1-2B34-40F2-A8A4-A0A94EE4050C}" srcOrd="1" destOrd="0" presId="urn:microsoft.com/office/officeart/2005/8/layout/orgChart1"/>
    <dgm:cxn modelId="{63C5A3FE-7F46-41CE-A231-B4A53AC1918B}" srcId="{6CE5BD61-1D53-4827-933A-8D84CDAEB9DA}" destId="{60C68E14-04CF-43E3-856E-E94BE86F30B1}" srcOrd="0" destOrd="0" parTransId="{75A96F1C-DAC9-4977-89F7-9780C59EDEF5}" sibTransId="{521AD26B-8E60-4896-A0A6-739BB56779A9}"/>
    <dgm:cxn modelId="{E295088E-4091-44EB-910D-F73953B3E3B5}" srcId="{60C68E14-04CF-43E3-856E-E94BE86F30B1}" destId="{D5B0FFD6-8FC3-4930-A5EA-186AE84C0D56}" srcOrd="1" destOrd="0" parTransId="{1E18D3CD-990D-49FE-8B3A-E3F176977341}" sibTransId="{2B329C30-8EEB-4A77-9D3F-903A75F350A5}"/>
    <dgm:cxn modelId="{163BA3E5-2C0F-429A-94F4-EB961688ECA8}" srcId="{60C68E14-04CF-43E3-856E-E94BE86F30B1}" destId="{C3F6B3A4-1ED0-4A93-85B3-ED2BCE46B04C}" srcOrd="2" destOrd="0" parTransId="{FDF4E118-5DD5-46CB-8D4A-36D6FFC2097B}" sibTransId="{EF9EE8BB-1733-42EB-8906-D6E5B168C63D}"/>
    <dgm:cxn modelId="{FD8C5603-E579-4DEF-952E-09E1125DB49E}" type="presOf" srcId="{D5B0FFD6-8FC3-4930-A5EA-186AE84C0D56}" destId="{F58995AE-FCCD-4529-9935-4187258047D9}" srcOrd="0" destOrd="0" presId="urn:microsoft.com/office/officeart/2005/8/layout/orgChart1"/>
    <dgm:cxn modelId="{F95DF78E-642A-4DE0-A26F-8A50D7F8529B}" type="presOf" srcId="{FDF4E118-5DD5-46CB-8D4A-36D6FFC2097B}" destId="{6C887890-97A6-40DD-9BE1-A8DA09166DD3}" srcOrd="0" destOrd="0" presId="urn:microsoft.com/office/officeart/2005/8/layout/orgChart1"/>
    <dgm:cxn modelId="{C51317AC-220E-4A71-8461-812E7A8BB419}" type="presOf" srcId="{75A96F1C-DAC9-4977-89F7-9780C59EDEF5}" destId="{6588A924-38E6-4577-90FB-FB64C5257F1D}" srcOrd="0" destOrd="0" presId="urn:microsoft.com/office/officeart/2005/8/layout/orgChart1"/>
    <dgm:cxn modelId="{B0BE5FCA-A355-4F48-BDF1-4DA5E8056554}" type="presOf" srcId="{C3F6B3A4-1ED0-4A93-85B3-ED2BCE46B04C}" destId="{B6F54E7A-7507-4CB9-8421-E167216BF793}" srcOrd="1" destOrd="0" presId="urn:microsoft.com/office/officeart/2005/8/layout/orgChart1"/>
    <dgm:cxn modelId="{FCCB08A5-9BEA-4F5E-BC2C-12E4C9DFC6AE}" type="presOf" srcId="{6CE5BD61-1D53-4827-933A-8D84CDAEB9DA}" destId="{AE9C5A3B-12EA-4DA3-BF93-6DA843756860}" srcOrd="1" destOrd="0" presId="urn:microsoft.com/office/officeart/2005/8/layout/orgChart1"/>
    <dgm:cxn modelId="{3F69F6BC-19E0-42F5-9EEB-5A74213A879E}" type="presParOf" srcId="{70AFFA37-8A41-462A-BC73-39C2A921CBF6}" destId="{3ABA77CC-9BB7-406E-AC7F-CF33668B4FA4}" srcOrd="0" destOrd="0" presId="urn:microsoft.com/office/officeart/2005/8/layout/orgChart1"/>
    <dgm:cxn modelId="{A9716D21-D8F8-4BE7-BE30-31746239918E}" type="presParOf" srcId="{3ABA77CC-9BB7-406E-AC7F-CF33668B4FA4}" destId="{51AA7B69-C614-4678-A51A-8765D75070BA}" srcOrd="0" destOrd="0" presId="urn:microsoft.com/office/officeart/2005/8/layout/orgChart1"/>
    <dgm:cxn modelId="{E1E8ACB7-7CE5-497E-9F2D-2B8EB0E0A27F}" type="presParOf" srcId="{51AA7B69-C614-4678-A51A-8765D75070BA}" destId="{7A24C136-243C-457B-B474-9F5D30EFE406}" srcOrd="0" destOrd="0" presId="urn:microsoft.com/office/officeart/2005/8/layout/orgChart1"/>
    <dgm:cxn modelId="{B8BF7683-9B16-4E7D-8894-ACF835F0DCC1}" type="presParOf" srcId="{51AA7B69-C614-4678-A51A-8765D75070BA}" destId="{AE9C5A3B-12EA-4DA3-BF93-6DA843756860}" srcOrd="1" destOrd="0" presId="urn:microsoft.com/office/officeart/2005/8/layout/orgChart1"/>
    <dgm:cxn modelId="{101B1649-6839-4182-9556-47FFE3CDBFF8}" type="presParOf" srcId="{3ABA77CC-9BB7-406E-AC7F-CF33668B4FA4}" destId="{5340F67D-3193-4EAA-B70C-1895186A03EB}" srcOrd="1" destOrd="0" presId="urn:microsoft.com/office/officeart/2005/8/layout/orgChart1"/>
    <dgm:cxn modelId="{3C01E4F6-819F-4643-96F5-844E4B7528EE}" type="presParOf" srcId="{5340F67D-3193-4EAA-B70C-1895186A03EB}" destId="{6588A924-38E6-4577-90FB-FB64C5257F1D}" srcOrd="0" destOrd="0" presId="urn:microsoft.com/office/officeart/2005/8/layout/orgChart1"/>
    <dgm:cxn modelId="{4877D8AE-12AC-4E33-8621-12F0ABB04669}" type="presParOf" srcId="{5340F67D-3193-4EAA-B70C-1895186A03EB}" destId="{A6A4A1BA-ECFB-4E88-9632-F4924CC32D07}" srcOrd="1" destOrd="0" presId="urn:microsoft.com/office/officeart/2005/8/layout/orgChart1"/>
    <dgm:cxn modelId="{D3645940-C751-4035-A10F-6B92891FFED3}" type="presParOf" srcId="{A6A4A1BA-ECFB-4E88-9632-F4924CC32D07}" destId="{87760EFC-F996-49AE-9EA3-8AAD62F5A2E8}" srcOrd="0" destOrd="0" presId="urn:microsoft.com/office/officeart/2005/8/layout/orgChart1"/>
    <dgm:cxn modelId="{7278EA48-F8D1-469C-A12A-97D0EFFAA519}" type="presParOf" srcId="{87760EFC-F996-49AE-9EA3-8AAD62F5A2E8}" destId="{0DD042D2-F78E-490B-88F2-FAA16F2BD622}" srcOrd="0" destOrd="0" presId="urn:microsoft.com/office/officeart/2005/8/layout/orgChart1"/>
    <dgm:cxn modelId="{903556FC-3FDC-41BD-B1BA-3E4AA5F73B12}" type="presParOf" srcId="{87760EFC-F996-49AE-9EA3-8AAD62F5A2E8}" destId="{78928770-9317-4440-9257-450F7314AF39}" srcOrd="1" destOrd="0" presId="urn:microsoft.com/office/officeart/2005/8/layout/orgChart1"/>
    <dgm:cxn modelId="{1395C646-C129-4BCC-8C53-C45AC8FDAFB0}" type="presParOf" srcId="{A6A4A1BA-ECFB-4E88-9632-F4924CC32D07}" destId="{5D145ACC-7D93-4080-A093-1DD437E66421}" srcOrd="1" destOrd="0" presId="urn:microsoft.com/office/officeart/2005/8/layout/orgChart1"/>
    <dgm:cxn modelId="{949F0495-2951-4521-A7F0-01F2D9D19536}" type="presParOf" srcId="{5D145ACC-7D93-4080-A093-1DD437E66421}" destId="{C51E5E60-F30F-4399-8547-F45CBAF9D065}" srcOrd="0" destOrd="0" presId="urn:microsoft.com/office/officeart/2005/8/layout/orgChart1"/>
    <dgm:cxn modelId="{8C8314F9-30FA-48A1-8902-E016E85DDEB5}" type="presParOf" srcId="{5D145ACC-7D93-4080-A093-1DD437E66421}" destId="{26BB8D0D-65D7-4163-A644-344B820E7D75}" srcOrd="1" destOrd="0" presId="urn:microsoft.com/office/officeart/2005/8/layout/orgChart1"/>
    <dgm:cxn modelId="{3F01593E-3433-4D83-9EDE-C3382940C182}" type="presParOf" srcId="{26BB8D0D-65D7-4163-A644-344B820E7D75}" destId="{2E63BEB7-CD37-4398-963F-88FA6FBFBED4}" srcOrd="0" destOrd="0" presId="urn:microsoft.com/office/officeart/2005/8/layout/orgChart1"/>
    <dgm:cxn modelId="{6912AD93-337B-45B5-A8E8-FF61D296D1A5}" type="presParOf" srcId="{2E63BEB7-CD37-4398-963F-88FA6FBFBED4}" destId="{3ED22A62-655B-4593-ABB3-03E117F20446}" srcOrd="0" destOrd="0" presId="urn:microsoft.com/office/officeart/2005/8/layout/orgChart1"/>
    <dgm:cxn modelId="{71350ACB-802A-4CCD-91D8-80E67063E881}" type="presParOf" srcId="{2E63BEB7-CD37-4398-963F-88FA6FBFBED4}" destId="{7F102816-4C85-4279-8370-9EDEFB9BF25E}" srcOrd="1" destOrd="0" presId="urn:microsoft.com/office/officeart/2005/8/layout/orgChart1"/>
    <dgm:cxn modelId="{F78C4457-5E55-4075-8F0D-C29EC2D82C94}" type="presParOf" srcId="{26BB8D0D-65D7-4163-A644-344B820E7D75}" destId="{2F3617DE-1AAA-4ED8-80BB-EAEAD49B6DC8}" srcOrd="1" destOrd="0" presId="urn:microsoft.com/office/officeart/2005/8/layout/orgChart1"/>
    <dgm:cxn modelId="{CE74A48D-846E-4092-A343-58B182D1F06A}" type="presParOf" srcId="{26BB8D0D-65D7-4163-A644-344B820E7D75}" destId="{4FA45492-1DCB-4114-9489-B76691D8D356}" srcOrd="2" destOrd="0" presId="urn:microsoft.com/office/officeart/2005/8/layout/orgChart1"/>
    <dgm:cxn modelId="{41A513E8-59E8-474E-9176-0FA05F3BB2A5}" type="presParOf" srcId="{5D145ACC-7D93-4080-A093-1DD437E66421}" destId="{2C98F475-94F7-4375-92E4-7A1C30C93ACC}" srcOrd="2" destOrd="0" presId="urn:microsoft.com/office/officeart/2005/8/layout/orgChart1"/>
    <dgm:cxn modelId="{530E410D-638C-4F4C-B465-7D25DA26CAB8}" type="presParOf" srcId="{5D145ACC-7D93-4080-A093-1DD437E66421}" destId="{8EED4044-6A83-4438-B8CB-BB4C3E978C21}" srcOrd="3" destOrd="0" presId="urn:microsoft.com/office/officeart/2005/8/layout/orgChart1"/>
    <dgm:cxn modelId="{10B59A8A-C6A3-47FB-8DDA-793AED7EA398}" type="presParOf" srcId="{8EED4044-6A83-4438-B8CB-BB4C3E978C21}" destId="{CC19E792-6E37-4462-B26A-EDBC80E595E0}" srcOrd="0" destOrd="0" presId="urn:microsoft.com/office/officeart/2005/8/layout/orgChart1"/>
    <dgm:cxn modelId="{287A9DEC-34F2-421D-B397-4EC0BB90E7E6}" type="presParOf" srcId="{CC19E792-6E37-4462-B26A-EDBC80E595E0}" destId="{F58995AE-FCCD-4529-9935-4187258047D9}" srcOrd="0" destOrd="0" presId="urn:microsoft.com/office/officeart/2005/8/layout/orgChart1"/>
    <dgm:cxn modelId="{9A66B6F9-2228-4124-8BDD-435C5162E8CC}" type="presParOf" srcId="{CC19E792-6E37-4462-B26A-EDBC80E595E0}" destId="{BBEDC09B-CEBD-4B71-A1F3-43005C839B4A}" srcOrd="1" destOrd="0" presId="urn:microsoft.com/office/officeart/2005/8/layout/orgChart1"/>
    <dgm:cxn modelId="{20B33196-AC86-477F-895F-D514D3FD2ECB}" type="presParOf" srcId="{8EED4044-6A83-4438-B8CB-BB4C3E978C21}" destId="{803755E0-EC7B-49F4-AD79-D8C7BE2F6D44}" srcOrd="1" destOrd="0" presId="urn:microsoft.com/office/officeart/2005/8/layout/orgChart1"/>
    <dgm:cxn modelId="{533D9664-FA79-47DD-93D1-78934B9ECFA1}" type="presParOf" srcId="{8EED4044-6A83-4438-B8CB-BB4C3E978C21}" destId="{40F42231-65F9-4CC2-853F-C72337B8FAE9}" srcOrd="2" destOrd="0" presId="urn:microsoft.com/office/officeart/2005/8/layout/orgChart1"/>
    <dgm:cxn modelId="{A15CB043-FCC7-4D05-A8F7-04C77DE64F38}" type="presParOf" srcId="{5D145ACC-7D93-4080-A093-1DD437E66421}" destId="{6C887890-97A6-40DD-9BE1-A8DA09166DD3}" srcOrd="4" destOrd="0" presId="urn:microsoft.com/office/officeart/2005/8/layout/orgChart1"/>
    <dgm:cxn modelId="{3B44FF05-20B5-44BE-AF7A-F1670A0A11B1}" type="presParOf" srcId="{5D145ACC-7D93-4080-A093-1DD437E66421}" destId="{23DFF808-E1EB-4169-902C-D83AC68F09F2}" srcOrd="5" destOrd="0" presId="urn:microsoft.com/office/officeart/2005/8/layout/orgChart1"/>
    <dgm:cxn modelId="{CFC69312-BC1E-40D1-AE80-E825A78F909D}" type="presParOf" srcId="{23DFF808-E1EB-4169-902C-D83AC68F09F2}" destId="{17922B69-B708-41A1-9443-C98F0C658923}" srcOrd="0" destOrd="0" presId="urn:microsoft.com/office/officeart/2005/8/layout/orgChart1"/>
    <dgm:cxn modelId="{931A702E-8D60-4879-B692-3D56D564A04E}" type="presParOf" srcId="{17922B69-B708-41A1-9443-C98F0C658923}" destId="{3254E35A-F833-4E66-BBB5-6DB3B55DED95}" srcOrd="0" destOrd="0" presId="urn:microsoft.com/office/officeart/2005/8/layout/orgChart1"/>
    <dgm:cxn modelId="{C9836C3E-56A4-4C21-A613-DD4904D7BB3E}" type="presParOf" srcId="{17922B69-B708-41A1-9443-C98F0C658923}" destId="{B6F54E7A-7507-4CB9-8421-E167216BF793}" srcOrd="1" destOrd="0" presId="urn:microsoft.com/office/officeart/2005/8/layout/orgChart1"/>
    <dgm:cxn modelId="{D5EE6FE7-4D7A-48DD-9F58-FF8D4B836389}" type="presParOf" srcId="{23DFF808-E1EB-4169-902C-D83AC68F09F2}" destId="{CD7971C1-91C2-4C12-82BA-DE0F1D2466C7}" srcOrd="1" destOrd="0" presId="urn:microsoft.com/office/officeart/2005/8/layout/orgChart1"/>
    <dgm:cxn modelId="{2757C5FD-7F0D-4B23-A4B5-C45156B01F21}" type="presParOf" srcId="{23DFF808-E1EB-4169-902C-D83AC68F09F2}" destId="{5B29D316-5E32-4C96-8A59-B32E888BD8B0}" srcOrd="2" destOrd="0" presId="urn:microsoft.com/office/officeart/2005/8/layout/orgChart1"/>
    <dgm:cxn modelId="{D7271A49-9378-4EAC-AB4F-8788DEECB6E2}" type="presParOf" srcId="{A6A4A1BA-ECFB-4E88-9632-F4924CC32D07}" destId="{71F45C10-52C9-4BAB-AD01-59DA842683D0}" srcOrd="2" destOrd="0" presId="urn:microsoft.com/office/officeart/2005/8/layout/orgChart1"/>
    <dgm:cxn modelId="{02C5C052-FDE3-4AB0-AB71-9C27DB2D52CB}" type="presParOf" srcId="{5340F67D-3193-4EAA-B70C-1895186A03EB}" destId="{FE96F5F8-DA89-4390-A6E8-21EC990E6C6A}" srcOrd="2" destOrd="0" presId="urn:microsoft.com/office/officeart/2005/8/layout/orgChart1"/>
    <dgm:cxn modelId="{12429472-7675-4235-AD09-FB3F7042F63E}" type="presParOf" srcId="{5340F67D-3193-4EAA-B70C-1895186A03EB}" destId="{36517F87-FD89-4FD3-9F87-9FF7864B2905}" srcOrd="3" destOrd="0" presId="urn:microsoft.com/office/officeart/2005/8/layout/orgChart1"/>
    <dgm:cxn modelId="{845C08F4-E9C0-42B6-8726-FDB5D093E87F}" type="presParOf" srcId="{36517F87-FD89-4FD3-9F87-9FF7864B2905}" destId="{FCBF70E9-4698-432B-9027-36F54CA3533C}" srcOrd="0" destOrd="0" presId="urn:microsoft.com/office/officeart/2005/8/layout/orgChart1"/>
    <dgm:cxn modelId="{18F7835F-C53D-467A-9D5A-F2D2A1669B99}" type="presParOf" srcId="{FCBF70E9-4698-432B-9027-36F54CA3533C}" destId="{6313C107-7660-4B65-8AD9-E4E5D6183AD2}" srcOrd="0" destOrd="0" presId="urn:microsoft.com/office/officeart/2005/8/layout/orgChart1"/>
    <dgm:cxn modelId="{F8A9F040-3672-4C79-A2FE-62BF8AA9CC07}" type="presParOf" srcId="{FCBF70E9-4698-432B-9027-36F54CA3533C}" destId="{33236CF1-2B34-40F2-A8A4-A0A94EE4050C}" srcOrd="1" destOrd="0" presId="urn:microsoft.com/office/officeart/2005/8/layout/orgChart1"/>
    <dgm:cxn modelId="{77D182C1-C66E-45BF-827C-04AA9F2BBB70}" type="presParOf" srcId="{36517F87-FD89-4FD3-9F87-9FF7864B2905}" destId="{E9E0C0B0-6443-4391-85F7-E3A44AFAD6F2}" srcOrd="1" destOrd="0" presId="urn:microsoft.com/office/officeart/2005/8/layout/orgChart1"/>
    <dgm:cxn modelId="{BB1E256A-A63A-4F6B-91BF-4C77CC1E7F6C}" type="presParOf" srcId="{36517F87-FD89-4FD3-9F87-9FF7864B2905}" destId="{346C59F4-97B1-42F0-91C2-9E1E9BFD6DF1}" srcOrd="2" destOrd="0" presId="urn:microsoft.com/office/officeart/2005/8/layout/orgChart1"/>
    <dgm:cxn modelId="{8E639F0C-EC33-4F18-8655-B41015DB5353}" type="presParOf" srcId="{5340F67D-3193-4EAA-B70C-1895186A03EB}" destId="{66109DFE-BDC1-4B7C-B90F-D150023B29A3}" srcOrd="4" destOrd="0" presId="urn:microsoft.com/office/officeart/2005/8/layout/orgChart1"/>
    <dgm:cxn modelId="{F7603E83-6D7A-48FD-BE86-FDC3CFCF9A58}" type="presParOf" srcId="{5340F67D-3193-4EAA-B70C-1895186A03EB}" destId="{C9E3705D-8612-449A-962C-DDC68A9074B0}" srcOrd="5" destOrd="0" presId="urn:microsoft.com/office/officeart/2005/8/layout/orgChart1"/>
    <dgm:cxn modelId="{5722ABCA-D93F-475C-8D49-1241EA67D127}" type="presParOf" srcId="{C9E3705D-8612-449A-962C-DDC68A9074B0}" destId="{3505AF12-92F8-497C-A576-B89047346E8E}" srcOrd="0" destOrd="0" presId="urn:microsoft.com/office/officeart/2005/8/layout/orgChart1"/>
    <dgm:cxn modelId="{7F6EBB7F-A355-4FD7-86C0-722DA2AA8342}" type="presParOf" srcId="{3505AF12-92F8-497C-A576-B89047346E8E}" destId="{67BE7BEB-8083-4923-A907-061267055A34}" srcOrd="0" destOrd="0" presId="urn:microsoft.com/office/officeart/2005/8/layout/orgChart1"/>
    <dgm:cxn modelId="{5A2DCB9D-2189-4574-B1D2-5EF929BA3C68}" type="presParOf" srcId="{3505AF12-92F8-497C-A576-B89047346E8E}" destId="{9CBBD8C8-D0DD-4BC7-BD0A-C44C851194AF}" srcOrd="1" destOrd="0" presId="urn:microsoft.com/office/officeart/2005/8/layout/orgChart1"/>
    <dgm:cxn modelId="{BC36C1D2-2084-41E9-840B-E7DD44A72D24}" type="presParOf" srcId="{C9E3705D-8612-449A-962C-DDC68A9074B0}" destId="{86CD3008-2339-4E0F-BC80-54B031D598E9}" srcOrd="1" destOrd="0" presId="urn:microsoft.com/office/officeart/2005/8/layout/orgChart1"/>
    <dgm:cxn modelId="{6FC4EDB0-7FB5-451E-8B81-25C9809B25DB}" type="presParOf" srcId="{C9E3705D-8612-449A-962C-DDC68A9074B0}" destId="{F5DCF8C8-F072-45A6-BA1B-A35D7B23B23D}" srcOrd="2" destOrd="0" presId="urn:microsoft.com/office/officeart/2005/8/layout/orgChart1"/>
    <dgm:cxn modelId="{DFCA1020-CDD2-4E38-92DB-9E59F77B9FDF}" type="presParOf" srcId="{3ABA77CC-9BB7-406E-AC7F-CF33668B4FA4}" destId="{66A15962-FFB9-4D05-9E53-1E65B269748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34567576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22245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err="1"/>
              <a:t>Src</a:t>
            </a:r>
            <a:r>
              <a:rPr lang="fr-CA" dirty="0"/>
              <a:t> : https://www.youtube.com/watch?v=4fBGT4OOOjk</a:t>
            </a:r>
          </a:p>
          <a:p>
            <a:endParaRPr lang="fr-CA" dirty="0"/>
          </a:p>
        </p:txBody>
      </p:sp>
    </p:spTree>
    <p:extLst>
      <p:ext uri="{BB962C8B-B14F-4D97-AF65-F5344CB8AC3E}">
        <p14:creationId xmlns:p14="http://schemas.microsoft.com/office/powerpoint/2010/main" val="3181407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dirty="0"/>
              <a:t>Source : https://www.youtube.com/watch?v=CrN5QGLmbuU</a:t>
            </a:r>
          </a:p>
          <a:p>
            <a:r>
              <a:rPr lang="fr-CA" dirty="0"/>
              <a:t>Coller</a:t>
            </a:r>
            <a:r>
              <a:rPr lang="fr-CA" baseline="0" dirty="0"/>
              <a:t> le code ci-dessous :</a:t>
            </a:r>
          </a:p>
          <a:p>
            <a:r>
              <a:rPr lang="en-CA" dirty="0"/>
              <a:t>// These two need to be declared outside the try/catch</a:t>
            </a:r>
          </a:p>
          <a:p>
            <a:r>
              <a:rPr lang="en-CA" dirty="0"/>
              <a:t>// so that they can be closed in the finally block.</a:t>
            </a:r>
          </a:p>
          <a:p>
            <a:r>
              <a:rPr lang="en-CA" dirty="0" err="1"/>
              <a:t>HttpURLConnection</a:t>
            </a:r>
            <a:r>
              <a:rPr lang="en-CA" dirty="0"/>
              <a:t> </a:t>
            </a:r>
            <a:r>
              <a:rPr lang="en-CA" dirty="0" err="1"/>
              <a:t>urlConnection</a:t>
            </a:r>
            <a:r>
              <a:rPr lang="en-CA" dirty="0"/>
              <a:t> = null;</a:t>
            </a:r>
          </a:p>
          <a:p>
            <a:r>
              <a:rPr lang="en-CA" dirty="0" err="1"/>
              <a:t>BufferedReader</a:t>
            </a:r>
            <a:r>
              <a:rPr lang="en-CA" dirty="0"/>
              <a:t> reader = null;</a:t>
            </a:r>
          </a:p>
          <a:p>
            <a:r>
              <a:rPr lang="en-CA" dirty="0"/>
              <a:t> </a:t>
            </a:r>
          </a:p>
          <a:p>
            <a:r>
              <a:rPr lang="en-CA" dirty="0"/>
              <a:t>// Will contain the raw JSON response as a string.</a:t>
            </a:r>
          </a:p>
          <a:p>
            <a:r>
              <a:rPr lang="en-CA" dirty="0"/>
              <a:t>String </a:t>
            </a:r>
            <a:r>
              <a:rPr lang="en-CA" dirty="0" err="1"/>
              <a:t>forecastJsonStr</a:t>
            </a:r>
            <a:r>
              <a:rPr lang="en-CA" dirty="0"/>
              <a:t> = null;</a:t>
            </a:r>
          </a:p>
          <a:p>
            <a:r>
              <a:rPr lang="en-CA" dirty="0"/>
              <a:t> </a:t>
            </a:r>
          </a:p>
          <a:p>
            <a:r>
              <a:rPr lang="en-CA" dirty="0"/>
              <a:t>try {</a:t>
            </a:r>
          </a:p>
          <a:p>
            <a:r>
              <a:rPr lang="en-CA" dirty="0"/>
              <a:t>    // Construct the URL for the </a:t>
            </a:r>
            <a:r>
              <a:rPr lang="en-CA" dirty="0" err="1"/>
              <a:t>OpenWeatherMap</a:t>
            </a:r>
            <a:r>
              <a:rPr lang="en-CA" dirty="0"/>
              <a:t> query</a:t>
            </a:r>
          </a:p>
          <a:p>
            <a:r>
              <a:rPr lang="en-CA" dirty="0"/>
              <a:t>    // Possible parameters are available at OWM's forecast API page, at</a:t>
            </a:r>
          </a:p>
          <a:p>
            <a:r>
              <a:rPr lang="en-CA" dirty="0"/>
              <a:t>    // http://openweathermap.org/API#forecast</a:t>
            </a:r>
          </a:p>
          <a:p>
            <a:r>
              <a:rPr lang="en-CA" dirty="0"/>
              <a:t>    URL </a:t>
            </a:r>
            <a:r>
              <a:rPr lang="en-CA" dirty="0" err="1"/>
              <a:t>url</a:t>
            </a:r>
            <a:r>
              <a:rPr lang="en-CA" dirty="0"/>
              <a:t> = new URL("http://api.openweathermap.org/data/2.5/forecast/</a:t>
            </a:r>
            <a:r>
              <a:rPr lang="en-CA" dirty="0" err="1"/>
              <a:t>daily?q</a:t>
            </a:r>
            <a:r>
              <a:rPr lang="en-CA" dirty="0"/>
              <a:t>=94043&amp;mode=</a:t>
            </a:r>
            <a:r>
              <a:rPr lang="en-CA" dirty="0" err="1"/>
              <a:t>json&amp;units</a:t>
            </a:r>
            <a:r>
              <a:rPr lang="en-CA" dirty="0"/>
              <a:t>=</a:t>
            </a:r>
            <a:r>
              <a:rPr lang="en-CA" dirty="0" err="1"/>
              <a:t>metric&amp;cnt</a:t>
            </a:r>
            <a:r>
              <a:rPr lang="en-CA" dirty="0"/>
              <a:t>=7");</a:t>
            </a:r>
          </a:p>
          <a:p>
            <a:r>
              <a:rPr lang="en-CA" dirty="0"/>
              <a:t> </a:t>
            </a:r>
          </a:p>
          <a:p>
            <a:r>
              <a:rPr lang="en-CA" dirty="0"/>
              <a:t>    // Create the request to </a:t>
            </a:r>
            <a:r>
              <a:rPr lang="en-CA" dirty="0" err="1"/>
              <a:t>OpenWeatherMap</a:t>
            </a:r>
            <a:r>
              <a:rPr lang="en-CA" dirty="0"/>
              <a:t>, and open the connection</a:t>
            </a:r>
          </a:p>
          <a:p>
            <a:r>
              <a:rPr lang="en-CA" dirty="0"/>
              <a:t>    </a:t>
            </a:r>
            <a:r>
              <a:rPr lang="en-CA" dirty="0" err="1"/>
              <a:t>urlConnection</a:t>
            </a:r>
            <a:r>
              <a:rPr lang="en-CA" dirty="0"/>
              <a:t> = (</a:t>
            </a:r>
            <a:r>
              <a:rPr lang="en-CA" dirty="0" err="1"/>
              <a:t>HttpURLConnection</a:t>
            </a:r>
            <a:r>
              <a:rPr lang="en-CA" dirty="0"/>
              <a:t>) </a:t>
            </a:r>
            <a:r>
              <a:rPr lang="en-CA" dirty="0" err="1"/>
              <a:t>url.openConnection</a:t>
            </a:r>
            <a:r>
              <a:rPr lang="en-CA" dirty="0"/>
              <a:t>();</a:t>
            </a:r>
          </a:p>
          <a:p>
            <a:r>
              <a:rPr lang="en-CA" dirty="0"/>
              <a:t>    </a:t>
            </a:r>
            <a:r>
              <a:rPr lang="en-CA" dirty="0" err="1"/>
              <a:t>urlConnection.setRequestMethod</a:t>
            </a:r>
            <a:r>
              <a:rPr lang="en-CA" dirty="0"/>
              <a:t>("GET");</a:t>
            </a:r>
          </a:p>
          <a:p>
            <a:r>
              <a:rPr lang="en-CA" dirty="0"/>
              <a:t>    </a:t>
            </a:r>
            <a:r>
              <a:rPr lang="en-CA" dirty="0" err="1"/>
              <a:t>urlConnection.connect</a:t>
            </a:r>
            <a:r>
              <a:rPr lang="en-CA" dirty="0"/>
              <a:t>();</a:t>
            </a:r>
          </a:p>
          <a:p>
            <a:r>
              <a:rPr lang="en-CA" dirty="0"/>
              <a:t> </a:t>
            </a:r>
          </a:p>
          <a:p>
            <a:r>
              <a:rPr lang="en-CA" dirty="0"/>
              <a:t>    // Read the input stream into a String</a:t>
            </a:r>
          </a:p>
          <a:p>
            <a:r>
              <a:rPr lang="en-CA" dirty="0"/>
              <a:t>    </a:t>
            </a:r>
            <a:r>
              <a:rPr lang="en-CA" dirty="0" err="1"/>
              <a:t>InputStream</a:t>
            </a:r>
            <a:r>
              <a:rPr lang="en-CA" dirty="0"/>
              <a:t> </a:t>
            </a:r>
            <a:r>
              <a:rPr lang="en-CA" dirty="0" err="1"/>
              <a:t>inputStream</a:t>
            </a:r>
            <a:r>
              <a:rPr lang="en-CA" dirty="0"/>
              <a:t> = </a:t>
            </a:r>
            <a:r>
              <a:rPr lang="en-CA" dirty="0" err="1"/>
              <a:t>urlConnection.getInputStream</a:t>
            </a:r>
            <a:r>
              <a:rPr lang="en-CA" dirty="0"/>
              <a:t>();</a:t>
            </a:r>
          </a:p>
          <a:p>
            <a:r>
              <a:rPr lang="en-CA" dirty="0"/>
              <a:t>    </a:t>
            </a:r>
            <a:r>
              <a:rPr lang="en-CA" dirty="0" err="1"/>
              <a:t>StringBuffer</a:t>
            </a:r>
            <a:r>
              <a:rPr lang="en-CA" dirty="0"/>
              <a:t> buffer = new </a:t>
            </a:r>
            <a:r>
              <a:rPr lang="en-CA" dirty="0" err="1"/>
              <a:t>StringBuffer</a:t>
            </a:r>
            <a:r>
              <a:rPr lang="en-CA" dirty="0"/>
              <a:t>();</a:t>
            </a:r>
          </a:p>
          <a:p>
            <a:r>
              <a:rPr lang="en-CA" dirty="0"/>
              <a:t>    if (</a:t>
            </a:r>
            <a:r>
              <a:rPr lang="en-CA" dirty="0" err="1"/>
              <a:t>inputStream</a:t>
            </a:r>
            <a:r>
              <a:rPr lang="en-CA" dirty="0"/>
              <a:t> == null) {</a:t>
            </a:r>
          </a:p>
          <a:p>
            <a:r>
              <a:rPr lang="en-CA" dirty="0"/>
              <a:t>        // Nothing to do.</a:t>
            </a:r>
          </a:p>
          <a:p>
            <a:r>
              <a:rPr lang="en-CA" dirty="0"/>
              <a:t>        </a:t>
            </a:r>
            <a:r>
              <a:rPr lang="en-CA" dirty="0" err="1"/>
              <a:t>forecastJsonStr</a:t>
            </a:r>
            <a:r>
              <a:rPr lang="en-CA" dirty="0"/>
              <a:t> = null;</a:t>
            </a:r>
          </a:p>
          <a:p>
            <a:r>
              <a:rPr lang="en-CA" dirty="0"/>
              <a:t>    }</a:t>
            </a:r>
          </a:p>
          <a:p>
            <a:r>
              <a:rPr lang="en-CA" dirty="0"/>
              <a:t>    reader = new </a:t>
            </a:r>
            <a:r>
              <a:rPr lang="en-CA" dirty="0" err="1"/>
              <a:t>BufferedReader</a:t>
            </a:r>
            <a:r>
              <a:rPr lang="en-CA" dirty="0"/>
              <a:t>(new </a:t>
            </a:r>
            <a:r>
              <a:rPr lang="en-CA" dirty="0" err="1"/>
              <a:t>InputStreamReader</a:t>
            </a:r>
            <a:r>
              <a:rPr lang="en-CA" dirty="0"/>
              <a:t>(</a:t>
            </a:r>
            <a:r>
              <a:rPr lang="en-CA" dirty="0" err="1"/>
              <a:t>inputStream</a:t>
            </a:r>
            <a:r>
              <a:rPr lang="en-CA" dirty="0"/>
              <a:t>));</a:t>
            </a:r>
          </a:p>
          <a:p>
            <a:r>
              <a:rPr lang="en-CA" dirty="0"/>
              <a:t> </a:t>
            </a:r>
          </a:p>
          <a:p>
            <a:r>
              <a:rPr lang="en-CA" dirty="0"/>
              <a:t>    String line;</a:t>
            </a:r>
          </a:p>
          <a:p>
            <a:r>
              <a:rPr lang="en-CA" dirty="0"/>
              <a:t>    while ((line = </a:t>
            </a:r>
            <a:r>
              <a:rPr lang="en-CA" dirty="0" err="1"/>
              <a:t>reader.readLine</a:t>
            </a:r>
            <a:r>
              <a:rPr lang="en-CA" dirty="0"/>
              <a:t>()) != null) {</a:t>
            </a:r>
          </a:p>
          <a:p>
            <a:r>
              <a:rPr lang="en-CA" dirty="0"/>
              <a:t>        // Since it's JSON, adding a newline isn't necessary (it won't affect parsing)</a:t>
            </a:r>
          </a:p>
          <a:p>
            <a:r>
              <a:rPr lang="en-CA" dirty="0"/>
              <a:t>        // But it does make debugging a *lot* easier if you print out the completed</a:t>
            </a:r>
          </a:p>
          <a:p>
            <a:r>
              <a:rPr lang="en-CA" dirty="0"/>
              <a:t>        // buffer for debugging.</a:t>
            </a:r>
          </a:p>
          <a:p>
            <a:r>
              <a:rPr lang="en-CA" dirty="0"/>
              <a:t>        </a:t>
            </a:r>
            <a:r>
              <a:rPr lang="en-CA" dirty="0" err="1"/>
              <a:t>buffer.append</a:t>
            </a:r>
            <a:r>
              <a:rPr lang="en-CA" dirty="0"/>
              <a:t>(line + "\n");</a:t>
            </a:r>
          </a:p>
          <a:p>
            <a:r>
              <a:rPr lang="en-CA" dirty="0"/>
              <a:t>    }</a:t>
            </a:r>
          </a:p>
          <a:p>
            <a:r>
              <a:rPr lang="en-CA" dirty="0"/>
              <a:t> </a:t>
            </a:r>
          </a:p>
          <a:p>
            <a:r>
              <a:rPr lang="en-CA" dirty="0"/>
              <a:t>    if (</a:t>
            </a:r>
            <a:r>
              <a:rPr lang="en-CA" dirty="0" err="1"/>
              <a:t>buffer.length</a:t>
            </a:r>
            <a:r>
              <a:rPr lang="en-CA" dirty="0"/>
              <a:t>() == 0) {</a:t>
            </a:r>
          </a:p>
          <a:p>
            <a:r>
              <a:rPr lang="en-CA" dirty="0"/>
              <a:t>        // Stream was empty.  No point in parsing.</a:t>
            </a:r>
          </a:p>
          <a:p>
            <a:r>
              <a:rPr lang="en-CA" dirty="0"/>
              <a:t>        </a:t>
            </a:r>
            <a:r>
              <a:rPr lang="en-CA" dirty="0" err="1"/>
              <a:t>forecastJsonStr</a:t>
            </a:r>
            <a:r>
              <a:rPr lang="en-CA" dirty="0"/>
              <a:t> = null;</a:t>
            </a:r>
          </a:p>
          <a:p>
            <a:r>
              <a:rPr lang="en-CA" dirty="0"/>
              <a:t>    }</a:t>
            </a:r>
          </a:p>
          <a:p>
            <a:r>
              <a:rPr lang="en-CA" dirty="0"/>
              <a:t>    </a:t>
            </a:r>
            <a:r>
              <a:rPr lang="en-CA" dirty="0" err="1"/>
              <a:t>forecastJsonStr</a:t>
            </a:r>
            <a:r>
              <a:rPr lang="en-CA" dirty="0"/>
              <a:t> = </a:t>
            </a:r>
            <a:r>
              <a:rPr lang="en-CA" dirty="0" err="1"/>
              <a:t>buffer.toString</a:t>
            </a:r>
            <a:r>
              <a:rPr lang="en-CA" dirty="0"/>
              <a:t>();</a:t>
            </a:r>
          </a:p>
          <a:p>
            <a:r>
              <a:rPr lang="en-CA" dirty="0"/>
              <a:t>} catch (</a:t>
            </a:r>
            <a:r>
              <a:rPr lang="en-CA" dirty="0" err="1"/>
              <a:t>IOException</a:t>
            </a:r>
            <a:r>
              <a:rPr lang="en-CA" dirty="0"/>
              <a:t> e) {</a:t>
            </a:r>
          </a:p>
          <a:p>
            <a:r>
              <a:rPr lang="en-CA" dirty="0"/>
              <a:t>    </a:t>
            </a:r>
            <a:r>
              <a:rPr lang="en-CA" dirty="0" err="1"/>
              <a:t>Log.e</a:t>
            </a:r>
            <a:r>
              <a:rPr lang="en-CA" dirty="0"/>
              <a:t>("</a:t>
            </a:r>
            <a:r>
              <a:rPr lang="en-CA" dirty="0" err="1"/>
              <a:t>PlaceholderFragment</a:t>
            </a:r>
            <a:r>
              <a:rPr lang="en-CA" dirty="0"/>
              <a:t>", "Error ", e);</a:t>
            </a:r>
          </a:p>
          <a:p>
            <a:r>
              <a:rPr lang="en-CA" dirty="0"/>
              <a:t>    // If the code didn't successfully get the weather data, there's no point in attempting</a:t>
            </a:r>
          </a:p>
          <a:p>
            <a:r>
              <a:rPr lang="en-CA" dirty="0"/>
              <a:t>    // to parse it.</a:t>
            </a:r>
          </a:p>
          <a:p>
            <a:r>
              <a:rPr lang="en-CA" dirty="0"/>
              <a:t>    </a:t>
            </a:r>
            <a:r>
              <a:rPr lang="en-CA" dirty="0" err="1"/>
              <a:t>forecastJsonStr</a:t>
            </a:r>
            <a:r>
              <a:rPr lang="en-CA" dirty="0"/>
              <a:t> = null;</a:t>
            </a:r>
          </a:p>
          <a:p>
            <a:r>
              <a:rPr lang="en-CA" dirty="0"/>
              <a:t>} finally{</a:t>
            </a:r>
          </a:p>
          <a:p>
            <a:r>
              <a:rPr lang="en-CA" dirty="0"/>
              <a:t>    if (</a:t>
            </a:r>
            <a:r>
              <a:rPr lang="en-CA" dirty="0" err="1"/>
              <a:t>urlConnection</a:t>
            </a:r>
            <a:r>
              <a:rPr lang="en-CA" dirty="0"/>
              <a:t> != null) {</a:t>
            </a:r>
          </a:p>
          <a:p>
            <a:r>
              <a:rPr lang="en-CA" dirty="0"/>
              <a:t>        </a:t>
            </a:r>
            <a:r>
              <a:rPr lang="en-CA" dirty="0" err="1"/>
              <a:t>urlConnection.disconnect</a:t>
            </a:r>
            <a:r>
              <a:rPr lang="en-CA" dirty="0"/>
              <a:t>();</a:t>
            </a:r>
          </a:p>
          <a:p>
            <a:r>
              <a:rPr lang="en-CA" dirty="0"/>
              <a:t>    }</a:t>
            </a:r>
          </a:p>
          <a:p>
            <a:r>
              <a:rPr lang="en-CA" dirty="0"/>
              <a:t>    if (reader != null) {</a:t>
            </a:r>
          </a:p>
          <a:p>
            <a:r>
              <a:rPr lang="en-CA" dirty="0"/>
              <a:t>        try {</a:t>
            </a:r>
          </a:p>
          <a:p>
            <a:r>
              <a:rPr lang="en-CA" dirty="0"/>
              <a:t>            </a:t>
            </a:r>
            <a:r>
              <a:rPr lang="en-CA" dirty="0" err="1"/>
              <a:t>reader.close</a:t>
            </a:r>
            <a:r>
              <a:rPr lang="en-CA" dirty="0"/>
              <a:t>();</a:t>
            </a:r>
          </a:p>
          <a:p>
            <a:r>
              <a:rPr lang="en-CA" dirty="0"/>
              <a:t>        } catch (final </a:t>
            </a:r>
            <a:r>
              <a:rPr lang="en-CA" dirty="0" err="1"/>
              <a:t>IOException</a:t>
            </a:r>
            <a:r>
              <a:rPr lang="en-CA" dirty="0"/>
              <a:t> e) {</a:t>
            </a:r>
          </a:p>
          <a:p>
            <a:r>
              <a:rPr lang="en-CA" dirty="0"/>
              <a:t>            </a:t>
            </a:r>
            <a:r>
              <a:rPr lang="en-CA" dirty="0" err="1"/>
              <a:t>Log.e</a:t>
            </a:r>
            <a:r>
              <a:rPr lang="en-CA" dirty="0"/>
              <a:t>("</a:t>
            </a:r>
            <a:r>
              <a:rPr lang="en-CA" dirty="0" err="1"/>
              <a:t>PlaceholderFragment</a:t>
            </a:r>
            <a:r>
              <a:rPr lang="en-CA" dirty="0"/>
              <a:t>", "Error closing stream", e);</a:t>
            </a:r>
          </a:p>
          <a:p>
            <a:r>
              <a:rPr lang="en-CA" dirty="0"/>
              <a:t>        }</a:t>
            </a:r>
          </a:p>
          <a:p>
            <a:r>
              <a:rPr lang="en-CA" dirty="0"/>
              <a:t>    }</a:t>
            </a:r>
          </a:p>
          <a:p>
            <a:r>
              <a:rPr lang="en-CA" dirty="0"/>
              <a:t>}</a:t>
            </a:r>
            <a:endParaRPr lang="fr-CA" dirty="0"/>
          </a:p>
        </p:txBody>
      </p:sp>
    </p:spTree>
    <p:extLst>
      <p:ext uri="{BB962C8B-B14F-4D97-AF65-F5344CB8AC3E}">
        <p14:creationId xmlns:p14="http://schemas.microsoft.com/office/powerpoint/2010/main" val="1120790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dirty="0"/>
              <a:t>Source : https://www.youtube.com/watch?v=FWwMA-sdOgk</a:t>
            </a:r>
          </a:p>
        </p:txBody>
      </p:sp>
    </p:spTree>
    <p:extLst>
      <p:ext uri="{BB962C8B-B14F-4D97-AF65-F5344CB8AC3E}">
        <p14:creationId xmlns:p14="http://schemas.microsoft.com/office/powerpoint/2010/main" val="3868669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dirty="0"/>
              <a:t>Source : https://www.youtube.com/watch?v=bZopdry1EPU</a:t>
            </a:r>
          </a:p>
        </p:txBody>
      </p:sp>
    </p:spTree>
    <p:extLst>
      <p:ext uri="{BB962C8B-B14F-4D97-AF65-F5344CB8AC3E}">
        <p14:creationId xmlns:p14="http://schemas.microsoft.com/office/powerpoint/2010/main" val="1800373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dirty="0"/>
              <a:t>Documentation</a:t>
            </a:r>
            <a:r>
              <a:rPr lang="fr-CA" baseline="0" dirty="0"/>
              <a:t> : https://developer.android.com/reference/android/os/AsyncTask.html</a:t>
            </a:r>
          </a:p>
          <a:p>
            <a:r>
              <a:rPr lang="fr-CA" dirty="0"/>
              <a:t>Source : https://www.youtube.com/watch?v=iQz0T2buaDE</a:t>
            </a:r>
          </a:p>
          <a:p>
            <a:endParaRPr lang="fr-CA" dirty="0"/>
          </a:p>
        </p:txBody>
      </p:sp>
    </p:spTree>
    <p:extLst>
      <p:ext uri="{BB962C8B-B14F-4D97-AF65-F5344CB8AC3E}">
        <p14:creationId xmlns:p14="http://schemas.microsoft.com/office/powerpoint/2010/main" val="3644808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dirty="0"/>
              <a:t>Source : https://www.youtube.com/watch?v=-YjEDg1M_wY</a:t>
            </a:r>
          </a:p>
          <a:p>
            <a:endParaRPr lang="fr-CA" dirty="0"/>
          </a:p>
        </p:txBody>
      </p:sp>
    </p:spTree>
    <p:extLst>
      <p:ext uri="{BB962C8B-B14F-4D97-AF65-F5344CB8AC3E}">
        <p14:creationId xmlns:p14="http://schemas.microsoft.com/office/powerpoint/2010/main" val="1253841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dirty="0"/>
              <a:t>Dans la méthode</a:t>
            </a:r>
            <a:r>
              <a:rPr lang="fr-CA" baseline="0" dirty="0"/>
              <a:t> </a:t>
            </a:r>
            <a:r>
              <a:rPr lang="fr-CA" b="1" baseline="0" dirty="0" err="1"/>
              <a:t>onCreate</a:t>
            </a:r>
            <a:endParaRPr lang="fr-CA" b="0" baseline="0" dirty="0"/>
          </a:p>
          <a:p>
            <a:endParaRPr lang="fr-CA" dirty="0"/>
          </a:p>
        </p:txBody>
      </p:sp>
    </p:spTree>
    <p:extLst>
      <p:ext uri="{BB962C8B-B14F-4D97-AF65-F5344CB8AC3E}">
        <p14:creationId xmlns:p14="http://schemas.microsoft.com/office/powerpoint/2010/main" val="1304041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b="1" dirty="0" err="1"/>
              <a:t>onCreate</a:t>
            </a:r>
            <a:r>
              <a:rPr lang="fr-CA" b="1" dirty="0"/>
              <a:t>(…)</a:t>
            </a:r>
            <a:r>
              <a:rPr lang="fr-CA" b="0" dirty="0"/>
              <a:t> du fragment</a:t>
            </a:r>
          </a:p>
          <a:p>
            <a:r>
              <a:rPr lang="fr-CA" b="1" dirty="0" err="1"/>
              <a:t>onCreateOptionsMenu</a:t>
            </a:r>
            <a:r>
              <a:rPr lang="fr-CA" b="1" dirty="0"/>
              <a:t> (Menu </a:t>
            </a:r>
            <a:r>
              <a:rPr lang="fr-CA" b="1" dirty="0" err="1"/>
              <a:t>menu</a:t>
            </a:r>
            <a:r>
              <a:rPr lang="fr-CA" b="1" dirty="0"/>
              <a:t>,</a:t>
            </a:r>
            <a:r>
              <a:rPr lang="fr-CA" b="1" baseline="0" dirty="0"/>
              <a:t> </a:t>
            </a:r>
            <a:r>
              <a:rPr lang="fr-CA" b="1" baseline="0" dirty="0" err="1"/>
              <a:t>MenuInflater</a:t>
            </a:r>
            <a:r>
              <a:rPr lang="fr-CA" b="1" baseline="0" dirty="0"/>
              <a:t> </a:t>
            </a:r>
            <a:r>
              <a:rPr lang="fr-CA" b="1" baseline="0" dirty="0" err="1"/>
              <a:t>menuInflater</a:t>
            </a:r>
            <a:r>
              <a:rPr lang="fr-CA" b="1" baseline="0" dirty="0"/>
              <a:t>) ou </a:t>
            </a:r>
            <a:r>
              <a:rPr lang="fr-CA" b="1" dirty="0" err="1"/>
              <a:t>onCreateOptionsMenu</a:t>
            </a:r>
            <a:r>
              <a:rPr lang="fr-CA" b="1" dirty="0"/>
              <a:t> (Menu </a:t>
            </a:r>
            <a:r>
              <a:rPr lang="fr-CA" b="1" dirty="0" err="1"/>
              <a:t>menu</a:t>
            </a:r>
            <a:r>
              <a:rPr lang="fr-CA" b="1" dirty="0"/>
              <a:t>)</a:t>
            </a:r>
          </a:p>
        </p:txBody>
      </p:sp>
    </p:spTree>
    <p:extLst>
      <p:ext uri="{BB962C8B-B14F-4D97-AF65-F5344CB8AC3E}">
        <p14:creationId xmlns:p14="http://schemas.microsoft.com/office/powerpoint/2010/main" val="1818162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Réponse : https://www.youtube.com/watch?v=8DBbUL8o-dA</a:t>
            </a:r>
          </a:p>
          <a:p>
            <a:endParaRPr lang="fr-CA" dirty="0"/>
          </a:p>
        </p:txBody>
      </p:sp>
    </p:spTree>
    <p:extLst>
      <p:ext uri="{BB962C8B-B14F-4D97-AF65-F5344CB8AC3E}">
        <p14:creationId xmlns:p14="http://schemas.microsoft.com/office/powerpoint/2010/main" val="2467217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dirty="0"/>
              <a:t>Voir : https://classroom.udacity.com/courses/ud853/lessons/1469948762/concepts/52166286600923#</a:t>
            </a:r>
          </a:p>
          <a:p>
            <a:endParaRPr lang="fr-CA" dirty="0"/>
          </a:p>
        </p:txBody>
      </p:sp>
    </p:spTree>
    <p:extLst>
      <p:ext uri="{BB962C8B-B14F-4D97-AF65-F5344CB8AC3E}">
        <p14:creationId xmlns:p14="http://schemas.microsoft.com/office/powerpoint/2010/main" val="355635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fr-CA" dirty="0"/>
              <a:t>https://classroom.udacity.com/courses/ud853/lessons/1395568821/concepts/36148286800923#</a:t>
            </a:r>
          </a:p>
          <a:p>
            <a:pPr lvl="0">
              <a:spcBef>
                <a:spcPts val="0"/>
              </a:spcBef>
              <a:buNone/>
            </a:pPr>
            <a:endParaRPr dirty="0"/>
          </a:p>
        </p:txBody>
      </p:sp>
    </p:spTree>
    <p:extLst>
      <p:ext uri="{BB962C8B-B14F-4D97-AF65-F5344CB8AC3E}">
        <p14:creationId xmlns:p14="http://schemas.microsoft.com/office/powerpoint/2010/main" val="625668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Réponse</a:t>
            </a:r>
            <a:r>
              <a:rPr lang="fr-CA" baseline="0" dirty="0"/>
              <a:t> : </a:t>
            </a:r>
          </a:p>
          <a:p>
            <a:r>
              <a:rPr lang="fr-CA" baseline="0" dirty="0"/>
              <a:t>Modifier le premier </a:t>
            </a:r>
            <a:r>
              <a:rPr lang="fr-CA" baseline="0" dirty="0" err="1"/>
              <a:t>Void</a:t>
            </a:r>
            <a:r>
              <a:rPr lang="fr-CA" baseline="0" dirty="0"/>
              <a:t> pour String</a:t>
            </a:r>
          </a:p>
          <a:p>
            <a:r>
              <a:rPr lang="fr-CA" baseline="0" dirty="0"/>
              <a:t>Modifier </a:t>
            </a:r>
            <a:r>
              <a:rPr lang="fr-CA" baseline="0" dirty="0" err="1"/>
              <a:t>doInBackground</a:t>
            </a:r>
            <a:r>
              <a:rPr lang="fr-CA" baseline="0" dirty="0"/>
              <a:t> pour qu’il prenne un String en paramètre</a:t>
            </a:r>
            <a:endParaRPr lang="fr-CA" dirty="0"/>
          </a:p>
        </p:txBody>
      </p:sp>
    </p:spTree>
    <p:extLst>
      <p:ext uri="{BB962C8B-B14F-4D97-AF65-F5344CB8AC3E}">
        <p14:creationId xmlns:p14="http://schemas.microsoft.com/office/powerpoint/2010/main" val="4231579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https://github.com/</a:t>
            </a:r>
            <a:r>
              <a:rPr lang="fr-CA" dirty="0" err="1"/>
              <a:t>udacity</a:t>
            </a:r>
            <a:r>
              <a:rPr lang="fr-CA" dirty="0"/>
              <a:t>/Sunshine-Version-2/compare/2.06_add_internet_permissions...2.07_build_url_with_params</a:t>
            </a:r>
          </a:p>
          <a:p>
            <a:endParaRPr lang="fr-CA" dirty="0"/>
          </a:p>
        </p:txBody>
      </p:sp>
    </p:spTree>
    <p:extLst>
      <p:ext uri="{BB962C8B-B14F-4D97-AF65-F5344CB8AC3E}">
        <p14:creationId xmlns:p14="http://schemas.microsoft.com/office/powerpoint/2010/main" val="3322575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CA" sz="1100" i="1" kern="1200" dirty="0">
                <a:solidFill>
                  <a:schemeClr val="tx1"/>
                </a:solidFill>
                <a:effectLst/>
                <a:latin typeface="+mn-lt"/>
                <a:ea typeface="+mn-ea"/>
                <a:cs typeface="+mn-cs"/>
              </a:rPr>
              <a:t>/**</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 Prepare the weather high/lows for presentation.</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t>
            </a:r>
            <a:br>
              <a:rPr lang="en-CA" sz="1100" i="1" kern="1200" dirty="0">
                <a:solidFill>
                  <a:schemeClr val="tx1"/>
                </a:solidFill>
                <a:effectLst/>
                <a:latin typeface="+mn-lt"/>
                <a:ea typeface="+mn-ea"/>
                <a:cs typeface="+mn-cs"/>
              </a:rPr>
            </a:br>
            <a:r>
              <a:rPr lang="en-CA" sz="1100" b="1" kern="1200" dirty="0">
                <a:solidFill>
                  <a:schemeClr val="tx1"/>
                </a:solidFill>
                <a:effectLst/>
                <a:latin typeface="+mn-lt"/>
                <a:ea typeface="+mn-ea"/>
                <a:cs typeface="+mn-cs"/>
              </a:rPr>
              <a:t>private </a:t>
            </a:r>
            <a:r>
              <a:rPr lang="en-CA" dirty="0"/>
              <a:t>String </a:t>
            </a:r>
            <a:r>
              <a:rPr lang="en-CA" dirty="0" err="1"/>
              <a:t>formatHighLows</a:t>
            </a:r>
            <a:r>
              <a:rPr lang="en-CA" dirty="0"/>
              <a:t>(</a:t>
            </a:r>
            <a:r>
              <a:rPr lang="en-CA" sz="1100" b="1" kern="1200" dirty="0">
                <a:solidFill>
                  <a:schemeClr val="tx1"/>
                </a:solidFill>
                <a:effectLst/>
                <a:latin typeface="+mn-lt"/>
                <a:ea typeface="+mn-ea"/>
                <a:cs typeface="+mn-cs"/>
              </a:rPr>
              <a:t>double </a:t>
            </a:r>
            <a:r>
              <a:rPr lang="en-CA" dirty="0"/>
              <a:t>high, </a:t>
            </a:r>
            <a:r>
              <a:rPr lang="en-CA" sz="1100" b="1" kern="1200" dirty="0">
                <a:solidFill>
                  <a:schemeClr val="tx1"/>
                </a:solidFill>
                <a:effectLst/>
                <a:latin typeface="+mn-lt"/>
                <a:ea typeface="+mn-ea"/>
                <a:cs typeface="+mn-cs"/>
              </a:rPr>
              <a:t>double </a:t>
            </a:r>
            <a:r>
              <a:rPr lang="en-CA" dirty="0"/>
              <a:t>low) {</a:t>
            </a:r>
            <a:br>
              <a:rPr lang="en-CA" dirty="0"/>
            </a:br>
            <a:r>
              <a:rPr lang="en-CA" dirty="0"/>
              <a:t>    </a:t>
            </a:r>
            <a:r>
              <a:rPr lang="en-CA" sz="1100" i="1" kern="1200" dirty="0">
                <a:solidFill>
                  <a:schemeClr val="tx1"/>
                </a:solidFill>
                <a:effectLst/>
                <a:latin typeface="+mn-lt"/>
                <a:ea typeface="+mn-ea"/>
                <a:cs typeface="+mn-cs"/>
              </a:rPr>
              <a:t>// For presentation, assume the user doesn't care about tenths of a degree.</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t>
            </a:r>
            <a:r>
              <a:rPr lang="en-CA" sz="1100" b="1" kern="1200" dirty="0">
                <a:solidFill>
                  <a:schemeClr val="tx1"/>
                </a:solidFill>
                <a:effectLst/>
                <a:latin typeface="+mn-lt"/>
                <a:ea typeface="+mn-ea"/>
                <a:cs typeface="+mn-cs"/>
              </a:rPr>
              <a:t>long </a:t>
            </a:r>
            <a:r>
              <a:rPr lang="en-CA" dirty="0" err="1"/>
              <a:t>roundedHigh</a:t>
            </a:r>
            <a:r>
              <a:rPr lang="en-CA" dirty="0"/>
              <a:t> = </a:t>
            </a:r>
            <a:r>
              <a:rPr lang="en-CA" dirty="0" err="1"/>
              <a:t>Math.</a:t>
            </a:r>
            <a:r>
              <a:rPr lang="en-CA" i="1" dirty="0" err="1">
                <a:effectLst/>
              </a:rPr>
              <a:t>round</a:t>
            </a:r>
            <a:r>
              <a:rPr lang="en-CA" dirty="0"/>
              <a:t>(high);</a:t>
            </a:r>
            <a:br>
              <a:rPr lang="en-CA" dirty="0"/>
            </a:br>
            <a:r>
              <a:rPr lang="en-CA" dirty="0"/>
              <a:t>    </a:t>
            </a:r>
            <a:r>
              <a:rPr lang="en-CA" sz="1100" b="1" kern="1200" dirty="0">
                <a:solidFill>
                  <a:schemeClr val="tx1"/>
                </a:solidFill>
                <a:effectLst/>
                <a:latin typeface="+mn-lt"/>
                <a:ea typeface="+mn-ea"/>
                <a:cs typeface="+mn-cs"/>
              </a:rPr>
              <a:t>long </a:t>
            </a:r>
            <a:r>
              <a:rPr lang="en-CA" dirty="0" err="1"/>
              <a:t>roundedLow</a:t>
            </a:r>
            <a:r>
              <a:rPr lang="en-CA" dirty="0"/>
              <a:t> = </a:t>
            </a:r>
            <a:r>
              <a:rPr lang="en-CA" dirty="0" err="1"/>
              <a:t>Math.</a:t>
            </a:r>
            <a:r>
              <a:rPr lang="en-CA" i="1" dirty="0" err="1">
                <a:effectLst/>
              </a:rPr>
              <a:t>round</a:t>
            </a:r>
            <a:r>
              <a:rPr lang="en-CA" dirty="0"/>
              <a:t>(low);</a:t>
            </a:r>
            <a:br>
              <a:rPr lang="en-CA" dirty="0"/>
            </a:br>
            <a:r>
              <a:rPr lang="en-CA" dirty="0"/>
              <a:t/>
            </a:r>
            <a:br>
              <a:rPr lang="en-CA" dirty="0"/>
            </a:br>
            <a:r>
              <a:rPr lang="en-CA" dirty="0"/>
              <a:t>    String </a:t>
            </a:r>
            <a:r>
              <a:rPr lang="en-CA" dirty="0" err="1"/>
              <a:t>highLowStr</a:t>
            </a:r>
            <a:r>
              <a:rPr lang="en-CA" dirty="0"/>
              <a:t> = </a:t>
            </a:r>
            <a:r>
              <a:rPr lang="en-CA" dirty="0" err="1"/>
              <a:t>roundedHigh</a:t>
            </a:r>
            <a:r>
              <a:rPr lang="en-CA" dirty="0"/>
              <a:t> + </a:t>
            </a:r>
            <a:r>
              <a:rPr lang="en-CA" sz="1100" b="1" kern="1200" dirty="0">
                <a:solidFill>
                  <a:schemeClr val="tx1"/>
                </a:solidFill>
                <a:effectLst/>
                <a:latin typeface="+mn-lt"/>
                <a:ea typeface="+mn-ea"/>
                <a:cs typeface="+mn-cs"/>
              </a:rPr>
              <a:t>"/" </a:t>
            </a:r>
            <a:r>
              <a:rPr lang="en-CA" dirty="0"/>
              <a:t>+ </a:t>
            </a:r>
            <a:r>
              <a:rPr lang="en-CA" dirty="0" err="1"/>
              <a:t>roundedLow</a:t>
            </a:r>
            <a:r>
              <a:rPr lang="en-CA" dirty="0"/>
              <a:t>;</a:t>
            </a:r>
            <a:br>
              <a:rPr lang="en-CA" dirty="0"/>
            </a:br>
            <a:r>
              <a:rPr lang="en-CA" dirty="0"/>
              <a:t>    </a:t>
            </a:r>
            <a:r>
              <a:rPr lang="en-CA" sz="1100" b="1" kern="1200" dirty="0">
                <a:solidFill>
                  <a:schemeClr val="tx1"/>
                </a:solidFill>
                <a:effectLst/>
                <a:latin typeface="+mn-lt"/>
                <a:ea typeface="+mn-ea"/>
                <a:cs typeface="+mn-cs"/>
              </a:rPr>
              <a:t>return </a:t>
            </a:r>
            <a:r>
              <a:rPr lang="en-CA" dirty="0" err="1"/>
              <a:t>highLowStr</a:t>
            </a:r>
            <a:r>
              <a:rPr lang="en-CA" dirty="0"/>
              <a:t>;</a:t>
            </a:r>
            <a:br>
              <a:rPr lang="en-CA" dirty="0"/>
            </a:br>
            <a:r>
              <a:rPr lang="en-CA" dirty="0"/>
              <a:t>}</a:t>
            </a:r>
            <a:br>
              <a:rPr lang="en-CA" dirty="0"/>
            </a:br>
            <a:r>
              <a:rPr lang="en-CA" dirty="0"/>
              <a:t/>
            </a:r>
            <a:br>
              <a:rPr lang="en-CA" dirty="0"/>
            </a:br>
            <a:r>
              <a:rPr lang="en-CA" sz="1100" i="1" kern="1200" dirty="0">
                <a:solidFill>
                  <a:schemeClr val="tx1"/>
                </a:solidFill>
                <a:effectLst/>
                <a:latin typeface="+mn-lt"/>
                <a:ea typeface="+mn-ea"/>
                <a:cs typeface="+mn-cs"/>
              </a:rPr>
              <a:t>/**</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 Take the String representing the complete forecast in JSON Format and</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 pull out the data we need to construct the Strings needed for the wireframes.</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 &lt;p&gt;</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 Fortunately parsing is easy:  constructor takes the JSON string and converts it</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 into an Object hierarchy for us.</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t>
            </a:r>
            <a:br>
              <a:rPr lang="en-CA" sz="1100" i="1" kern="1200" dirty="0">
                <a:solidFill>
                  <a:schemeClr val="tx1"/>
                </a:solidFill>
                <a:effectLst/>
                <a:latin typeface="+mn-lt"/>
                <a:ea typeface="+mn-ea"/>
                <a:cs typeface="+mn-cs"/>
              </a:rPr>
            </a:br>
            <a:r>
              <a:rPr lang="en-CA" sz="1100" b="1" kern="1200" dirty="0">
                <a:solidFill>
                  <a:schemeClr val="tx1"/>
                </a:solidFill>
                <a:effectLst/>
                <a:latin typeface="+mn-lt"/>
                <a:ea typeface="+mn-ea"/>
                <a:cs typeface="+mn-cs"/>
              </a:rPr>
              <a:t>private </a:t>
            </a:r>
            <a:r>
              <a:rPr lang="en-CA" dirty="0"/>
              <a:t>String[] </a:t>
            </a:r>
            <a:r>
              <a:rPr lang="en-CA" dirty="0" err="1"/>
              <a:t>getWeatherDataFromJson</a:t>
            </a:r>
            <a:r>
              <a:rPr lang="en-CA" dirty="0"/>
              <a:t>(String </a:t>
            </a:r>
            <a:r>
              <a:rPr lang="en-CA" dirty="0" err="1"/>
              <a:t>forecastJsonStr</a:t>
            </a:r>
            <a:r>
              <a:rPr lang="en-CA" dirty="0"/>
              <a:t>, </a:t>
            </a:r>
            <a:r>
              <a:rPr lang="en-CA" sz="1100" b="1" kern="1200" dirty="0" err="1">
                <a:solidFill>
                  <a:schemeClr val="tx1"/>
                </a:solidFill>
                <a:effectLst/>
                <a:latin typeface="+mn-lt"/>
                <a:ea typeface="+mn-ea"/>
                <a:cs typeface="+mn-cs"/>
              </a:rPr>
              <a:t>int</a:t>
            </a:r>
            <a:r>
              <a:rPr lang="en-CA" sz="1100" b="1" kern="1200" dirty="0">
                <a:solidFill>
                  <a:schemeClr val="tx1"/>
                </a:solidFill>
                <a:effectLst/>
                <a:latin typeface="+mn-lt"/>
                <a:ea typeface="+mn-ea"/>
                <a:cs typeface="+mn-cs"/>
              </a:rPr>
              <a:t> </a:t>
            </a:r>
            <a:r>
              <a:rPr lang="en-CA" dirty="0" err="1"/>
              <a:t>numDays</a:t>
            </a:r>
            <a:r>
              <a:rPr lang="en-CA" dirty="0"/>
              <a:t>)</a:t>
            </a:r>
            <a:br>
              <a:rPr lang="en-CA" dirty="0"/>
            </a:br>
            <a:r>
              <a:rPr lang="en-CA" dirty="0"/>
              <a:t>        </a:t>
            </a:r>
            <a:r>
              <a:rPr lang="en-CA" sz="1100" b="1" kern="1200" dirty="0">
                <a:solidFill>
                  <a:schemeClr val="tx1"/>
                </a:solidFill>
                <a:effectLst/>
                <a:latin typeface="+mn-lt"/>
                <a:ea typeface="+mn-ea"/>
                <a:cs typeface="+mn-cs"/>
              </a:rPr>
              <a:t>throws </a:t>
            </a:r>
            <a:r>
              <a:rPr lang="en-CA" dirty="0" err="1"/>
              <a:t>JSONException</a:t>
            </a:r>
            <a:r>
              <a:rPr lang="en-CA" dirty="0"/>
              <a:t> {</a:t>
            </a:r>
            <a:br>
              <a:rPr lang="en-CA" dirty="0"/>
            </a:br>
            <a:r>
              <a:rPr lang="en-CA" dirty="0"/>
              <a:t/>
            </a:r>
            <a:br>
              <a:rPr lang="en-CA" dirty="0"/>
            </a:br>
            <a:r>
              <a:rPr lang="en-CA" dirty="0"/>
              <a:t>    </a:t>
            </a:r>
            <a:r>
              <a:rPr lang="en-CA" sz="1100" i="1" kern="1200" dirty="0">
                <a:solidFill>
                  <a:schemeClr val="tx1"/>
                </a:solidFill>
                <a:effectLst/>
                <a:latin typeface="+mn-lt"/>
                <a:ea typeface="+mn-ea"/>
                <a:cs typeface="+mn-cs"/>
              </a:rPr>
              <a:t>// These are the names of the JSON objects that need to be extracted.</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t>
            </a:r>
            <a:r>
              <a:rPr lang="en-CA" sz="1100" b="1" kern="1200" dirty="0">
                <a:solidFill>
                  <a:schemeClr val="tx1"/>
                </a:solidFill>
                <a:effectLst/>
                <a:latin typeface="+mn-lt"/>
                <a:ea typeface="+mn-ea"/>
                <a:cs typeface="+mn-cs"/>
              </a:rPr>
              <a:t>final </a:t>
            </a:r>
            <a:r>
              <a:rPr lang="en-CA" dirty="0"/>
              <a:t>String OWM_LIST = </a:t>
            </a:r>
            <a:r>
              <a:rPr lang="en-CA" sz="1100" b="1" kern="1200" dirty="0">
                <a:solidFill>
                  <a:schemeClr val="tx1"/>
                </a:solidFill>
                <a:effectLst/>
                <a:latin typeface="+mn-lt"/>
                <a:ea typeface="+mn-ea"/>
                <a:cs typeface="+mn-cs"/>
              </a:rPr>
              <a:t>"list"</a:t>
            </a:r>
            <a:r>
              <a:rPr lang="en-CA" dirty="0"/>
              <a:t>;</a:t>
            </a:r>
            <a:br>
              <a:rPr lang="en-CA" dirty="0"/>
            </a:br>
            <a:r>
              <a:rPr lang="en-CA" dirty="0"/>
              <a:t>    </a:t>
            </a:r>
            <a:r>
              <a:rPr lang="en-CA" sz="1100" b="1" kern="1200" dirty="0">
                <a:solidFill>
                  <a:schemeClr val="tx1"/>
                </a:solidFill>
                <a:effectLst/>
                <a:latin typeface="+mn-lt"/>
                <a:ea typeface="+mn-ea"/>
                <a:cs typeface="+mn-cs"/>
              </a:rPr>
              <a:t>final </a:t>
            </a:r>
            <a:r>
              <a:rPr lang="en-CA" dirty="0"/>
              <a:t>String OWM_WEATHER = </a:t>
            </a:r>
            <a:r>
              <a:rPr lang="en-CA" sz="1100" b="1" kern="1200" dirty="0">
                <a:solidFill>
                  <a:schemeClr val="tx1"/>
                </a:solidFill>
                <a:effectLst/>
                <a:latin typeface="+mn-lt"/>
                <a:ea typeface="+mn-ea"/>
                <a:cs typeface="+mn-cs"/>
              </a:rPr>
              <a:t>"weather"</a:t>
            </a:r>
            <a:r>
              <a:rPr lang="en-CA" dirty="0"/>
              <a:t>;</a:t>
            </a:r>
            <a:br>
              <a:rPr lang="en-CA" dirty="0"/>
            </a:br>
            <a:r>
              <a:rPr lang="en-CA" dirty="0"/>
              <a:t>    </a:t>
            </a:r>
            <a:r>
              <a:rPr lang="en-CA" sz="1100" b="1" kern="1200" dirty="0">
                <a:solidFill>
                  <a:schemeClr val="tx1"/>
                </a:solidFill>
                <a:effectLst/>
                <a:latin typeface="+mn-lt"/>
                <a:ea typeface="+mn-ea"/>
                <a:cs typeface="+mn-cs"/>
              </a:rPr>
              <a:t>final </a:t>
            </a:r>
            <a:r>
              <a:rPr lang="en-CA" dirty="0"/>
              <a:t>String OWM_TEMPERATURE = </a:t>
            </a:r>
            <a:r>
              <a:rPr lang="en-CA" sz="1100" b="1" kern="1200" dirty="0">
                <a:solidFill>
                  <a:schemeClr val="tx1"/>
                </a:solidFill>
                <a:effectLst/>
                <a:latin typeface="+mn-lt"/>
                <a:ea typeface="+mn-ea"/>
                <a:cs typeface="+mn-cs"/>
              </a:rPr>
              <a:t>"temp"</a:t>
            </a:r>
            <a:r>
              <a:rPr lang="en-CA" dirty="0"/>
              <a:t>;</a:t>
            </a:r>
            <a:br>
              <a:rPr lang="en-CA" dirty="0"/>
            </a:br>
            <a:r>
              <a:rPr lang="en-CA" dirty="0"/>
              <a:t>    </a:t>
            </a:r>
            <a:r>
              <a:rPr lang="en-CA" sz="1100" b="1" kern="1200" dirty="0">
                <a:solidFill>
                  <a:schemeClr val="tx1"/>
                </a:solidFill>
                <a:effectLst/>
                <a:latin typeface="+mn-lt"/>
                <a:ea typeface="+mn-ea"/>
                <a:cs typeface="+mn-cs"/>
              </a:rPr>
              <a:t>final </a:t>
            </a:r>
            <a:r>
              <a:rPr lang="en-CA" dirty="0"/>
              <a:t>String OWM_MAX = </a:t>
            </a:r>
            <a:r>
              <a:rPr lang="en-CA" sz="1100" b="1" kern="1200" dirty="0">
                <a:solidFill>
                  <a:schemeClr val="tx1"/>
                </a:solidFill>
                <a:effectLst/>
                <a:latin typeface="+mn-lt"/>
                <a:ea typeface="+mn-ea"/>
                <a:cs typeface="+mn-cs"/>
              </a:rPr>
              <a:t>"max"</a:t>
            </a:r>
            <a:r>
              <a:rPr lang="en-CA" dirty="0"/>
              <a:t>;</a:t>
            </a:r>
            <a:br>
              <a:rPr lang="en-CA" dirty="0"/>
            </a:br>
            <a:r>
              <a:rPr lang="en-CA" dirty="0"/>
              <a:t>    </a:t>
            </a:r>
            <a:r>
              <a:rPr lang="en-CA" sz="1100" b="1" kern="1200" dirty="0">
                <a:solidFill>
                  <a:schemeClr val="tx1"/>
                </a:solidFill>
                <a:effectLst/>
                <a:latin typeface="+mn-lt"/>
                <a:ea typeface="+mn-ea"/>
                <a:cs typeface="+mn-cs"/>
              </a:rPr>
              <a:t>final </a:t>
            </a:r>
            <a:r>
              <a:rPr lang="en-CA" dirty="0"/>
              <a:t>String OWM_MIN = </a:t>
            </a:r>
            <a:r>
              <a:rPr lang="en-CA" sz="1100" b="1" kern="1200" dirty="0">
                <a:solidFill>
                  <a:schemeClr val="tx1"/>
                </a:solidFill>
                <a:effectLst/>
                <a:latin typeface="+mn-lt"/>
                <a:ea typeface="+mn-ea"/>
                <a:cs typeface="+mn-cs"/>
              </a:rPr>
              <a:t>"min"</a:t>
            </a:r>
            <a:r>
              <a:rPr lang="en-CA" dirty="0"/>
              <a:t>;</a:t>
            </a:r>
            <a:br>
              <a:rPr lang="en-CA" dirty="0"/>
            </a:br>
            <a:r>
              <a:rPr lang="en-CA" dirty="0"/>
              <a:t>    </a:t>
            </a:r>
            <a:r>
              <a:rPr lang="en-CA" sz="1100" b="1" kern="1200" dirty="0">
                <a:solidFill>
                  <a:schemeClr val="tx1"/>
                </a:solidFill>
                <a:effectLst/>
                <a:latin typeface="+mn-lt"/>
                <a:ea typeface="+mn-ea"/>
                <a:cs typeface="+mn-cs"/>
              </a:rPr>
              <a:t>final </a:t>
            </a:r>
            <a:r>
              <a:rPr lang="en-CA" dirty="0"/>
              <a:t>String OWM_DESCRIPTION = </a:t>
            </a:r>
            <a:r>
              <a:rPr lang="en-CA" sz="1100" b="1" kern="1200" dirty="0">
                <a:solidFill>
                  <a:schemeClr val="tx1"/>
                </a:solidFill>
                <a:effectLst/>
                <a:latin typeface="+mn-lt"/>
                <a:ea typeface="+mn-ea"/>
                <a:cs typeface="+mn-cs"/>
              </a:rPr>
              <a:t>"main"</a:t>
            </a:r>
            <a:r>
              <a:rPr lang="en-CA" dirty="0"/>
              <a:t>;</a:t>
            </a:r>
            <a:br>
              <a:rPr lang="en-CA" dirty="0"/>
            </a:br>
            <a:r>
              <a:rPr lang="en-CA" dirty="0"/>
              <a:t/>
            </a:r>
            <a:br>
              <a:rPr lang="en-CA" dirty="0"/>
            </a:br>
            <a:r>
              <a:rPr lang="en-CA" dirty="0"/>
              <a:t>    </a:t>
            </a:r>
            <a:r>
              <a:rPr lang="en-CA" dirty="0" err="1"/>
              <a:t>JSONObject</a:t>
            </a:r>
            <a:r>
              <a:rPr lang="en-CA" dirty="0"/>
              <a:t> </a:t>
            </a:r>
            <a:r>
              <a:rPr lang="en-CA" dirty="0" err="1"/>
              <a:t>forecastJson</a:t>
            </a:r>
            <a:r>
              <a:rPr lang="en-CA" dirty="0"/>
              <a:t> = </a:t>
            </a:r>
            <a:r>
              <a:rPr lang="en-CA" sz="1100" b="1" kern="1200" dirty="0">
                <a:solidFill>
                  <a:schemeClr val="tx1"/>
                </a:solidFill>
                <a:effectLst/>
                <a:latin typeface="+mn-lt"/>
                <a:ea typeface="+mn-ea"/>
                <a:cs typeface="+mn-cs"/>
              </a:rPr>
              <a:t>new </a:t>
            </a:r>
            <a:r>
              <a:rPr lang="en-CA" dirty="0" err="1"/>
              <a:t>JSONObject</a:t>
            </a:r>
            <a:r>
              <a:rPr lang="en-CA" dirty="0"/>
              <a:t>(</a:t>
            </a:r>
            <a:r>
              <a:rPr lang="en-CA" dirty="0" err="1"/>
              <a:t>forecastJsonStr</a:t>
            </a:r>
            <a:r>
              <a:rPr lang="en-CA" dirty="0"/>
              <a:t>);</a:t>
            </a:r>
            <a:br>
              <a:rPr lang="en-CA" dirty="0"/>
            </a:br>
            <a:r>
              <a:rPr lang="en-CA" dirty="0"/>
              <a:t>    </a:t>
            </a:r>
            <a:r>
              <a:rPr lang="en-CA" dirty="0" err="1"/>
              <a:t>JSONArray</a:t>
            </a:r>
            <a:r>
              <a:rPr lang="en-CA" dirty="0"/>
              <a:t> </a:t>
            </a:r>
            <a:r>
              <a:rPr lang="en-CA" dirty="0" err="1"/>
              <a:t>weatherArray</a:t>
            </a:r>
            <a:r>
              <a:rPr lang="en-CA" dirty="0"/>
              <a:t> = </a:t>
            </a:r>
            <a:r>
              <a:rPr lang="en-CA" dirty="0" err="1"/>
              <a:t>forecastJson.getJSONArray</a:t>
            </a:r>
            <a:r>
              <a:rPr lang="en-CA" dirty="0"/>
              <a:t>(OWM_LIST);</a:t>
            </a:r>
            <a:br>
              <a:rPr lang="en-CA" dirty="0"/>
            </a:br>
            <a:r>
              <a:rPr lang="en-CA" dirty="0"/>
              <a:t/>
            </a:r>
            <a:br>
              <a:rPr lang="en-CA" dirty="0"/>
            </a:br>
            <a:r>
              <a:rPr lang="en-CA" sz="1100" i="1" kern="1200" dirty="0">
                <a:solidFill>
                  <a:schemeClr val="tx1"/>
                </a:solidFill>
                <a:effectLst/>
                <a:latin typeface="+mn-lt"/>
                <a:ea typeface="+mn-ea"/>
                <a:cs typeface="+mn-cs"/>
              </a:rPr>
              <a:t>// OWM returns daily forecasts based upon the local time of the city that is being</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asked for, which means that we need to know the GMT offset to translate this data</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properly.</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Since this data is also sent in-order and the first day is always the</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current day, we're going to take advantage of that to get a nice</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normalized UTC date for all of our weather.</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t>
            </a:r>
            <a:r>
              <a:rPr lang="en-CA" dirty="0"/>
              <a:t>String[] </a:t>
            </a:r>
            <a:r>
              <a:rPr lang="en-CA" dirty="0" err="1"/>
              <a:t>resultStrs</a:t>
            </a:r>
            <a:r>
              <a:rPr lang="en-CA" dirty="0"/>
              <a:t> = </a:t>
            </a:r>
            <a:r>
              <a:rPr lang="en-CA" sz="1100" b="1" kern="1200" dirty="0">
                <a:solidFill>
                  <a:schemeClr val="tx1"/>
                </a:solidFill>
                <a:effectLst/>
                <a:latin typeface="+mn-lt"/>
                <a:ea typeface="+mn-ea"/>
                <a:cs typeface="+mn-cs"/>
              </a:rPr>
              <a:t>new </a:t>
            </a:r>
            <a:r>
              <a:rPr lang="en-CA" dirty="0"/>
              <a:t>String[</a:t>
            </a:r>
            <a:r>
              <a:rPr lang="en-CA" dirty="0" err="1"/>
              <a:t>numDays</a:t>
            </a:r>
            <a:r>
              <a:rPr lang="en-CA" dirty="0"/>
              <a:t>];</a:t>
            </a:r>
            <a:br>
              <a:rPr lang="en-CA" dirty="0"/>
            </a:br>
            <a:r>
              <a:rPr lang="en-CA" dirty="0"/>
              <a:t/>
            </a:r>
            <a:br>
              <a:rPr lang="en-CA" dirty="0"/>
            </a:br>
            <a:r>
              <a:rPr lang="en-CA" dirty="0"/>
              <a:t>    </a:t>
            </a:r>
            <a:r>
              <a:rPr lang="en-CA" sz="1100" i="1" kern="1200" dirty="0">
                <a:solidFill>
                  <a:schemeClr val="tx1"/>
                </a:solidFill>
                <a:effectLst/>
                <a:latin typeface="+mn-lt"/>
                <a:ea typeface="+mn-ea"/>
                <a:cs typeface="+mn-cs"/>
              </a:rPr>
              <a:t>//create a Gregorian Calendar, which is in current date</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t>
            </a:r>
            <a:r>
              <a:rPr lang="en-CA" dirty="0" err="1"/>
              <a:t>GregorianCalendar</a:t>
            </a:r>
            <a:r>
              <a:rPr lang="en-CA" dirty="0"/>
              <a:t> </a:t>
            </a:r>
            <a:r>
              <a:rPr lang="en-CA" dirty="0" err="1"/>
              <a:t>gc</a:t>
            </a:r>
            <a:r>
              <a:rPr lang="en-CA" dirty="0"/>
              <a:t> = </a:t>
            </a:r>
            <a:r>
              <a:rPr lang="en-CA" sz="1100" b="1" kern="1200" dirty="0">
                <a:solidFill>
                  <a:schemeClr val="tx1"/>
                </a:solidFill>
                <a:effectLst/>
                <a:latin typeface="+mn-lt"/>
                <a:ea typeface="+mn-ea"/>
                <a:cs typeface="+mn-cs"/>
              </a:rPr>
              <a:t>new </a:t>
            </a:r>
            <a:r>
              <a:rPr lang="en-CA" dirty="0" err="1"/>
              <a:t>GregorianCalendar</a:t>
            </a:r>
            <a:r>
              <a:rPr lang="en-CA" dirty="0"/>
              <a:t>();</a:t>
            </a:r>
            <a:br>
              <a:rPr lang="en-CA" dirty="0"/>
            </a:br>
            <a:r>
              <a:rPr lang="en-CA" dirty="0"/>
              <a:t/>
            </a:r>
            <a:br>
              <a:rPr lang="en-CA" dirty="0"/>
            </a:br>
            <a:r>
              <a:rPr lang="en-CA" dirty="0"/>
              <a:t/>
            </a:r>
            <a:br>
              <a:rPr lang="en-CA" dirty="0"/>
            </a:br>
            <a:r>
              <a:rPr lang="en-CA" dirty="0"/>
              <a:t>    </a:t>
            </a:r>
            <a:r>
              <a:rPr lang="en-CA" sz="1100" b="1" kern="1200" dirty="0">
                <a:solidFill>
                  <a:schemeClr val="tx1"/>
                </a:solidFill>
                <a:effectLst/>
                <a:latin typeface="+mn-lt"/>
                <a:ea typeface="+mn-ea"/>
                <a:cs typeface="+mn-cs"/>
              </a:rPr>
              <a:t>for </a:t>
            </a:r>
            <a:r>
              <a:rPr lang="en-CA" dirty="0"/>
              <a:t>(</a:t>
            </a:r>
            <a:r>
              <a:rPr lang="en-CA" sz="1100" b="1" kern="1200" dirty="0" err="1">
                <a:solidFill>
                  <a:schemeClr val="tx1"/>
                </a:solidFill>
                <a:effectLst/>
                <a:latin typeface="+mn-lt"/>
                <a:ea typeface="+mn-ea"/>
                <a:cs typeface="+mn-cs"/>
              </a:rPr>
              <a:t>int</a:t>
            </a:r>
            <a:r>
              <a:rPr lang="en-CA" sz="1100" b="1" kern="1200" dirty="0">
                <a:solidFill>
                  <a:schemeClr val="tx1"/>
                </a:solidFill>
                <a:effectLst/>
                <a:latin typeface="+mn-lt"/>
                <a:ea typeface="+mn-ea"/>
                <a:cs typeface="+mn-cs"/>
              </a:rPr>
              <a:t> </a:t>
            </a:r>
            <a:r>
              <a:rPr lang="en-CA" dirty="0"/>
              <a:t>i = </a:t>
            </a:r>
            <a:r>
              <a:rPr lang="en-CA" sz="1100" kern="1200" dirty="0">
                <a:solidFill>
                  <a:schemeClr val="tx1"/>
                </a:solidFill>
                <a:effectLst/>
                <a:latin typeface="+mn-lt"/>
                <a:ea typeface="+mn-ea"/>
                <a:cs typeface="+mn-cs"/>
              </a:rPr>
              <a:t>0</a:t>
            </a:r>
            <a:r>
              <a:rPr lang="en-CA" dirty="0"/>
              <a:t>; i &lt; </a:t>
            </a:r>
            <a:r>
              <a:rPr lang="en-CA" dirty="0" err="1"/>
              <a:t>weatherArray.length</a:t>
            </a:r>
            <a:r>
              <a:rPr lang="en-CA" dirty="0"/>
              <a:t>(); i++) {</a:t>
            </a:r>
            <a:br>
              <a:rPr lang="en-CA" dirty="0"/>
            </a:br>
            <a:r>
              <a:rPr lang="en-CA" dirty="0"/>
              <a:t>        </a:t>
            </a:r>
            <a:r>
              <a:rPr lang="en-CA" sz="1100" i="1" kern="1200" dirty="0">
                <a:solidFill>
                  <a:schemeClr val="tx1"/>
                </a:solidFill>
                <a:effectLst/>
                <a:latin typeface="+mn-lt"/>
                <a:ea typeface="+mn-ea"/>
                <a:cs typeface="+mn-cs"/>
              </a:rPr>
              <a:t>// For now, using the format "Day, description, hi/low"</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t>
            </a:r>
            <a:r>
              <a:rPr lang="en-CA" dirty="0"/>
              <a:t>String day;</a:t>
            </a:r>
            <a:br>
              <a:rPr lang="en-CA" dirty="0"/>
            </a:br>
            <a:r>
              <a:rPr lang="en-CA" dirty="0"/>
              <a:t>        String description;</a:t>
            </a:r>
            <a:br>
              <a:rPr lang="en-CA" dirty="0"/>
            </a:br>
            <a:r>
              <a:rPr lang="en-CA" dirty="0"/>
              <a:t>        String </a:t>
            </a:r>
            <a:r>
              <a:rPr lang="en-CA" dirty="0" err="1"/>
              <a:t>highAndLow</a:t>
            </a:r>
            <a:r>
              <a:rPr lang="en-CA" dirty="0"/>
              <a:t>;</a:t>
            </a:r>
            <a:br>
              <a:rPr lang="en-CA" dirty="0"/>
            </a:br>
            <a:r>
              <a:rPr lang="en-CA" dirty="0"/>
              <a:t/>
            </a:r>
            <a:br>
              <a:rPr lang="en-CA" dirty="0"/>
            </a:br>
            <a:r>
              <a:rPr lang="en-CA" dirty="0"/>
              <a:t>        </a:t>
            </a:r>
            <a:r>
              <a:rPr lang="en-CA" sz="1100" i="1" kern="1200" dirty="0">
                <a:solidFill>
                  <a:schemeClr val="tx1"/>
                </a:solidFill>
                <a:effectLst/>
                <a:latin typeface="+mn-lt"/>
                <a:ea typeface="+mn-ea"/>
                <a:cs typeface="+mn-cs"/>
              </a:rPr>
              <a:t>//add i dates to current date of calendar</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t>
            </a:r>
            <a:r>
              <a:rPr lang="en-CA" dirty="0" err="1"/>
              <a:t>gc.add</a:t>
            </a:r>
            <a:r>
              <a:rPr lang="en-CA" dirty="0"/>
              <a:t>(</a:t>
            </a:r>
            <a:r>
              <a:rPr lang="en-CA" dirty="0" err="1"/>
              <a:t>GregorianCalendar.</a:t>
            </a:r>
            <a:r>
              <a:rPr lang="en-CA" sz="1100" b="1" i="1" kern="1200" dirty="0" err="1">
                <a:solidFill>
                  <a:schemeClr val="tx1"/>
                </a:solidFill>
                <a:effectLst/>
                <a:latin typeface="+mn-lt"/>
                <a:ea typeface="+mn-ea"/>
                <a:cs typeface="+mn-cs"/>
              </a:rPr>
              <a:t>DATE</a:t>
            </a:r>
            <a:r>
              <a:rPr lang="en-CA" dirty="0"/>
              <a:t>, i);</a:t>
            </a:r>
            <a:br>
              <a:rPr lang="en-CA" dirty="0"/>
            </a:br>
            <a:r>
              <a:rPr lang="en-CA" dirty="0"/>
              <a:t/>
            </a:r>
            <a:br>
              <a:rPr lang="en-CA" dirty="0"/>
            </a:br>
            <a:r>
              <a:rPr lang="en-CA" dirty="0"/>
              <a:t>        </a:t>
            </a:r>
            <a:r>
              <a:rPr lang="en-CA" sz="1100" i="1" kern="1200" dirty="0">
                <a:solidFill>
                  <a:schemeClr val="tx1"/>
                </a:solidFill>
                <a:effectLst/>
                <a:latin typeface="+mn-lt"/>
                <a:ea typeface="+mn-ea"/>
                <a:cs typeface="+mn-cs"/>
              </a:rPr>
              <a:t>//get that date, format it, and "save" it on variable day</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t>
            </a:r>
            <a:r>
              <a:rPr lang="en-CA" dirty="0"/>
              <a:t>Date time = </a:t>
            </a:r>
            <a:r>
              <a:rPr lang="en-CA" dirty="0" err="1"/>
              <a:t>gc.getTime</a:t>
            </a:r>
            <a:r>
              <a:rPr lang="en-CA" dirty="0"/>
              <a:t>();</a:t>
            </a:r>
            <a:br>
              <a:rPr lang="en-CA" dirty="0"/>
            </a:br>
            <a:r>
              <a:rPr lang="en-CA" dirty="0"/>
              <a:t>        </a:t>
            </a:r>
            <a:r>
              <a:rPr lang="en-CA" dirty="0" err="1"/>
              <a:t>SimpleDateFormat</a:t>
            </a:r>
            <a:r>
              <a:rPr lang="en-CA" dirty="0"/>
              <a:t> </a:t>
            </a:r>
            <a:r>
              <a:rPr lang="en-CA" dirty="0" err="1"/>
              <a:t>shortenedDateFormat</a:t>
            </a:r>
            <a:r>
              <a:rPr lang="en-CA" dirty="0"/>
              <a:t> = </a:t>
            </a:r>
            <a:r>
              <a:rPr lang="en-CA" sz="1100" b="1" kern="1200" dirty="0">
                <a:solidFill>
                  <a:schemeClr val="tx1"/>
                </a:solidFill>
                <a:effectLst/>
                <a:latin typeface="+mn-lt"/>
                <a:ea typeface="+mn-ea"/>
                <a:cs typeface="+mn-cs"/>
              </a:rPr>
              <a:t>new </a:t>
            </a:r>
            <a:r>
              <a:rPr lang="en-CA" dirty="0" err="1"/>
              <a:t>SimpleDateFormat</a:t>
            </a:r>
            <a:r>
              <a:rPr lang="en-CA" dirty="0"/>
              <a:t>(</a:t>
            </a:r>
            <a:r>
              <a:rPr lang="en-CA" sz="1100" b="1" kern="1200" dirty="0">
                <a:solidFill>
                  <a:schemeClr val="tx1"/>
                </a:solidFill>
                <a:effectLst/>
                <a:latin typeface="+mn-lt"/>
                <a:ea typeface="+mn-ea"/>
                <a:cs typeface="+mn-cs"/>
              </a:rPr>
              <a:t>"EEE MM </a:t>
            </a:r>
            <a:r>
              <a:rPr lang="en-CA" sz="1100" b="1" kern="1200" dirty="0" err="1">
                <a:solidFill>
                  <a:schemeClr val="tx1"/>
                </a:solidFill>
                <a:effectLst/>
                <a:latin typeface="+mn-lt"/>
                <a:ea typeface="+mn-ea"/>
                <a:cs typeface="+mn-cs"/>
              </a:rPr>
              <a:t>dd</a:t>
            </a:r>
            <a:r>
              <a:rPr lang="en-CA" sz="1100" b="1" kern="1200" dirty="0">
                <a:solidFill>
                  <a:schemeClr val="tx1"/>
                </a:solidFill>
                <a:effectLst/>
                <a:latin typeface="+mn-lt"/>
                <a:ea typeface="+mn-ea"/>
                <a:cs typeface="+mn-cs"/>
              </a:rPr>
              <a:t>"</a:t>
            </a:r>
            <a:r>
              <a:rPr lang="en-CA" dirty="0"/>
              <a:t>);</a:t>
            </a:r>
            <a:br>
              <a:rPr lang="en-CA" dirty="0"/>
            </a:br>
            <a:r>
              <a:rPr lang="en-CA" dirty="0"/>
              <a:t>        day = </a:t>
            </a:r>
            <a:r>
              <a:rPr lang="en-CA" dirty="0" err="1"/>
              <a:t>shortenedDateFormat.format</a:t>
            </a:r>
            <a:r>
              <a:rPr lang="en-CA" dirty="0"/>
              <a:t>(time);</a:t>
            </a:r>
            <a:br>
              <a:rPr lang="en-CA" dirty="0"/>
            </a:br>
            <a:r>
              <a:rPr lang="en-CA" dirty="0"/>
              <a:t/>
            </a:r>
            <a:br>
              <a:rPr lang="en-CA" dirty="0"/>
            </a:br>
            <a:r>
              <a:rPr lang="en-CA" dirty="0"/>
              <a:t>        </a:t>
            </a:r>
            <a:r>
              <a:rPr lang="en-CA" sz="1100" i="1" kern="1200" dirty="0">
                <a:solidFill>
                  <a:schemeClr val="tx1"/>
                </a:solidFill>
                <a:effectLst/>
                <a:latin typeface="+mn-lt"/>
                <a:ea typeface="+mn-ea"/>
                <a:cs typeface="+mn-cs"/>
              </a:rPr>
              <a:t>// Get the JSON object representing the day</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t>
            </a:r>
            <a:r>
              <a:rPr lang="en-CA" dirty="0" err="1"/>
              <a:t>JSONObject</a:t>
            </a:r>
            <a:r>
              <a:rPr lang="en-CA" dirty="0"/>
              <a:t> </a:t>
            </a:r>
            <a:r>
              <a:rPr lang="en-CA" dirty="0" err="1"/>
              <a:t>dayForecast</a:t>
            </a:r>
            <a:r>
              <a:rPr lang="en-CA" dirty="0"/>
              <a:t> = </a:t>
            </a:r>
            <a:r>
              <a:rPr lang="en-CA" dirty="0" err="1"/>
              <a:t>weatherArray.getJSONObject</a:t>
            </a:r>
            <a:r>
              <a:rPr lang="en-CA" dirty="0"/>
              <a:t>(i);</a:t>
            </a:r>
            <a:br>
              <a:rPr lang="en-CA" dirty="0"/>
            </a:br>
            <a:r>
              <a:rPr lang="en-CA" dirty="0"/>
              <a:t/>
            </a:r>
            <a:br>
              <a:rPr lang="en-CA" dirty="0"/>
            </a:br>
            <a:r>
              <a:rPr lang="en-CA" dirty="0"/>
              <a:t>        </a:t>
            </a:r>
            <a:r>
              <a:rPr lang="en-CA" sz="1100" i="1" kern="1200" dirty="0">
                <a:solidFill>
                  <a:schemeClr val="tx1"/>
                </a:solidFill>
                <a:effectLst/>
                <a:latin typeface="+mn-lt"/>
                <a:ea typeface="+mn-ea"/>
                <a:cs typeface="+mn-cs"/>
              </a:rPr>
              <a:t>// description is in a child array called "weather", which is 1 element long.</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t>
            </a:r>
            <a:r>
              <a:rPr lang="en-CA" dirty="0" err="1"/>
              <a:t>JSONObject</a:t>
            </a:r>
            <a:r>
              <a:rPr lang="en-CA" dirty="0"/>
              <a:t> </a:t>
            </a:r>
            <a:r>
              <a:rPr lang="en-CA" dirty="0" err="1"/>
              <a:t>weatherObject</a:t>
            </a:r>
            <a:r>
              <a:rPr lang="en-CA" dirty="0"/>
              <a:t> = </a:t>
            </a:r>
            <a:r>
              <a:rPr lang="en-CA" dirty="0" err="1"/>
              <a:t>dayForecast.getJSONArray</a:t>
            </a:r>
            <a:r>
              <a:rPr lang="en-CA" dirty="0"/>
              <a:t>(OWM_WEATHER).</a:t>
            </a:r>
            <a:r>
              <a:rPr lang="en-CA" dirty="0" err="1"/>
              <a:t>getJSONObject</a:t>
            </a:r>
            <a:r>
              <a:rPr lang="en-CA" dirty="0"/>
              <a:t>(</a:t>
            </a:r>
            <a:r>
              <a:rPr lang="en-CA" sz="1100" kern="1200" dirty="0">
                <a:solidFill>
                  <a:schemeClr val="tx1"/>
                </a:solidFill>
                <a:effectLst/>
                <a:latin typeface="+mn-lt"/>
                <a:ea typeface="+mn-ea"/>
                <a:cs typeface="+mn-cs"/>
              </a:rPr>
              <a:t>0</a:t>
            </a:r>
            <a:r>
              <a:rPr lang="en-CA" dirty="0"/>
              <a:t>);</a:t>
            </a:r>
            <a:br>
              <a:rPr lang="en-CA" dirty="0"/>
            </a:br>
            <a:r>
              <a:rPr lang="en-CA" dirty="0"/>
              <a:t>        description = </a:t>
            </a:r>
            <a:r>
              <a:rPr lang="en-CA" dirty="0" err="1"/>
              <a:t>weatherObject.getString</a:t>
            </a:r>
            <a:r>
              <a:rPr lang="en-CA" dirty="0"/>
              <a:t>(OWM_DESCRIPTION);</a:t>
            </a:r>
            <a:br>
              <a:rPr lang="en-CA" dirty="0"/>
            </a:br>
            <a:r>
              <a:rPr lang="en-CA" dirty="0"/>
              <a:t/>
            </a:r>
            <a:br>
              <a:rPr lang="en-CA" dirty="0"/>
            </a:br>
            <a:r>
              <a:rPr lang="en-CA" dirty="0"/>
              <a:t>        </a:t>
            </a:r>
            <a:r>
              <a:rPr lang="en-CA" sz="1100" i="1" kern="1200" dirty="0">
                <a:solidFill>
                  <a:schemeClr val="tx1"/>
                </a:solidFill>
                <a:effectLst/>
                <a:latin typeface="+mn-lt"/>
                <a:ea typeface="+mn-ea"/>
                <a:cs typeface="+mn-cs"/>
              </a:rPr>
              <a:t>// Temperatures are in a child object called "temp".  Try not to name variables</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 "temp" when working with temperature.  It confuses everybody.</a:t>
            </a:r>
            <a:br>
              <a:rPr lang="en-CA" sz="1100" i="1" kern="1200" dirty="0">
                <a:solidFill>
                  <a:schemeClr val="tx1"/>
                </a:solidFill>
                <a:effectLst/>
                <a:latin typeface="+mn-lt"/>
                <a:ea typeface="+mn-ea"/>
                <a:cs typeface="+mn-cs"/>
              </a:rPr>
            </a:br>
            <a:r>
              <a:rPr lang="en-CA" sz="1100" i="1" kern="1200" dirty="0">
                <a:solidFill>
                  <a:schemeClr val="tx1"/>
                </a:solidFill>
                <a:effectLst/>
                <a:latin typeface="+mn-lt"/>
                <a:ea typeface="+mn-ea"/>
                <a:cs typeface="+mn-cs"/>
              </a:rPr>
              <a:t>        </a:t>
            </a:r>
            <a:r>
              <a:rPr lang="en-CA" dirty="0" err="1"/>
              <a:t>JSONObject</a:t>
            </a:r>
            <a:r>
              <a:rPr lang="en-CA" dirty="0"/>
              <a:t> </a:t>
            </a:r>
            <a:r>
              <a:rPr lang="en-CA" dirty="0" err="1"/>
              <a:t>temperatureObject</a:t>
            </a:r>
            <a:r>
              <a:rPr lang="en-CA" dirty="0"/>
              <a:t> = </a:t>
            </a:r>
            <a:r>
              <a:rPr lang="en-CA" dirty="0" err="1"/>
              <a:t>dayForecast.getJSONObject</a:t>
            </a:r>
            <a:r>
              <a:rPr lang="en-CA" dirty="0"/>
              <a:t>(OWM_TEMPERATURE);</a:t>
            </a:r>
            <a:br>
              <a:rPr lang="en-CA" dirty="0"/>
            </a:br>
            <a:r>
              <a:rPr lang="en-CA" dirty="0"/>
              <a:t>        </a:t>
            </a:r>
            <a:r>
              <a:rPr lang="en-CA" sz="1100" b="1" kern="1200" dirty="0">
                <a:solidFill>
                  <a:schemeClr val="tx1"/>
                </a:solidFill>
                <a:effectLst/>
                <a:latin typeface="+mn-lt"/>
                <a:ea typeface="+mn-ea"/>
                <a:cs typeface="+mn-cs"/>
              </a:rPr>
              <a:t>double </a:t>
            </a:r>
            <a:r>
              <a:rPr lang="en-CA" dirty="0"/>
              <a:t>high = </a:t>
            </a:r>
            <a:r>
              <a:rPr lang="en-CA" dirty="0" err="1"/>
              <a:t>temperatureObject.getDouble</a:t>
            </a:r>
            <a:r>
              <a:rPr lang="en-CA" dirty="0"/>
              <a:t>(OWM_MAX);</a:t>
            </a:r>
            <a:br>
              <a:rPr lang="en-CA" dirty="0"/>
            </a:br>
            <a:r>
              <a:rPr lang="en-CA" dirty="0"/>
              <a:t>        </a:t>
            </a:r>
            <a:r>
              <a:rPr lang="en-CA" sz="1100" b="1" kern="1200" dirty="0">
                <a:solidFill>
                  <a:schemeClr val="tx1"/>
                </a:solidFill>
                <a:effectLst/>
                <a:latin typeface="+mn-lt"/>
                <a:ea typeface="+mn-ea"/>
                <a:cs typeface="+mn-cs"/>
              </a:rPr>
              <a:t>double </a:t>
            </a:r>
            <a:r>
              <a:rPr lang="en-CA" dirty="0"/>
              <a:t>low = </a:t>
            </a:r>
            <a:r>
              <a:rPr lang="en-CA" dirty="0" err="1"/>
              <a:t>temperatureObject.getDouble</a:t>
            </a:r>
            <a:r>
              <a:rPr lang="en-CA" dirty="0"/>
              <a:t>(OWM_MIN);</a:t>
            </a:r>
            <a:br>
              <a:rPr lang="en-CA" dirty="0"/>
            </a:br>
            <a:r>
              <a:rPr lang="en-CA" dirty="0"/>
              <a:t/>
            </a:r>
            <a:br>
              <a:rPr lang="en-CA" dirty="0"/>
            </a:br>
            <a:r>
              <a:rPr lang="en-CA" dirty="0"/>
              <a:t>        </a:t>
            </a:r>
            <a:r>
              <a:rPr lang="en-CA" dirty="0" err="1"/>
              <a:t>highAndLow</a:t>
            </a:r>
            <a:r>
              <a:rPr lang="en-CA" dirty="0"/>
              <a:t> = </a:t>
            </a:r>
            <a:r>
              <a:rPr lang="en-CA" dirty="0" err="1"/>
              <a:t>formatHighLows</a:t>
            </a:r>
            <a:r>
              <a:rPr lang="en-CA" dirty="0"/>
              <a:t>(high, low);</a:t>
            </a:r>
            <a:br>
              <a:rPr lang="en-CA" dirty="0"/>
            </a:br>
            <a:r>
              <a:rPr lang="en-CA" dirty="0"/>
              <a:t>        </a:t>
            </a:r>
            <a:r>
              <a:rPr lang="en-CA" dirty="0" err="1"/>
              <a:t>resultStrs</a:t>
            </a:r>
            <a:r>
              <a:rPr lang="en-CA" dirty="0"/>
              <a:t>[i] = day + </a:t>
            </a:r>
            <a:r>
              <a:rPr lang="en-CA" sz="1100" b="1" kern="1200" dirty="0">
                <a:solidFill>
                  <a:schemeClr val="tx1"/>
                </a:solidFill>
                <a:effectLst/>
                <a:latin typeface="+mn-lt"/>
                <a:ea typeface="+mn-ea"/>
                <a:cs typeface="+mn-cs"/>
              </a:rPr>
              <a:t>" - " </a:t>
            </a:r>
            <a:r>
              <a:rPr lang="en-CA" dirty="0"/>
              <a:t>+ description + </a:t>
            </a:r>
            <a:r>
              <a:rPr lang="en-CA" sz="1100" b="1" kern="1200" dirty="0">
                <a:solidFill>
                  <a:schemeClr val="tx1"/>
                </a:solidFill>
                <a:effectLst/>
                <a:latin typeface="+mn-lt"/>
                <a:ea typeface="+mn-ea"/>
                <a:cs typeface="+mn-cs"/>
              </a:rPr>
              <a:t>" - " </a:t>
            </a:r>
            <a:r>
              <a:rPr lang="en-CA" dirty="0"/>
              <a:t>+ </a:t>
            </a:r>
            <a:r>
              <a:rPr lang="en-CA" dirty="0" err="1"/>
              <a:t>highAndLow</a:t>
            </a:r>
            <a:r>
              <a:rPr lang="en-CA" dirty="0"/>
              <a:t>;</a:t>
            </a:r>
            <a:br>
              <a:rPr lang="en-CA" dirty="0"/>
            </a:br>
            <a:r>
              <a:rPr lang="en-CA" dirty="0"/>
              <a:t>    }</a:t>
            </a:r>
            <a:br>
              <a:rPr lang="en-CA" dirty="0"/>
            </a:br>
            <a:r>
              <a:rPr lang="en-CA" dirty="0"/>
              <a:t/>
            </a:r>
            <a:br>
              <a:rPr lang="en-CA" dirty="0"/>
            </a:br>
            <a:r>
              <a:rPr lang="en-CA" dirty="0"/>
              <a:t>    </a:t>
            </a:r>
            <a:r>
              <a:rPr lang="en-CA" sz="1100" b="1" kern="1200" dirty="0">
                <a:solidFill>
                  <a:schemeClr val="tx1"/>
                </a:solidFill>
                <a:effectLst/>
                <a:latin typeface="+mn-lt"/>
                <a:ea typeface="+mn-ea"/>
                <a:cs typeface="+mn-cs"/>
              </a:rPr>
              <a:t>for </a:t>
            </a:r>
            <a:r>
              <a:rPr lang="en-CA" dirty="0"/>
              <a:t>(String s : </a:t>
            </a:r>
            <a:r>
              <a:rPr lang="en-CA" dirty="0" err="1"/>
              <a:t>resultStrs</a:t>
            </a:r>
            <a:r>
              <a:rPr lang="en-CA" dirty="0"/>
              <a:t>) {</a:t>
            </a:r>
            <a:br>
              <a:rPr lang="en-CA" dirty="0"/>
            </a:br>
            <a:r>
              <a:rPr lang="en-CA" dirty="0"/>
              <a:t>        </a:t>
            </a:r>
            <a:r>
              <a:rPr lang="en-CA" dirty="0" err="1"/>
              <a:t>Log.</a:t>
            </a:r>
            <a:r>
              <a:rPr lang="en-CA" i="1" dirty="0" err="1">
                <a:effectLst/>
              </a:rPr>
              <a:t>v</a:t>
            </a:r>
            <a:r>
              <a:rPr lang="en-CA" dirty="0"/>
              <a:t>(</a:t>
            </a:r>
            <a:r>
              <a:rPr lang="en-CA" sz="1100" b="1" kern="1200" dirty="0">
                <a:solidFill>
                  <a:schemeClr val="tx1"/>
                </a:solidFill>
                <a:effectLst/>
                <a:latin typeface="+mn-lt"/>
                <a:ea typeface="+mn-ea"/>
                <a:cs typeface="+mn-cs"/>
              </a:rPr>
              <a:t>“</a:t>
            </a:r>
            <a:r>
              <a:rPr lang="en-CA" sz="1100" b="1" kern="1200" dirty="0" err="1">
                <a:solidFill>
                  <a:schemeClr val="tx1"/>
                </a:solidFill>
                <a:effectLst/>
                <a:latin typeface="+mn-lt"/>
                <a:ea typeface="+mn-ea"/>
                <a:cs typeface="+mn-cs"/>
              </a:rPr>
              <a:t>FetchForecastTask</a:t>
            </a:r>
            <a:r>
              <a:rPr lang="en-CA" sz="1100" b="1" kern="1200" dirty="0">
                <a:solidFill>
                  <a:schemeClr val="tx1"/>
                </a:solidFill>
                <a:effectLst/>
                <a:latin typeface="+mn-lt"/>
                <a:ea typeface="+mn-ea"/>
                <a:cs typeface="+mn-cs"/>
              </a:rPr>
              <a:t>"</a:t>
            </a:r>
            <a:r>
              <a:rPr lang="en-CA" dirty="0"/>
              <a:t>, </a:t>
            </a:r>
            <a:r>
              <a:rPr lang="en-CA" sz="1100" b="1" kern="1200" dirty="0">
                <a:solidFill>
                  <a:schemeClr val="tx1"/>
                </a:solidFill>
                <a:effectLst/>
                <a:latin typeface="+mn-lt"/>
                <a:ea typeface="+mn-ea"/>
                <a:cs typeface="+mn-cs"/>
              </a:rPr>
              <a:t>"Forecast entry: " </a:t>
            </a:r>
            <a:r>
              <a:rPr lang="en-CA" dirty="0"/>
              <a:t>+ s);</a:t>
            </a:r>
            <a:br>
              <a:rPr lang="en-CA" dirty="0"/>
            </a:br>
            <a:r>
              <a:rPr lang="en-CA" dirty="0"/>
              <a:t>    }</a:t>
            </a:r>
            <a:br>
              <a:rPr lang="en-CA" dirty="0"/>
            </a:br>
            <a:r>
              <a:rPr lang="en-CA" dirty="0"/>
              <a:t>    </a:t>
            </a:r>
            <a:r>
              <a:rPr lang="en-CA" sz="1100" b="1" kern="1200" dirty="0">
                <a:solidFill>
                  <a:schemeClr val="tx1"/>
                </a:solidFill>
                <a:effectLst/>
                <a:latin typeface="+mn-lt"/>
                <a:ea typeface="+mn-ea"/>
                <a:cs typeface="+mn-cs"/>
              </a:rPr>
              <a:t>return </a:t>
            </a:r>
            <a:r>
              <a:rPr lang="en-CA" dirty="0" err="1"/>
              <a:t>resultStrs</a:t>
            </a:r>
            <a:r>
              <a:rPr lang="en-CA" dirty="0"/>
              <a:t>;</a:t>
            </a:r>
            <a:br>
              <a:rPr lang="en-CA" dirty="0"/>
            </a:br>
            <a:r>
              <a:rPr lang="en-CA" dirty="0"/>
              <a:t/>
            </a:r>
            <a:br>
              <a:rPr lang="en-CA" dirty="0"/>
            </a:br>
            <a:r>
              <a:rPr lang="en-CA" dirty="0"/>
              <a:t>}</a:t>
            </a:r>
            <a:endParaRPr lang="fr-CA" dirty="0"/>
          </a:p>
        </p:txBody>
      </p:sp>
    </p:spTree>
    <p:extLst>
      <p:ext uri="{BB962C8B-B14F-4D97-AF65-F5344CB8AC3E}">
        <p14:creationId xmlns:p14="http://schemas.microsoft.com/office/powerpoint/2010/main" val="2032357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sz="1100" kern="1200" dirty="0">
                <a:solidFill>
                  <a:schemeClr val="tx1"/>
                </a:solidFill>
                <a:effectLst/>
                <a:latin typeface="+mn-lt"/>
                <a:ea typeface="+mn-ea"/>
                <a:cs typeface="+mn-cs"/>
              </a:rPr>
              <a:t>@</a:t>
            </a:r>
            <a:r>
              <a:rPr lang="fr-CA" sz="1100" kern="1200" dirty="0" err="1">
                <a:solidFill>
                  <a:schemeClr val="tx1"/>
                </a:solidFill>
                <a:effectLst/>
                <a:latin typeface="+mn-lt"/>
                <a:ea typeface="+mn-ea"/>
                <a:cs typeface="+mn-cs"/>
              </a:rPr>
              <a:t>Override</a:t>
            </a:r>
            <a:r>
              <a:rPr lang="fr-CA" sz="1100" kern="1200" dirty="0">
                <a:solidFill>
                  <a:schemeClr val="tx1"/>
                </a:solidFill>
                <a:effectLst/>
                <a:latin typeface="+mn-lt"/>
                <a:ea typeface="+mn-ea"/>
                <a:cs typeface="+mn-cs"/>
              </a:rPr>
              <a:t/>
            </a:r>
            <a:br>
              <a:rPr lang="fr-CA" sz="1100" kern="1200" dirty="0">
                <a:solidFill>
                  <a:schemeClr val="tx1"/>
                </a:solidFill>
                <a:effectLst/>
                <a:latin typeface="+mn-lt"/>
                <a:ea typeface="+mn-ea"/>
                <a:cs typeface="+mn-cs"/>
              </a:rPr>
            </a:br>
            <a:r>
              <a:rPr lang="fr-CA" sz="1100" b="1" kern="1200" dirty="0" err="1">
                <a:solidFill>
                  <a:schemeClr val="tx1"/>
                </a:solidFill>
                <a:effectLst/>
                <a:latin typeface="+mn-lt"/>
                <a:ea typeface="+mn-ea"/>
                <a:cs typeface="+mn-cs"/>
              </a:rPr>
              <a:t>protected</a:t>
            </a:r>
            <a:r>
              <a:rPr lang="fr-CA" sz="1100" b="1" kern="1200" dirty="0">
                <a:solidFill>
                  <a:schemeClr val="tx1"/>
                </a:solidFill>
                <a:effectLst/>
                <a:latin typeface="+mn-lt"/>
                <a:ea typeface="+mn-ea"/>
                <a:cs typeface="+mn-cs"/>
              </a:rPr>
              <a:t> </a:t>
            </a:r>
            <a:r>
              <a:rPr lang="fr-CA" sz="1100" b="1" kern="1200" dirty="0" err="1">
                <a:solidFill>
                  <a:schemeClr val="tx1"/>
                </a:solidFill>
                <a:effectLst/>
                <a:latin typeface="+mn-lt"/>
                <a:ea typeface="+mn-ea"/>
                <a:cs typeface="+mn-cs"/>
              </a:rPr>
              <a:t>void</a:t>
            </a:r>
            <a:r>
              <a:rPr lang="fr-CA" sz="1100" b="1" kern="1200" dirty="0">
                <a:solidFill>
                  <a:schemeClr val="tx1"/>
                </a:solidFill>
                <a:effectLst/>
                <a:latin typeface="+mn-lt"/>
                <a:ea typeface="+mn-ea"/>
                <a:cs typeface="+mn-cs"/>
              </a:rPr>
              <a:t> </a:t>
            </a:r>
            <a:r>
              <a:rPr lang="fr-CA" dirty="0" err="1"/>
              <a:t>onPostExecute</a:t>
            </a:r>
            <a:r>
              <a:rPr lang="fr-CA" dirty="0"/>
              <a:t>(String[] </a:t>
            </a:r>
            <a:r>
              <a:rPr lang="fr-CA" dirty="0" err="1"/>
              <a:t>result</a:t>
            </a:r>
            <a:r>
              <a:rPr lang="fr-CA" dirty="0"/>
              <a:t>) {</a:t>
            </a:r>
            <a:br>
              <a:rPr lang="fr-CA" dirty="0"/>
            </a:br>
            <a:r>
              <a:rPr lang="fr-CA" dirty="0"/>
              <a:t>    </a:t>
            </a:r>
            <a:r>
              <a:rPr lang="fr-CA" sz="1100" b="1" kern="1200" dirty="0">
                <a:solidFill>
                  <a:schemeClr val="tx1"/>
                </a:solidFill>
                <a:effectLst/>
                <a:latin typeface="+mn-lt"/>
                <a:ea typeface="+mn-ea"/>
                <a:cs typeface="+mn-cs"/>
              </a:rPr>
              <a:t>if </a:t>
            </a:r>
            <a:r>
              <a:rPr lang="fr-CA" dirty="0"/>
              <a:t>(</a:t>
            </a:r>
            <a:r>
              <a:rPr lang="fr-CA" dirty="0" err="1"/>
              <a:t>result</a:t>
            </a:r>
            <a:r>
              <a:rPr lang="fr-CA" dirty="0"/>
              <a:t> != </a:t>
            </a:r>
            <a:r>
              <a:rPr lang="fr-CA" sz="1100" b="1" kern="1200" dirty="0" err="1">
                <a:solidFill>
                  <a:schemeClr val="tx1"/>
                </a:solidFill>
                <a:effectLst/>
                <a:latin typeface="+mn-lt"/>
                <a:ea typeface="+mn-ea"/>
                <a:cs typeface="+mn-cs"/>
              </a:rPr>
              <a:t>null</a:t>
            </a:r>
            <a:r>
              <a:rPr lang="fr-CA" dirty="0"/>
              <a:t>) {</a:t>
            </a:r>
            <a:br>
              <a:rPr lang="fr-CA" dirty="0"/>
            </a:br>
            <a:r>
              <a:rPr lang="fr-CA" dirty="0"/>
              <a:t>        </a:t>
            </a:r>
            <a:r>
              <a:rPr lang="fr-CA" sz="1100" b="1" kern="1200" dirty="0" err="1">
                <a:solidFill>
                  <a:schemeClr val="tx1"/>
                </a:solidFill>
                <a:effectLst/>
                <a:latin typeface="+mn-lt"/>
                <a:ea typeface="+mn-ea"/>
                <a:cs typeface="+mn-cs"/>
              </a:rPr>
              <a:t>mForecastAdapter</a:t>
            </a:r>
            <a:r>
              <a:rPr lang="fr-CA" dirty="0" err="1"/>
              <a:t>.clear</a:t>
            </a:r>
            <a:r>
              <a:rPr lang="fr-CA" dirty="0"/>
              <a:t>();</a:t>
            </a:r>
            <a:br>
              <a:rPr lang="fr-CA" dirty="0"/>
            </a:br>
            <a:r>
              <a:rPr lang="fr-CA" dirty="0"/>
              <a:t/>
            </a:r>
            <a:br>
              <a:rPr lang="fr-CA" dirty="0"/>
            </a:br>
            <a:r>
              <a:rPr lang="fr-CA" dirty="0"/>
              <a:t>        </a:t>
            </a:r>
            <a:r>
              <a:rPr lang="fr-CA" sz="1100" b="1" kern="1200" dirty="0">
                <a:solidFill>
                  <a:schemeClr val="tx1"/>
                </a:solidFill>
                <a:effectLst/>
                <a:latin typeface="+mn-lt"/>
                <a:ea typeface="+mn-ea"/>
                <a:cs typeface="+mn-cs"/>
              </a:rPr>
              <a:t>for </a:t>
            </a:r>
            <a:r>
              <a:rPr lang="fr-CA" dirty="0"/>
              <a:t>(String </a:t>
            </a:r>
            <a:r>
              <a:rPr lang="fr-CA" dirty="0" err="1"/>
              <a:t>dayForecast</a:t>
            </a:r>
            <a:r>
              <a:rPr lang="fr-CA" dirty="0"/>
              <a:t> : </a:t>
            </a:r>
            <a:r>
              <a:rPr lang="fr-CA" dirty="0" err="1"/>
              <a:t>result</a:t>
            </a:r>
            <a:r>
              <a:rPr lang="fr-CA" dirty="0"/>
              <a:t>) {</a:t>
            </a:r>
            <a:br>
              <a:rPr lang="fr-CA" dirty="0"/>
            </a:br>
            <a:r>
              <a:rPr lang="fr-CA" dirty="0"/>
              <a:t>            </a:t>
            </a:r>
            <a:r>
              <a:rPr lang="fr-CA" sz="1100" b="1" kern="1200" dirty="0" err="1">
                <a:solidFill>
                  <a:schemeClr val="tx1"/>
                </a:solidFill>
                <a:effectLst/>
                <a:latin typeface="+mn-lt"/>
                <a:ea typeface="+mn-ea"/>
                <a:cs typeface="+mn-cs"/>
              </a:rPr>
              <a:t>mForecastAdapter</a:t>
            </a:r>
            <a:r>
              <a:rPr lang="fr-CA" dirty="0" err="1"/>
              <a:t>.add</a:t>
            </a:r>
            <a:r>
              <a:rPr lang="fr-CA" dirty="0"/>
              <a:t>(</a:t>
            </a:r>
            <a:r>
              <a:rPr lang="fr-CA" dirty="0" err="1"/>
              <a:t>dayForecast</a:t>
            </a:r>
            <a:r>
              <a:rPr lang="fr-CA" dirty="0"/>
              <a:t>);</a:t>
            </a:r>
            <a:br>
              <a:rPr lang="fr-CA" dirty="0"/>
            </a:br>
            <a:r>
              <a:rPr lang="fr-CA" dirty="0"/>
              <a:t>        }</a:t>
            </a:r>
            <a:br>
              <a:rPr lang="fr-CA" dirty="0"/>
            </a:br>
            <a:r>
              <a:rPr lang="fr-CA" dirty="0"/>
              <a:t>    }</a:t>
            </a:r>
            <a:br>
              <a:rPr lang="fr-CA" dirty="0"/>
            </a:br>
            <a:r>
              <a:rPr lang="fr-CA" dirty="0"/>
              <a:t>}</a:t>
            </a:r>
          </a:p>
        </p:txBody>
      </p:sp>
    </p:spTree>
    <p:extLst>
      <p:ext uri="{BB962C8B-B14F-4D97-AF65-F5344CB8AC3E}">
        <p14:creationId xmlns:p14="http://schemas.microsoft.com/office/powerpoint/2010/main" val="2773320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793394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929235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dirty="0"/>
              <a:t>3.03</a:t>
            </a:r>
          </a:p>
        </p:txBody>
      </p:sp>
    </p:spTree>
    <p:extLst>
      <p:ext uri="{BB962C8B-B14F-4D97-AF65-F5344CB8AC3E}">
        <p14:creationId xmlns:p14="http://schemas.microsoft.com/office/powerpoint/2010/main" val="1516456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Par défaut, un </a:t>
            </a:r>
            <a:r>
              <a:rPr lang="fr-CA" b="1" dirty="0" err="1"/>
              <a:t>SharedPreference</a:t>
            </a:r>
            <a:r>
              <a:rPr lang="fr-CA" b="0" baseline="0" dirty="0"/>
              <a:t> est un stockage léger persistant pour l’application</a:t>
            </a:r>
            <a:endParaRPr lang="fr-FR" dirty="0"/>
          </a:p>
        </p:txBody>
      </p:sp>
    </p:spTree>
    <p:extLst>
      <p:ext uri="{BB962C8B-B14F-4D97-AF65-F5344CB8AC3E}">
        <p14:creationId xmlns:p14="http://schemas.microsoft.com/office/powerpoint/2010/main" val="3550981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en-US" sz="1100" b="1" i="0" kern="1200" dirty="0">
                <a:solidFill>
                  <a:schemeClr val="tx1"/>
                </a:solidFill>
                <a:effectLst/>
                <a:latin typeface="+mn-lt"/>
                <a:ea typeface="+mn-ea"/>
                <a:cs typeface="+mn-cs"/>
              </a:rPr>
              <a:t>Application</a:t>
            </a:r>
            <a:endParaRPr lang="en-US" sz="1100" b="0" i="0" kern="1200" dirty="0">
              <a:solidFill>
                <a:schemeClr val="tx1"/>
              </a:solidFill>
              <a:effectLst/>
              <a:latin typeface="+mn-lt"/>
              <a:ea typeface="+mn-ea"/>
              <a:cs typeface="+mn-cs"/>
            </a:endParaRPr>
          </a:p>
          <a:p>
            <a:pPr fontAlgn="base"/>
            <a:r>
              <a:rPr lang="en-US" sz="1100" b="0" i="0" kern="1200" dirty="0">
                <a:solidFill>
                  <a:schemeClr val="tx1"/>
                </a:solidFill>
                <a:effectLst/>
                <a:latin typeface="+mn-lt"/>
                <a:ea typeface="+mn-ea"/>
                <a:cs typeface="+mn-cs"/>
              </a:rPr>
              <a:t>You probably know what an Android application, like Gmail or Keep, looks like as a user, but what does an application look like from a developer’s perspective? An application is a loose collection of classes for the user to interact with. The UI components are organized into Activities, which we learned about in this lesson. The behind-the-scenes work is handled by other Android classes including:</a:t>
            </a:r>
          </a:p>
          <a:p>
            <a:pPr fontAlgn="base"/>
            <a:r>
              <a:rPr lang="en-US" sz="1100" b="0" i="0" kern="1200" dirty="0">
                <a:solidFill>
                  <a:schemeClr val="tx1"/>
                </a:solidFill>
                <a:effectLst/>
                <a:latin typeface="+mn-lt"/>
                <a:ea typeface="+mn-ea"/>
                <a:cs typeface="+mn-cs"/>
              </a:rPr>
              <a:t>Content Providers (Lesson 4) - Manage app data.</a:t>
            </a:r>
          </a:p>
          <a:p>
            <a:pPr fontAlgn="base"/>
            <a:r>
              <a:rPr lang="en-US" sz="1100" b="0" i="0" kern="1200" dirty="0">
                <a:solidFill>
                  <a:schemeClr val="tx1"/>
                </a:solidFill>
                <a:effectLst/>
                <a:latin typeface="+mn-lt"/>
                <a:ea typeface="+mn-ea"/>
                <a:cs typeface="+mn-cs"/>
              </a:rPr>
              <a:t>Services (Lesson 6) - Run background tasks with no UI, such as downloading information or playing music.</a:t>
            </a:r>
          </a:p>
          <a:p>
            <a:pPr fontAlgn="base"/>
            <a:r>
              <a:rPr lang="en-US" sz="1100" b="0" i="0" kern="1200" dirty="0">
                <a:solidFill>
                  <a:schemeClr val="tx1"/>
                </a:solidFill>
                <a:effectLst/>
                <a:latin typeface="+mn-lt"/>
                <a:ea typeface="+mn-ea"/>
                <a:cs typeface="+mn-cs"/>
              </a:rPr>
              <a:t>Broadcast Receivers (Lesson 6) - Listen for and respond to system announcements, such as the screen being turned on or losing network connectivity.</a:t>
            </a:r>
          </a:p>
          <a:p>
            <a:pPr fontAlgn="base"/>
            <a:endParaRPr lang="en-US" sz="1100" b="0" i="0" kern="1200" dirty="0">
              <a:solidFill>
                <a:schemeClr val="tx1"/>
              </a:solidFill>
              <a:effectLst/>
              <a:latin typeface="+mn-lt"/>
              <a:ea typeface="+mn-ea"/>
              <a:cs typeface="+mn-cs"/>
            </a:endParaRPr>
          </a:p>
          <a:p>
            <a:pPr fontAlgn="base"/>
            <a:r>
              <a:rPr lang="en-US" sz="1100" b="1" i="0" kern="1200" dirty="0">
                <a:solidFill>
                  <a:schemeClr val="tx1"/>
                </a:solidFill>
                <a:effectLst/>
                <a:latin typeface="+mn-lt"/>
                <a:ea typeface="+mn-ea"/>
                <a:cs typeface="+mn-cs"/>
              </a:rPr>
              <a:t>Activity</a:t>
            </a:r>
            <a:endParaRPr lang="en-US" sz="1100" b="0" i="0" kern="1200" dirty="0">
              <a:solidFill>
                <a:schemeClr val="tx1"/>
              </a:solidFill>
              <a:effectLst/>
              <a:latin typeface="+mn-lt"/>
              <a:ea typeface="+mn-ea"/>
              <a:cs typeface="+mn-cs"/>
            </a:endParaRPr>
          </a:p>
          <a:p>
            <a:pPr fontAlgn="base"/>
            <a:r>
              <a:rPr lang="en-US" sz="1100" b="0" i="0" kern="1200" dirty="0">
                <a:solidFill>
                  <a:schemeClr val="tx1"/>
                </a:solidFill>
                <a:effectLst/>
                <a:latin typeface="+mn-lt"/>
                <a:ea typeface="+mn-ea"/>
                <a:cs typeface="+mn-cs"/>
              </a:rPr>
              <a:t>Activities are the components of Android apps that the user interacts with and a core class in Android. When you create an app with Android Studio, it will create an initial activity class that will start when the app is launched. The default name of this activity is </a:t>
            </a:r>
            <a:r>
              <a:rPr lang="en-US" sz="1100" b="0" i="0" kern="1200" dirty="0" err="1">
                <a:solidFill>
                  <a:schemeClr val="tx1"/>
                </a:solidFill>
                <a:effectLst/>
                <a:latin typeface="+mn-lt"/>
                <a:ea typeface="+mn-ea"/>
                <a:cs typeface="+mn-cs"/>
              </a:rPr>
              <a:t>MainActivity</a:t>
            </a:r>
            <a:r>
              <a:rPr lang="en-US" sz="1100" b="0" i="0" kern="1200" dirty="0">
                <a:solidFill>
                  <a:schemeClr val="tx1"/>
                </a:solidFill>
                <a:effectLst/>
                <a:latin typeface="+mn-lt"/>
                <a:ea typeface="+mn-ea"/>
                <a:cs typeface="+mn-cs"/>
              </a:rPr>
              <a:t>. An activity is a single, focused thing that the user can do and roughly maps to one screen of the app.</a:t>
            </a:r>
          </a:p>
          <a:p>
            <a:endParaRPr lang="fr-CA" dirty="0"/>
          </a:p>
        </p:txBody>
      </p:sp>
    </p:spTree>
    <p:extLst>
      <p:ext uri="{BB962C8B-B14F-4D97-AF65-F5344CB8AC3E}">
        <p14:creationId xmlns:p14="http://schemas.microsoft.com/office/powerpoint/2010/main" val="224478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en-US" sz="1100" b="1" i="0" kern="1200" dirty="0">
                <a:solidFill>
                  <a:schemeClr val="tx1"/>
                </a:solidFill>
                <a:effectLst/>
                <a:latin typeface="+mn-lt"/>
                <a:ea typeface="+mn-ea"/>
                <a:cs typeface="+mn-cs"/>
              </a:rPr>
              <a:t>Fragment</a:t>
            </a:r>
            <a:endParaRPr lang="en-US" sz="1100" b="0" i="0" kern="1200" dirty="0">
              <a:solidFill>
                <a:schemeClr val="tx1"/>
              </a:solidFill>
              <a:effectLst/>
              <a:latin typeface="+mn-lt"/>
              <a:ea typeface="+mn-ea"/>
              <a:cs typeface="+mn-cs"/>
            </a:endParaRPr>
          </a:p>
          <a:p>
            <a:pPr fontAlgn="base"/>
            <a:r>
              <a:rPr lang="en-US" sz="1100" b="0" i="0" kern="1200" dirty="0">
                <a:solidFill>
                  <a:schemeClr val="tx1"/>
                </a:solidFill>
                <a:effectLst/>
                <a:latin typeface="+mn-lt"/>
                <a:ea typeface="+mn-ea"/>
                <a:cs typeface="+mn-cs"/>
              </a:rPr>
              <a:t>Activities can contain one or more Fragments. Fragments are modular sections of an activity, usually meant to display UI. Two activities can have the same fragment and fragments can be added or removed from an Activity. An Activity with blank Fragment is what we created for Sunshine. The </a:t>
            </a:r>
            <a:r>
              <a:rPr lang="en-US" sz="1100" b="0" i="0" kern="1200" dirty="0" err="1">
                <a:solidFill>
                  <a:schemeClr val="tx1"/>
                </a:solidFill>
                <a:effectLst/>
                <a:latin typeface="+mn-lt"/>
                <a:ea typeface="+mn-ea"/>
                <a:cs typeface="+mn-cs"/>
              </a:rPr>
              <a:t>PlaceholderFragment</a:t>
            </a:r>
            <a:r>
              <a:rPr lang="en-US" sz="1100" b="0" i="0" kern="1200" dirty="0">
                <a:solidFill>
                  <a:schemeClr val="tx1"/>
                </a:solidFill>
                <a:effectLst/>
                <a:latin typeface="+mn-lt"/>
                <a:ea typeface="+mn-ea"/>
                <a:cs typeface="+mn-cs"/>
              </a:rPr>
              <a:t> is automatically generated as an inner class of the activity, but fragments don’t </a:t>
            </a:r>
            <a:r>
              <a:rPr lang="en-US" sz="1100" b="0" i="1" kern="1200" dirty="0">
                <a:solidFill>
                  <a:schemeClr val="tx1"/>
                </a:solidFill>
                <a:effectLst/>
                <a:latin typeface="+mn-lt"/>
                <a:ea typeface="+mn-ea"/>
                <a:cs typeface="+mn-cs"/>
              </a:rPr>
              <a:t>need</a:t>
            </a:r>
            <a:r>
              <a:rPr lang="en-US" sz="1100" b="0" i="0" kern="1200" dirty="0">
                <a:solidFill>
                  <a:schemeClr val="tx1"/>
                </a:solidFill>
                <a:effectLst/>
                <a:latin typeface="+mn-lt"/>
                <a:ea typeface="+mn-ea"/>
                <a:cs typeface="+mn-cs"/>
              </a:rPr>
              <a:t> to be inner classes.</a:t>
            </a:r>
          </a:p>
          <a:p>
            <a:pPr fontAlgn="base"/>
            <a:endParaRPr lang="en-US" sz="1100" b="0" i="0" kern="1200" dirty="0">
              <a:solidFill>
                <a:schemeClr val="tx1"/>
              </a:solidFill>
              <a:effectLst/>
              <a:latin typeface="+mn-lt"/>
              <a:ea typeface="+mn-ea"/>
              <a:cs typeface="+mn-cs"/>
            </a:endParaRPr>
          </a:p>
          <a:p>
            <a:pPr fontAlgn="base"/>
            <a:r>
              <a:rPr lang="en-US" sz="1100" b="1" i="0" kern="1200" dirty="0">
                <a:solidFill>
                  <a:schemeClr val="tx1"/>
                </a:solidFill>
                <a:effectLst/>
                <a:latin typeface="+mn-lt"/>
                <a:ea typeface="+mn-ea"/>
                <a:cs typeface="+mn-cs"/>
              </a:rPr>
              <a:t>Views and </a:t>
            </a:r>
            <a:r>
              <a:rPr lang="en-US" sz="1100" b="1" i="0" kern="1200" dirty="0" err="1">
                <a:solidFill>
                  <a:schemeClr val="tx1"/>
                </a:solidFill>
                <a:effectLst/>
                <a:latin typeface="+mn-lt"/>
                <a:ea typeface="+mn-ea"/>
                <a:cs typeface="+mn-cs"/>
              </a:rPr>
              <a:t>ViewGroups</a:t>
            </a:r>
            <a:endParaRPr lang="en-US" sz="1100" b="0" i="0" kern="1200" dirty="0">
              <a:solidFill>
                <a:schemeClr val="tx1"/>
              </a:solidFill>
              <a:effectLst/>
              <a:latin typeface="+mn-lt"/>
              <a:ea typeface="+mn-ea"/>
              <a:cs typeface="+mn-cs"/>
            </a:endParaRPr>
          </a:p>
          <a:p>
            <a:pPr fontAlgn="base"/>
            <a:r>
              <a:rPr lang="en-US" sz="1100" b="0" i="0" kern="1200" dirty="0">
                <a:solidFill>
                  <a:schemeClr val="tx1"/>
                </a:solidFill>
                <a:effectLst/>
                <a:latin typeface="+mn-lt"/>
                <a:ea typeface="+mn-ea"/>
                <a:cs typeface="+mn-cs"/>
              </a:rPr>
              <a:t>A view is the basic building block for user interface components. A fragment might combine multiple views to define its layout. Buttons, text and other widgets are subclasses of views and can be combined in </a:t>
            </a:r>
            <a:r>
              <a:rPr lang="en-US" sz="1100" b="0" i="0" kern="1200" dirty="0" err="1">
                <a:solidFill>
                  <a:schemeClr val="tx1"/>
                </a:solidFill>
                <a:effectLst/>
                <a:latin typeface="+mn-lt"/>
                <a:ea typeface="+mn-ea"/>
                <a:cs typeface="+mn-cs"/>
              </a:rPr>
              <a:t>ViewGroups</a:t>
            </a:r>
            <a:r>
              <a:rPr lang="en-US" sz="1100" b="0" i="0" kern="1200" dirty="0">
                <a:solidFill>
                  <a:schemeClr val="tx1"/>
                </a:solidFill>
                <a:effectLst/>
                <a:latin typeface="+mn-lt"/>
                <a:ea typeface="+mn-ea"/>
                <a:cs typeface="+mn-cs"/>
              </a:rPr>
              <a:t> to create larger layouts. Common </a:t>
            </a:r>
            <a:r>
              <a:rPr lang="en-US" sz="1100" b="0" i="0" kern="1200" dirty="0" err="1">
                <a:solidFill>
                  <a:schemeClr val="tx1"/>
                </a:solidFill>
                <a:effectLst/>
                <a:latin typeface="+mn-lt"/>
                <a:ea typeface="+mn-ea"/>
                <a:cs typeface="+mn-cs"/>
              </a:rPr>
              <a:t>ViewGroups</a:t>
            </a:r>
            <a:r>
              <a:rPr lang="en-US" sz="1100" b="0" i="0" kern="1200" dirty="0">
                <a:solidFill>
                  <a:schemeClr val="tx1"/>
                </a:solidFill>
                <a:effectLst/>
                <a:latin typeface="+mn-lt"/>
                <a:ea typeface="+mn-ea"/>
                <a:cs typeface="+mn-cs"/>
              </a:rPr>
              <a:t> include:</a:t>
            </a:r>
          </a:p>
          <a:p>
            <a:pPr fontAlgn="base"/>
            <a:r>
              <a:rPr lang="en-US" sz="1100" b="0" i="0" kern="1200" dirty="0" err="1">
                <a:solidFill>
                  <a:schemeClr val="tx1"/>
                </a:solidFill>
                <a:effectLst/>
                <a:latin typeface="+mn-lt"/>
                <a:ea typeface="+mn-ea"/>
                <a:cs typeface="+mn-cs"/>
              </a:rPr>
              <a:t>LinearLayout</a:t>
            </a:r>
            <a:r>
              <a:rPr lang="en-US" sz="1100" b="0" i="0" kern="1200" dirty="0">
                <a:solidFill>
                  <a:schemeClr val="tx1"/>
                </a:solidFill>
                <a:effectLst/>
                <a:latin typeface="+mn-lt"/>
                <a:ea typeface="+mn-ea"/>
                <a:cs typeface="+mn-cs"/>
              </a:rPr>
              <a:t> - For horizontal or vertical collections of elements.</a:t>
            </a:r>
          </a:p>
          <a:p>
            <a:pPr fontAlgn="base"/>
            <a:r>
              <a:rPr lang="en-US" sz="1100" b="0" i="0" kern="1200" dirty="0" err="1">
                <a:solidFill>
                  <a:schemeClr val="tx1"/>
                </a:solidFill>
                <a:effectLst/>
                <a:latin typeface="+mn-lt"/>
                <a:ea typeface="+mn-ea"/>
                <a:cs typeface="+mn-cs"/>
              </a:rPr>
              <a:t>RelativeLayout</a:t>
            </a:r>
            <a:r>
              <a:rPr lang="en-US" sz="1100" b="0" i="0" kern="1200" dirty="0">
                <a:solidFill>
                  <a:schemeClr val="tx1"/>
                </a:solidFill>
                <a:effectLst/>
                <a:latin typeface="+mn-lt"/>
                <a:ea typeface="+mn-ea"/>
                <a:cs typeface="+mn-cs"/>
              </a:rPr>
              <a:t> - For laying out elements relative to one another.</a:t>
            </a:r>
          </a:p>
          <a:p>
            <a:pPr fontAlgn="base"/>
            <a:r>
              <a:rPr lang="en-US" sz="1100" b="0" i="0" kern="1200" dirty="0" err="1">
                <a:solidFill>
                  <a:schemeClr val="tx1"/>
                </a:solidFill>
                <a:effectLst/>
                <a:latin typeface="+mn-lt"/>
                <a:ea typeface="+mn-ea"/>
                <a:cs typeface="+mn-cs"/>
              </a:rPr>
              <a:t>FrameLayout</a:t>
            </a:r>
            <a:r>
              <a:rPr lang="en-US" sz="1100" b="0" i="0" kern="1200" dirty="0">
                <a:solidFill>
                  <a:schemeClr val="tx1"/>
                </a:solidFill>
                <a:effectLst/>
                <a:latin typeface="+mn-lt"/>
                <a:ea typeface="+mn-ea"/>
                <a:cs typeface="+mn-cs"/>
              </a:rPr>
              <a:t> - For a single view.</a:t>
            </a:r>
          </a:p>
          <a:p>
            <a:pPr fontAlgn="base"/>
            <a:r>
              <a:rPr lang="en-US" sz="1100" b="0" i="0" kern="1200" dirty="0">
                <a:solidFill>
                  <a:schemeClr val="tx1"/>
                </a:solidFill>
                <a:effectLst/>
                <a:latin typeface="+mn-lt"/>
                <a:ea typeface="+mn-ea"/>
                <a:cs typeface="+mn-cs"/>
              </a:rPr>
              <a:t>Since views nest within other views, this creates a tree like structure of views for every layout.</a:t>
            </a:r>
          </a:p>
          <a:p>
            <a:endParaRPr lang="fr-CA" dirty="0"/>
          </a:p>
        </p:txBody>
      </p:sp>
    </p:spTree>
    <p:extLst>
      <p:ext uri="{BB962C8B-B14F-4D97-AF65-F5344CB8AC3E}">
        <p14:creationId xmlns:p14="http://schemas.microsoft.com/office/powerpoint/2010/main" val="880486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en-US" sz="1100" b="1" i="0" kern="1200" dirty="0">
                <a:solidFill>
                  <a:schemeClr val="tx1"/>
                </a:solidFill>
                <a:effectLst/>
                <a:latin typeface="+mn-lt"/>
                <a:ea typeface="+mn-ea"/>
                <a:cs typeface="+mn-cs"/>
              </a:rPr>
              <a:t>Views and XML Layouts</a:t>
            </a:r>
            <a:endParaRPr lang="en-US" sz="1100" b="0" i="0" kern="1200" dirty="0">
              <a:solidFill>
                <a:schemeClr val="tx1"/>
              </a:solidFill>
              <a:effectLst/>
              <a:latin typeface="+mn-lt"/>
              <a:ea typeface="+mn-ea"/>
              <a:cs typeface="+mn-cs"/>
            </a:endParaRPr>
          </a:p>
          <a:p>
            <a:pPr fontAlgn="base"/>
            <a:r>
              <a:rPr lang="en-US" sz="1100" b="0" i="0" kern="1200" dirty="0">
                <a:solidFill>
                  <a:schemeClr val="tx1"/>
                </a:solidFill>
                <a:effectLst/>
                <a:latin typeface="+mn-lt"/>
                <a:ea typeface="+mn-ea"/>
                <a:cs typeface="+mn-cs"/>
              </a:rPr>
              <a:t>To describe our user interface, we describe layouts using XML. The layout defines a collection of views, view groups and the relationships between them. Our layouts are stored in the app/</a:t>
            </a:r>
            <a:r>
              <a:rPr lang="en-US" sz="1100" b="0" i="0" kern="1200" dirty="0" err="1">
                <a:solidFill>
                  <a:schemeClr val="tx1"/>
                </a:solidFill>
                <a:effectLst/>
                <a:latin typeface="+mn-lt"/>
                <a:ea typeface="+mn-ea"/>
                <a:cs typeface="+mn-cs"/>
              </a:rPr>
              <a:t>src</a:t>
            </a:r>
            <a:r>
              <a:rPr lang="en-US" sz="1100" b="0" i="0" kern="1200" dirty="0">
                <a:solidFill>
                  <a:schemeClr val="tx1"/>
                </a:solidFill>
                <a:effectLst/>
                <a:latin typeface="+mn-lt"/>
                <a:ea typeface="+mn-ea"/>
                <a:cs typeface="+mn-cs"/>
              </a:rPr>
              <a:t>/main/res/layout directory. To turn an xml layout into java view objects, we need to </a:t>
            </a:r>
            <a:r>
              <a:rPr lang="en-US" sz="1100" b="1" i="0" kern="1200" dirty="0" err="1">
                <a:solidFill>
                  <a:schemeClr val="tx1"/>
                </a:solidFill>
                <a:effectLst/>
                <a:latin typeface="+mn-lt"/>
                <a:ea typeface="+mn-ea"/>
                <a:cs typeface="+mn-cs"/>
              </a:rPr>
              <a:t>inflate</a:t>
            </a:r>
            <a:r>
              <a:rPr lang="en-US" sz="1100" b="0" i="0" kern="1200" dirty="0" err="1">
                <a:solidFill>
                  <a:schemeClr val="tx1"/>
                </a:solidFill>
                <a:effectLst/>
                <a:latin typeface="+mn-lt"/>
                <a:ea typeface="+mn-ea"/>
                <a:cs typeface="+mn-cs"/>
              </a:rPr>
              <a:t>the</a:t>
            </a:r>
            <a:r>
              <a:rPr lang="en-US" sz="1100" b="0" i="0" kern="1200" dirty="0">
                <a:solidFill>
                  <a:schemeClr val="tx1"/>
                </a:solidFill>
                <a:effectLst/>
                <a:latin typeface="+mn-lt"/>
                <a:ea typeface="+mn-ea"/>
                <a:cs typeface="+mn-cs"/>
              </a:rPr>
              <a:t> layout. After the layout is inflated, we need to associate it with an Activity or Fragment. This process of inflating and associating is a little different depending on whether it’s a layout for an Activity or Fragment.</a:t>
            </a:r>
          </a:p>
          <a:p>
            <a:pPr fontAlgn="base"/>
            <a:endParaRPr lang="en-US" sz="1100" b="0" i="0" kern="1200" dirty="0">
              <a:solidFill>
                <a:schemeClr val="tx1"/>
              </a:solidFill>
              <a:effectLst/>
              <a:latin typeface="+mn-lt"/>
              <a:ea typeface="+mn-ea"/>
              <a:cs typeface="+mn-cs"/>
            </a:endParaRPr>
          </a:p>
          <a:p>
            <a:pPr fontAlgn="base"/>
            <a:r>
              <a:rPr lang="en-US" sz="1100" b="0" i="1" kern="1200" dirty="0">
                <a:solidFill>
                  <a:schemeClr val="tx1"/>
                </a:solidFill>
                <a:effectLst/>
                <a:latin typeface="+mn-lt"/>
                <a:ea typeface="+mn-ea"/>
                <a:cs typeface="+mn-cs"/>
              </a:rPr>
              <a:t>For an Activity</a:t>
            </a:r>
            <a:endParaRPr lang="en-US" sz="1100" b="0" i="0" kern="1200" dirty="0">
              <a:solidFill>
                <a:schemeClr val="tx1"/>
              </a:solidFill>
              <a:effectLst/>
              <a:latin typeface="+mn-lt"/>
              <a:ea typeface="+mn-ea"/>
              <a:cs typeface="+mn-cs"/>
            </a:endParaRPr>
          </a:p>
          <a:p>
            <a:pPr fontAlgn="base"/>
            <a:r>
              <a:rPr lang="en-US" sz="1100" b="0" i="0" kern="1200" dirty="0">
                <a:solidFill>
                  <a:schemeClr val="tx1"/>
                </a:solidFill>
                <a:effectLst/>
                <a:latin typeface="+mn-lt"/>
                <a:ea typeface="+mn-ea"/>
                <a:cs typeface="+mn-cs"/>
              </a:rPr>
              <a:t>We inflate the layout and associate it with the Activity by calling the </a:t>
            </a:r>
            <a:r>
              <a:rPr lang="en-US" sz="1100" b="0" i="0" kern="1200" dirty="0" err="1">
                <a:solidFill>
                  <a:schemeClr val="tx1"/>
                </a:solidFill>
                <a:effectLst/>
                <a:latin typeface="+mn-lt"/>
                <a:ea typeface="+mn-ea"/>
                <a:cs typeface="+mn-cs"/>
              </a:rPr>
              <a:t>setContentView</a:t>
            </a:r>
            <a:r>
              <a:rPr lang="en-US" sz="1100" b="0" i="0" kern="1200" dirty="0">
                <a:solidFill>
                  <a:schemeClr val="tx1"/>
                </a:solidFill>
                <a:effectLst/>
                <a:latin typeface="+mn-lt"/>
                <a:ea typeface="+mn-ea"/>
                <a:cs typeface="+mn-cs"/>
              </a:rPr>
              <a:t> method </a:t>
            </a:r>
            <a:r>
              <a:rPr lang="en-US" sz="1100" b="0" i="0" kern="1200" dirty="0" err="1">
                <a:solidFill>
                  <a:schemeClr val="tx1"/>
                </a:solidFill>
                <a:effectLst/>
                <a:latin typeface="+mn-lt"/>
                <a:ea typeface="+mn-ea"/>
                <a:cs typeface="+mn-cs"/>
              </a:rPr>
              <a:t>inonCreate</a:t>
            </a:r>
            <a:r>
              <a:rPr lang="en-US" sz="1100" b="0" i="0" kern="1200" dirty="0">
                <a:solidFill>
                  <a:schemeClr val="tx1"/>
                </a:solidFill>
                <a:effectLst/>
                <a:latin typeface="+mn-lt"/>
                <a:ea typeface="+mn-ea"/>
                <a:cs typeface="+mn-cs"/>
              </a:rPr>
              <a:t> in our Activity:</a:t>
            </a:r>
          </a:p>
          <a:p>
            <a:pPr fontAlgn="base"/>
            <a:r>
              <a:rPr lang="en-US" sz="1100" b="0" i="0" kern="1200" dirty="0" err="1">
                <a:solidFill>
                  <a:schemeClr val="tx1"/>
                </a:solidFill>
                <a:effectLst/>
                <a:latin typeface="+mn-lt"/>
                <a:ea typeface="+mn-ea"/>
                <a:cs typeface="+mn-cs"/>
              </a:rPr>
              <a:t>setContentView</a:t>
            </a:r>
            <a:r>
              <a:rPr lang="en-US" sz="1100" b="0" i="0" kern="1200" dirty="0">
                <a:solidFill>
                  <a:schemeClr val="tx1"/>
                </a:solidFill>
                <a:effectLst/>
                <a:latin typeface="+mn-lt"/>
                <a:ea typeface="+mn-ea"/>
                <a:cs typeface="+mn-cs"/>
              </a:rPr>
              <a:t>(</a:t>
            </a:r>
            <a:r>
              <a:rPr lang="en-US" sz="1100" b="0" i="0" kern="1200" dirty="0" err="1">
                <a:solidFill>
                  <a:schemeClr val="tx1"/>
                </a:solidFill>
                <a:effectLst/>
                <a:latin typeface="+mn-lt"/>
                <a:ea typeface="+mn-ea"/>
                <a:cs typeface="+mn-cs"/>
              </a:rPr>
              <a:t>R.layout.activity_main</a:t>
            </a:r>
            <a:r>
              <a:rPr lang="en-US" sz="1100" b="0" i="0" kern="1200" dirty="0">
                <a:solidFill>
                  <a:schemeClr val="tx1"/>
                </a:solidFill>
                <a:effectLst/>
                <a:latin typeface="+mn-lt"/>
                <a:ea typeface="+mn-ea"/>
                <a:cs typeface="+mn-cs"/>
              </a:rPr>
              <a:t>);</a:t>
            </a:r>
          </a:p>
          <a:p>
            <a:pPr fontAlgn="base"/>
            <a:endParaRPr lang="en-US" sz="1100" b="0" i="0" kern="1200" dirty="0">
              <a:solidFill>
                <a:schemeClr val="tx1"/>
              </a:solidFill>
              <a:effectLst/>
              <a:latin typeface="+mn-lt"/>
              <a:ea typeface="+mn-ea"/>
              <a:cs typeface="+mn-cs"/>
            </a:endParaRPr>
          </a:p>
          <a:p>
            <a:pPr fontAlgn="base"/>
            <a:r>
              <a:rPr lang="en-US" sz="1100" b="0" i="1" kern="1200" dirty="0">
                <a:solidFill>
                  <a:schemeClr val="tx1"/>
                </a:solidFill>
                <a:effectLst/>
                <a:latin typeface="+mn-lt"/>
                <a:ea typeface="+mn-ea"/>
                <a:cs typeface="+mn-cs"/>
              </a:rPr>
              <a:t>For a Fragment</a:t>
            </a:r>
            <a:endParaRPr lang="en-US" sz="1100" b="0" i="0" kern="1200" dirty="0">
              <a:solidFill>
                <a:schemeClr val="tx1"/>
              </a:solidFill>
              <a:effectLst/>
              <a:latin typeface="+mn-lt"/>
              <a:ea typeface="+mn-ea"/>
              <a:cs typeface="+mn-cs"/>
            </a:endParaRPr>
          </a:p>
          <a:p>
            <a:pPr fontAlgn="base"/>
            <a:r>
              <a:rPr lang="en-US" sz="1100" b="0" i="0" kern="1200" dirty="0">
                <a:solidFill>
                  <a:schemeClr val="tx1"/>
                </a:solidFill>
                <a:effectLst/>
                <a:latin typeface="+mn-lt"/>
                <a:ea typeface="+mn-ea"/>
                <a:cs typeface="+mn-cs"/>
              </a:rPr>
              <a:t>In our Fragment classes we inflate the layout in the </a:t>
            </a:r>
            <a:r>
              <a:rPr lang="en-US" sz="1100" b="0" i="0" kern="1200" dirty="0" err="1">
                <a:solidFill>
                  <a:schemeClr val="tx1"/>
                </a:solidFill>
                <a:effectLst/>
                <a:latin typeface="+mn-lt"/>
                <a:ea typeface="+mn-ea"/>
                <a:cs typeface="+mn-cs"/>
              </a:rPr>
              <a:t>onCreateView</a:t>
            </a:r>
            <a:r>
              <a:rPr lang="en-US" sz="1100" b="0" i="0" kern="1200" dirty="0">
                <a:solidFill>
                  <a:schemeClr val="tx1"/>
                </a:solidFill>
                <a:effectLst/>
                <a:latin typeface="+mn-lt"/>
                <a:ea typeface="+mn-ea"/>
                <a:cs typeface="+mn-cs"/>
              </a:rPr>
              <a:t> method, which includes </a:t>
            </a:r>
            <a:r>
              <a:rPr lang="en-US" sz="1100" b="0" i="0" kern="1200" dirty="0" err="1">
                <a:solidFill>
                  <a:schemeClr val="tx1"/>
                </a:solidFill>
                <a:effectLst/>
                <a:latin typeface="+mn-lt"/>
                <a:ea typeface="+mn-ea"/>
                <a:cs typeface="+mn-cs"/>
              </a:rPr>
              <a:t>aLayoutInflater</a:t>
            </a:r>
            <a:r>
              <a:rPr lang="en-US" sz="1100" b="0" i="0" kern="1200" dirty="0">
                <a:solidFill>
                  <a:schemeClr val="tx1"/>
                </a:solidFill>
                <a:effectLst/>
                <a:latin typeface="+mn-lt"/>
                <a:ea typeface="+mn-ea"/>
                <a:cs typeface="+mn-cs"/>
              </a:rPr>
              <a:t> as a parameter:</a:t>
            </a:r>
          </a:p>
          <a:p>
            <a:pPr fontAlgn="base"/>
            <a:r>
              <a:rPr lang="en-US" sz="1100" b="0" i="0" kern="1200" dirty="0">
                <a:solidFill>
                  <a:schemeClr val="tx1"/>
                </a:solidFill>
                <a:effectLst/>
                <a:latin typeface="+mn-lt"/>
                <a:ea typeface="+mn-ea"/>
                <a:cs typeface="+mn-cs"/>
              </a:rPr>
              <a:t>View </a:t>
            </a:r>
            <a:r>
              <a:rPr lang="en-US" sz="1100" b="0" i="0" kern="1200" dirty="0" err="1">
                <a:solidFill>
                  <a:schemeClr val="tx1"/>
                </a:solidFill>
                <a:effectLst/>
                <a:latin typeface="+mn-lt"/>
                <a:ea typeface="+mn-ea"/>
                <a:cs typeface="+mn-cs"/>
              </a:rPr>
              <a:t>rootView</a:t>
            </a:r>
            <a:r>
              <a:rPr lang="en-US" sz="1100" b="0" i="0" kern="1200" dirty="0">
                <a:solidFill>
                  <a:schemeClr val="tx1"/>
                </a:solidFill>
                <a:effectLst/>
                <a:latin typeface="+mn-lt"/>
                <a:ea typeface="+mn-ea"/>
                <a:cs typeface="+mn-cs"/>
              </a:rPr>
              <a:t> = </a:t>
            </a:r>
            <a:r>
              <a:rPr lang="en-US" sz="1100" b="0" i="0" kern="1200" dirty="0" err="1">
                <a:solidFill>
                  <a:schemeClr val="tx1"/>
                </a:solidFill>
                <a:effectLst/>
                <a:latin typeface="+mn-lt"/>
                <a:ea typeface="+mn-ea"/>
                <a:cs typeface="+mn-cs"/>
              </a:rPr>
              <a:t>inflater.inflate</a:t>
            </a:r>
            <a:r>
              <a:rPr lang="en-US" sz="1100" b="0" i="0" kern="1200" dirty="0">
                <a:solidFill>
                  <a:schemeClr val="tx1"/>
                </a:solidFill>
                <a:effectLst/>
                <a:latin typeface="+mn-lt"/>
                <a:ea typeface="+mn-ea"/>
                <a:cs typeface="+mn-cs"/>
              </a:rPr>
              <a:t>(</a:t>
            </a:r>
            <a:r>
              <a:rPr lang="en-US" sz="1100" b="0" i="0" kern="1200" dirty="0" err="1">
                <a:solidFill>
                  <a:schemeClr val="tx1"/>
                </a:solidFill>
                <a:effectLst/>
                <a:latin typeface="+mn-lt"/>
                <a:ea typeface="+mn-ea"/>
                <a:cs typeface="+mn-cs"/>
              </a:rPr>
              <a:t>R.layout.fragment_main</a:t>
            </a:r>
            <a:r>
              <a:rPr lang="en-US" sz="1100" b="0" i="0" kern="1200" dirty="0">
                <a:solidFill>
                  <a:schemeClr val="tx1"/>
                </a:solidFill>
                <a:effectLst/>
                <a:latin typeface="+mn-lt"/>
                <a:ea typeface="+mn-ea"/>
                <a:cs typeface="+mn-cs"/>
              </a:rPr>
              <a:t>, container, false);</a:t>
            </a:r>
          </a:p>
          <a:p>
            <a:pPr fontAlgn="base"/>
            <a:r>
              <a:rPr lang="en-US" sz="1100" b="0" i="0" kern="1200" dirty="0">
                <a:solidFill>
                  <a:schemeClr val="tx1"/>
                </a:solidFill>
                <a:effectLst/>
                <a:latin typeface="+mn-lt"/>
                <a:ea typeface="+mn-ea"/>
                <a:cs typeface="+mn-cs"/>
              </a:rPr>
              <a:t>The root view, or view element which contains all the other views, is returned by the </a:t>
            </a:r>
            <a:r>
              <a:rPr lang="en-US" sz="1100" b="0" i="0" kern="1200" dirty="0" err="1">
                <a:solidFill>
                  <a:schemeClr val="tx1"/>
                </a:solidFill>
                <a:effectLst/>
                <a:latin typeface="+mn-lt"/>
                <a:ea typeface="+mn-ea"/>
                <a:cs typeface="+mn-cs"/>
              </a:rPr>
              <a:t>inflatemethod</a:t>
            </a:r>
            <a:r>
              <a:rPr lang="en-US" sz="1100" b="0" i="0" kern="1200" dirty="0">
                <a:solidFill>
                  <a:schemeClr val="tx1"/>
                </a:solidFill>
                <a:effectLst/>
                <a:latin typeface="+mn-lt"/>
                <a:ea typeface="+mn-ea"/>
                <a:cs typeface="+mn-cs"/>
              </a:rPr>
              <a:t> of the </a:t>
            </a:r>
            <a:r>
              <a:rPr lang="en-US" sz="1100" b="0" i="0" kern="1200" dirty="0" err="1">
                <a:solidFill>
                  <a:schemeClr val="tx1"/>
                </a:solidFill>
                <a:effectLst/>
                <a:latin typeface="+mn-lt"/>
                <a:ea typeface="+mn-ea"/>
                <a:cs typeface="+mn-cs"/>
              </a:rPr>
              <a:t>LayoutInflater</a:t>
            </a:r>
            <a:r>
              <a:rPr lang="en-US" sz="1100" b="0" i="0" kern="1200" dirty="0">
                <a:solidFill>
                  <a:schemeClr val="tx1"/>
                </a:solidFill>
                <a:effectLst/>
                <a:latin typeface="+mn-lt"/>
                <a:ea typeface="+mn-ea"/>
                <a:cs typeface="+mn-cs"/>
              </a:rPr>
              <a:t>. We then should return this </a:t>
            </a:r>
            <a:r>
              <a:rPr lang="en-US" sz="1100" b="0" i="0" kern="1200" dirty="0" err="1">
                <a:solidFill>
                  <a:schemeClr val="tx1"/>
                </a:solidFill>
                <a:effectLst/>
                <a:latin typeface="+mn-lt"/>
                <a:ea typeface="+mn-ea"/>
                <a:cs typeface="+mn-cs"/>
              </a:rPr>
              <a:t>rootView</a:t>
            </a:r>
            <a:r>
              <a:rPr lang="en-US" sz="1100" b="0" i="0" kern="1200" dirty="0">
                <a:solidFill>
                  <a:schemeClr val="tx1"/>
                </a:solidFill>
                <a:effectLst/>
                <a:latin typeface="+mn-lt"/>
                <a:ea typeface="+mn-ea"/>
                <a:cs typeface="+mn-cs"/>
              </a:rPr>
              <a:t> for the </a:t>
            </a:r>
            <a:r>
              <a:rPr lang="en-US" sz="1100" b="0" i="0" kern="1200" dirty="0" err="1">
                <a:solidFill>
                  <a:schemeClr val="tx1"/>
                </a:solidFill>
                <a:effectLst/>
                <a:latin typeface="+mn-lt"/>
                <a:ea typeface="+mn-ea"/>
                <a:cs typeface="+mn-cs"/>
              </a:rPr>
              <a:t>onCreateView</a:t>
            </a:r>
            <a:r>
              <a:rPr lang="en-US" sz="1100" b="0" i="0" kern="1200" dirty="0">
                <a:solidFill>
                  <a:schemeClr val="tx1"/>
                </a:solidFill>
                <a:effectLst/>
                <a:latin typeface="+mn-lt"/>
                <a:ea typeface="+mn-ea"/>
                <a:cs typeface="+mn-cs"/>
              </a:rPr>
              <a:t>.</a:t>
            </a:r>
          </a:p>
          <a:p>
            <a:endParaRPr lang="fr-CA" dirty="0"/>
          </a:p>
        </p:txBody>
      </p:sp>
    </p:spTree>
    <p:extLst>
      <p:ext uri="{BB962C8B-B14F-4D97-AF65-F5344CB8AC3E}">
        <p14:creationId xmlns:p14="http://schemas.microsoft.com/office/powerpoint/2010/main" val="2572592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51961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58772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S’il</a:t>
            </a:r>
            <a:r>
              <a:rPr lang="fr-CA" baseline="0" dirty="0"/>
              <a:t> y a 10 éléments à l’écran, le liste en chargera 10 + 2 soit un avant et un après pour éviter d’avoir des blancs lors du défilement.</a:t>
            </a:r>
            <a:endParaRPr lang="fr-CA" dirty="0"/>
          </a:p>
        </p:txBody>
      </p:sp>
    </p:spTree>
    <p:extLst>
      <p:ext uri="{BB962C8B-B14F-4D97-AF65-F5344CB8AC3E}">
        <p14:creationId xmlns:p14="http://schemas.microsoft.com/office/powerpoint/2010/main" val="4242278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Source : https://www.youtube.com/watch?v=9NxL22RofZM</a:t>
            </a:r>
          </a:p>
          <a:p>
            <a:endParaRPr lang="fr-CA" dirty="0"/>
          </a:p>
        </p:txBody>
      </p:sp>
    </p:spTree>
    <p:extLst>
      <p:ext uri="{BB962C8B-B14F-4D97-AF65-F5344CB8AC3E}">
        <p14:creationId xmlns:p14="http://schemas.microsoft.com/office/powerpoint/2010/main" val="3825596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6404" y="569214"/>
            <a:ext cx="7063740" cy="3031236"/>
          </a:xfrm>
        </p:spPr>
        <p:txBody>
          <a:bodyPr anchor="b">
            <a:normAutofit/>
          </a:bodyPr>
          <a:lstStyle>
            <a:lvl1pPr algn="l">
              <a:lnSpc>
                <a:spcPct val="85000"/>
              </a:lnSpc>
              <a:defRPr sz="5400" baseline="0">
                <a:solidFill>
                  <a:schemeClr val="tx1"/>
                </a:solidFill>
              </a:defRPr>
            </a:lvl1pPr>
          </a:lstStyle>
          <a:p>
            <a:r>
              <a:rPr lang="fr-FR"/>
              <a:t>Modifiez le style du titre</a:t>
            </a:r>
            <a:endParaRPr lang="en-US" dirty="0"/>
          </a:p>
        </p:txBody>
      </p:sp>
      <p:sp>
        <p:nvSpPr>
          <p:cNvPr id="3" name="Subtitle 2"/>
          <p:cNvSpPr>
            <a:spLocks noGrp="1"/>
          </p:cNvSpPr>
          <p:nvPr>
            <p:ph type="subTitle" idx="1"/>
          </p:nvPr>
        </p:nvSpPr>
        <p:spPr>
          <a:xfrm>
            <a:off x="946404" y="3600450"/>
            <a:ext cx="7063740" cy="1268730"/>
          </a:xfrm>
        </p:spPr>
        <p:txBody>
          <a:bodyPr>
            <a:normAutofit/>
          </a:bodyPr>
          <a:lstStyle>
            <a:lvl1pPr marL="0" indent="0" algn="l">
              <a:buNone/>
              <a:defRPr sz="1650" baseline="0">
                <a:solidFill>
                  <a:schemeClr val="tx1">
                    <a:lumMod val="75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10/14/2016</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pPr lvl="0" algn="r">
              <a:spcBef>
                <a:spcPts val="0"/>
              </a:spcBef>
              <a:buNone/>
            </a:pPr>
            <a:fld id="{00000000-1234-1234-1234-123412341234}" type="slidenum">
              <a:rPr lang="en-GB" sz="1000" smtClean="0">
                <a:solidFill>
                  <a:schemeClr val="dk1"/>
                </a:solidFill>
                <a:latin typeface="Proxima Nova"/>
                <a:ea typeface="Proxima Nova"/>
                <a:cs typeface="Proxima Nova"/>
                <a:sym typeface="Proxima Nova"/>
              </a:rPr>
              <a:t>‹N°›</a:t>
            </a:fld>
            <a:endParaRPr lang="en-GB" sz="1000">
              <a:solidFill>
                <a:schemeClr val="dk1"/>
              </a:solidFill>
              <a:latin typeface="Proxima Nova"/>
              <a:ea typeface="Proxima Nova"/>
              <a:cs typeface="Proxima Nova"/>
              <a:sym typeface="Proxima Nova"/>
            </a:endParaRPr>
          </a:p>
        </p:txBody>
      </p:sp>
      <p:sp>
        <p:nvSpPr>
          <p:cNvPr id="7" name="Rectangle 6"/>
          <p:cNvSpPr/>
          <p:nvPr/>
        </p:nvSpPr>
        <p:spPr>
          <a:xfrm>
            <a:off x="0" y="0"/>
            <a:ext cx="3429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7953669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10/14/2016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GB" sz="1000" smtClean="0">
                <a:solidFill>
                  <a:schemeClr val="dk1"/>
                </a:solidFill>
                <a:latin typeface="Proxima Nova"/>
                <a:ea typeface="Proxima Nova"/>
                <a:cs typeface="Proxima Nova"/>
                <a:sym typeface="Proxima Nova"/>
              </a:rPr>
              <a:t>‹N°›</a:t>
            </a:fld>
            <a:endParaRPr lang="en-GB" sz="100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7144814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285750"/>
            <a:ext cx="1857375" cy="4423172"/>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71500" y="285750"/>
            <a:ext cx="5800725" cy="4423172"/>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10/14/2016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GB" sz="1000" smtClean="0">
                <a:solidFill>
                  <a:schemeClr val="dk1"/>
                </a:solidFill>
                <a:latin typeface="Proxima Nova"/>
                <a:ea typeface="Proxima Nova"/>
                <a:cs typeface="Proxima Nova"/>
                <a:sym typeface="Proxima Nova"/>
              </a:rPr>
              <a:t>‹N°›</a:t>
            </a:fld>
            <a:endParaRPr lang="en-GB" sz="100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364070329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20" name="Shape 20"/>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‹N°›</a:t>
            </a:fld>
            <a:endParaRPr lang="en-GB"/>
          </a:p>
        </p:txBody>
      </p:sp>
    </p:spTree>
    <p:extLst>
      <p:ext uri="{BB962C8B-B14F-4D97-AF65-F5344CB8AC3E}">
        <p14:creationId xmlns:p14="http://schemas.microsoft.com/office/powerpoint/2010/main" val="1123181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6" name="Shape 26"/>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‹N°›</a:t>
            </a:fld>
            <a:endParaRPr lang="en-GB"/>
          </a:p>
        </p:txBody>
      </p:sp>
    </p:spTree>
    <p:extLst>
      <p:ext uri="{BB962C8B-B14F-4D97-AF65-F5344CB8AC3E}">
        <p14:creationId xmlns:p14="http://schemas.microsoft.com/office/powerpoint/2010/main" val="225198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10/14/2016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GB" sz="1000" smtClean="0">
                <a:solidFill>
                  <a:schemeClr val="dk1"/>
                </a:solidFill>
                <a:latin typeface="Proxima Nova"/>
                <a:ea typeface="Proxima Nova"/>
                <a:cs typeface="Proxima Nova"/>
                <a:sym typeface="Proxima Nova"/>
              </a:rPr>
              <a:t>‹N°›</a:t>
            </a:fld>
            <a:endParaRPr lang="en-GB" sz="100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284562197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46404" y="569214"/>
            <a:ext cx="7063740" cy="3031236"/>
          </a:xfrm>
        </p:spPr>
        <p:txBody>
          <a:bodyPr anchor="b">
            <a:normAutofit/>
          </a:bodyPr>
          <a:lstStyle>
            <a:lvl1pPr>
              <a:lnSpc>
                <a:spcPct val="85000"/>
              </a:lnSpc>
              <a:defRPr sz="5400" b="0"/>
            </a:lvl1pPr>
          </a:lstStyle>
          <a:p>
            <a:r>
              <a:rPr lang="fr-FR"/>
              <a:t>Modifiez le style du titre</a:t>
            </a:r>
            <a:endParaRPr lang="en-US" dirty="0"/>
          </a:p>
        </p:txBody>
      </p:sp>
      <p:sp>
        <p:nvSpPr>
          <p:cNvPr id="3" name="Text Placeholder 2"/>
          <p:cNvSpPr>
            <a:spLocks noGrp="1"/>
          </p:cNvSpPr>
          <p:nvPr>
            <p:ph type="body" idx="1"/>
          </p:nvPr>
        </p:nvSpPr>
        <p:spPr>
          <a:xfrm>
            <a:off x="946404" y="3600450"/>
            <a:ext cx="7063740" cy="1268730"/>
          </a:xfrm>
        </p:spPr>
        <p:txBody>
          <a:bodyPr anchor="t">
            <a:normAutofit/>
          </a:bodyPr>
          <a:lstStyle>
            <a:lvl1pPr marL="0" indent="0">
              <a:buNone/>
              <a:defRPr sz="16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908A7C6C-0F39-4D70-8E8D-FE5B9C95FA73}" type="datetimeFigureOut">
              <a:rPr lang="en-US" dirty="0"/>
              <a:t>10/14/2016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GB" sz="1000" smtClean="0">
                <a:solidFill>
                  <a:schemeClr val="dk1"/>
                </a:solidFill>
                <a:latin typeface="Proxima Nova"/>
                <a:ea typeface="Proxima Nova"/>
                <a:cs typeface="Proxima Nova"/>
                <a:sym typeface="Proxima Nova"/>
              </a:rPr>
              <a:t>‹N°›</a:t>
            </a:fld>
            <a:endParaRPr lang="en-GB" sz="1000">
              <a:solidFill>
                <a:schemeClr val="dk1"/>
              </a:solidFill>
              <a:latin typeface="Proxima Nova"/>
              <a:ea typeface="Proxima Nova"/>
              <a:cs typeface="Proxima Nova"/>
              <a:sym typeface="Proxima Nova"/>
            </a:endParaRPr>
          </a:p>
        </p:txBody>
      </p:sp>
      <p:sp>
        <p:nvSpPr>
          <p:cNvPr id="7" name="Rectangle 6"/>
          <p:cNvSpPr/>
          <p:nvPr/>
        </p:nvSpPr>
        <p:spPr>
          <a:xfrm>
            <a:off x="0" y="0"/>
            <a:ext cx="3429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000007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946404" y="1371600"/>
            <a:ext cx="3360420" cy="3263503"/>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594860" y="1371600"/>
            <a:ext cx="3360420" cy="3263503"/>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10/14/2016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GB" sz="1000" smtClean="0">
                <a:solidFill>
                  <a:schemeClr val="dk1"/>
                </a:solidFill>
                <a:latin typeface="Proxima Nova"/>
                <a:ea typeface="Proxima Nova"/>
                <a:cs typeface="Proxima Nova"/>
                <a:sym typeface="Proxima Nova"/>
              </a:rPr>
              <a:t>‹N°›</a:t>
            </a:fld>
            <a:endParaRPr lang="en-GB" sz="100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27409151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946404" y="1285241"/>
            <a:ext cx="3360420" cy="548640"/>
          </a:xfrm>
        </p:spPr>
        <p:txBody>
          <a:bodyPr anchor="b">
            <a:normAutofit/>
          </a:bodyPr>
          <a:lstStyle>
            <a:lvl1pPr marL="0" indent="0">
              <a:spcBef>
                <a:spcPts val="0"/>
              </a:spcBef>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Content Placeholder 3"/>
          <p:cNvSpPr>
            <a:spLocks noGrp="1"/>
          </p:cNvSpPr>
          <p:nvPr>
            <p:ph sz="half" idx="2"/>
          </p:nvPr>
        </p:nvSpPr>
        <p:spPr>
          <a:xfrm>
            <a:off x="946404" y="1880662"/>
            <a:ext cx="3360420" cy="2748488"/>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594860" y="1285241"/>
            <a:ext cx="3360420" cy="548640"/>
          </a:xfrm>
        </p:spPr>
        <p:txBody>
          <a:bodyPr anchor="b">
            <a:normAutofit/>
          </a:bodyPr>
          <a:lstStyle>
            <a:lvl1pPr marL="0" indent="0">
              <a:lnSpc>
                <a:spcPct val="95000"/>
              </a:lnSpc>
              <a:spcBef>
                <a:spcPts val="0"/>
              </a:spcBef>
              <a:buNone/>
              <a:defRPr lang="en-US" sz="1500" b="0" kern="1200" dirty="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500"/>
              </a:spcBef>
              <a:buFontTx/>
              <a:buNone/>
            </a:pPr>
            <a:r>
              <a:rPr lang="fr-FR"/>
              <a:t>Modifier les styles du texte du masque</a:t>
            </a:r>
          </a:p>
        </p:txBody>
      </p:sp>
      <p:sp>
        <p:nvSpPr>
          <p:cNvPr id="6" name="Content Placeholder 5"/>
          <p:cNvSpPr>
            <a:spLocks noGrp="1"/>
          </p:cNvSpPr>
          <p:nvPr>
            <p:ph sz="quarter" idx="4"/>
          </p:nvPr>
        </p:nvSpPr>
        <p:spPr>
          <a:xfrm>
            <a:off x="4594860" y="1880662"/>
            <a:ext cx="3360420" cy="2748488"/>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10/14/2016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GB" sz="1000" smtClean="0">
                <a:solidFill>
                  <a:schemeClr val="dk1"/>
                </a:solidFill>
                <a:latin typeface="Proxima Nova"/>
                <a:ea typeface="Proxima Nova"/>
                <a:cs typeface="Proxima Nova"/>
                <a:sym typeface="Proxima Nova"/>
              </a:rPr>
              <a:t>‹N°›</a:t>
            </a:fld>
            <a:endParaRPr lang="en-GB" sz="100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58900209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10/14/2016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GB" sz="1000" smtClean="0">
                <a:solidFill>
                  <a:schemeClr val="dk1"/>
                </a:solidFill>
                <a:latin typeface="Proxima Nova"/>
                <a:ea typeface="Proxima Nova"/>
                <a:cs typeface="Proxima Nova"/>
                <a:sym typeface="Proxima Nova"/>
              </a:rPr>
              <a:t>‹N°›</a:t>
            </a:fld>
            <a:endParaRPr lang="en-GB" sz="100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270420827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10/14/2016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lvl="0" algn="r">
              <a:spcBef>
                <a:spcPts val="0"/>
              </a:spcBef>
              <a:buNone/>
            </a:pPr>
            <a:fld id="{00000000-1234-1234-1234-123412341234}" type="slidenum">
              <a:rPr lang="en-GB" sz="1000" smtClean="0">
                <a:solidFill>
                  <a:schemeClr val="dk1"/>
                </a:solidFill>
                <a:latin typeface="Proxima Nova"/>
                <a:ea typeface="Proxima Nova"/>
                <a:cs typeface="Proxima Nova"/>
                <a:sym typeface="Proxima Nova"/>
              </a:rPr>
              <a:t>‹N°›</a:t>
            </a:fld>
            <a:endParaRPr lang="en-GB" sz="100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400761153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400300" cy="1200148"/>
          </a:xfrm>
        </p:spPr>
        <p:txBody>
          <a:bodyPr anchor="b">
            <a:normAutofit/>
          </a:bodyPr>
          <a:lstStyle>
            <a:lvl1pPr>
              <a:defRPr sz="2400" b="0" baseline="0"/>
            </a:lvl1pPr>
          </a:lstStyle>
          <a:p>
            <a:r>
              <a:rPr lang="fr-FR"/>
              <a:t>Modifiez le style du titre</a:t>
            </a:r>
            <a:endParaRPr lang="en-US" dirty="0"/>
          </a:p>
        </p:txBody>
      </p:sp>
      <p:sp>
        <p:nvSpPr>
          <p:cNvPr id="3" name="Content Placeholder 2"/>
          <p:cNvSpPr>
            <a:spLocks noGrp="1"/>
          </p:cNvSpPr>
          <p:nvPr>
            <p:ph idx="1"/>
          </p:nvPr>
        </p:nvSpPr>
        <p:spPr>
          <a:xfrm>
            <a:off x="3378200" y="514350"/>
            <a:ext cx="4559300" cy="411480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30936" y="1574801"/>
            <a:ext cx="2400300" cy="2857501"/>
          </a:xfrm>
        </p:spPr>
        <p:txBody>
          <a:bodyPr>
            <a:normAutofit/>
          </a:bodyPr>
          <a:lstStyle>
            <a:lvl1pPr marL="0" indent="0">
              <a:lnSpc>
                <a:spcPct val="114000"/>
              </a:lnSpc>
              <a:spcBef>
                <a:spcPts val="600"/>
              </a:spcBef>
              <a:buNone/>
              <a:defRPr sz="9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Modifier les styles du texte du masque</a:t>
            </a:r>
          </a:p>
        </p:txBody>
      </p:sp>
      <p:sp>
        <p:nvSpPr>
          <p:cNvPr id="5" name="Date Placeholder 4"/>
          <p:cNvSpPr>
            <a:spLocks noGrp="1"/>
          </p:cNvSpPr>
          <p:nvPr>
            <p:ph type="dt" sz="half" idx="10"/>
          </p:nvPr>
        </p:nvSpPr>
        <p:spPr/>
        <p:txBody>
          <a:bodyPr/>
          <a:lstStyle/>
          <a:p>
            <a:fld id="{6F53789A-C914-4DB1-8815-80B5EC7335C5}" type="datetimeFigureOut">
              <a:rPr lang="en-US" dirty="0"/>
              <a:t>10/14/2016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GB" sz="1000" smtClean="0">
                <a:solidFill>
                  <a:schemeClr val="dk1"/>
                </a:solidFill>
                <a:latin typeface="Proxima Nova"/>
                <a:ea typeface="Proxima Nova"/>
                <a:cs typeface="Proxima Nova"/>
                <a:sym typeface="Proxima Nova"/>
              </a:rPr>
              <a:t>‹N°›</a:t>
            </a:fld>
            <a:endParaRPr lang="en-GB" sz="100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174918172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3829050"/>
            <a:ext cx="8469630" cy="13144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3943350"/>
            <a:ext cx="7486650" cy="685800"/>
          </a:xfrm>
        </p:spPr>
        <p:txBody>
          <a:bodyPr anchor="b">
            <a:normAutofit/>
          </a:bodyPr>
          <a:lstStyle>
            <a:lvl1pPr>
              <a:defRPr sz="2100" b="0">
                <a:solidFill>
                  <a:schemeClr val="bg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8469630" cy="3846692"/>
          </a:xfrm>
          <a:blipFill>
            <a:blip r:embed="rId2"/>
            <a:stretch>
              <a:fillRect/>
            </a:stretch>
          </a:blipFill>
        </p:spPr>
        <p:txBody>
          <a:bodyPr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4581442"/>
            <a:ext cx="7486650" cy="447758"/>
          </a:xfrm>
        </p:spPr>
        <p:txBody>
          <a:bodyPr>
            <a:normAutofit/>
          </a:bodyPr>
          <a:lstStyle>
            <a:lvl1pPr marL="0" indent="0">
              <a:lnSpc>
                <a:spcPct val="100000"/>
              </a:lnSpc>
              <a:spcBef>
                <a:spcPts val="600"/>
              </a:spcBef>
              <a:buNone/>
              <a:defRPr sz="975">
                <a:solidFill>
                  <a:schemeClr val="bg1">
                    <a:lumMod val="8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Modifier les styles du texte du masque</a:t>
            </a:r>
          </a:p>
        </p:txBody>
      </p:sp>
      <p:sp>
        <p:nvSpPr>
          <p:cNvPr id="5" name="Date Placeholder 4"/>
          <p:cNvSpPr>
            <a:spLocks noGrp="1"/>
          </p:cNvSpPr>
          <p:nvPr>
            <p:ph type="dt" sz="half" idx="10"/>
          </p:nvPr>
        </p:nvSpPr>
        <p:spPr/>
        <p:txBody>
          <a:bodyPr/>
          <a:lstStyle/>
          <a:p>
            <a:fld id="{5E6440AA-91A0-436F-8FDB-C0F939DCAE21}" type="datetimeFigureOut">
              <a:rPr lang="en-US" dirty="0"/>
              <a:t>10/14/2016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GB" sz="1000" smtClean="0">
                <a:solidFill>
                  <a:schemeClr val="dk1"/>
                </a:solidFill>
                <a:latin typeface="Proxima Nova"/>
                <a:ea typeface="Proxima Nova"/>
                <a:cs typeface="Proxima Nova"/>
                <a:sym typeface="Proxima Nova"/>
              </a:rPr>
              <a:t>‹N°›</a:t>
            </a:fld>
            <a:endParaRPr lang="en-GB" sz="100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308424568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69630" y="0"/>
            <a:ext cx="6858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274320"/>
            <a:ext cx="7269480" cy="994172"/>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946404" y="1371600"/>
            <a:ext cx="6446520" cy="326350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16200000">
            <a:off x="8098157" y="748903"/>
            <a:ext cx="1428749" cy="273844"/>
          </a:xfrm>
          <a:prstGeom prst="rect">
            <a:avLst/>
          </a:prstGeom>
        </p:spPr>
        <p:txBody>
          <a:bodyPr vert="horz" lIns="91440" tIns="45720" rIns="91440" bIns="45720" rtlCol="0" anchor="ctr"/>
          <a:lstStyle>
            <a:lvl1pPr algn="r">
              <a:defRPr sz="788" b="0">
                <a:solidFill>
                  <a:schemeClr val="tx2">
                    <a:lumMod val="20000"/>
                    <a:lumOff val="80000"/>
                  </a:schemeClr>
                </a:solidFill>
              </a:defRPr>
            </a:lvl1pPr>
          </a:lstStyle>
          <a:p>
            <a:fld id="{0E59FD0C-5451-4CA0-86AF-E70AE3279989}" type="datetimeFigureOut">
              <a:rPr lang="en-US" dirty="0"/>
              <a:t>10/14/2016</a:t>
            </a:fld>
            <a:endParaRPr lang="en-US" dirty="0"/>
          </a:p>
        </p:txBody>
      </p:sp>
      <p:sp>
        <p:nvSpPr>
          <p:cNvPr id="5" name="Footer Placeholder 4"/>
          <p:cNvSpPr>
            <a:spLocks noGrp="1"/>
          </p:cNvSpPr>
          <p:nvPr>
            <p:ph type="ftr" sz="quarter" idx="3"/>
          </p:nvPr>
        </p:nvSpPr>
        <p:spPr>
          <a:xfrm rot="16200000">
            <a:off x="7469506" y="3034903"/>
            <a:ext cx="2686050" cy="273844"/>
          </a:xfrm>
          <a:prstGeom prst="rect">
            <a:avLst/>
          </a:prstGeom>
        </p:spPr>
        <p:txBody>
          <a:bodyPr vert="horz" lIns="91440" tIns="45720" rIns="91440" bIns="45720" rtlCol="0" anchor="ctr"/>
          <a:lstStyle>
            <a:lvl1pPr algn="l">
              <a:defRPr sz="788">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8469630" y="4629150"/>
            <a:ext cx="685800" cy="445294"/>
          </a:xfrm>
          <a:prstGeom prst="rect">
            <a:avLst/>
          </a:prstGeom>
        </p:spPr>
        <p:txBody>
          <a:bodyPr vert="horz" lIns="45720" tIns="45720" rIns="45720" bIns="45720" rtlCol="0" anchor="ctr">
            <a:normAutofit/>
          </a:bodyPr>
          <a:lstStyle>
            <a:lvl1pPr algn="ctr">
              <a:defRPr sz="2700">
                <a:solidFill>
                  <a:schemeClr val="tx2">
                    <a:lumMod val="60000"/>
                    <a:lumOff val="40000"/>
                  </a:schemeClr>
                </a:solidFill>
              </a:defRPr>
            </a:lvl1pPr>
          </a:lstStyle>
          <a:p>
            <a:pPr lvl="0" algn="r">
              <a:spcBef>
                <a:spcPts val="0"/>
              </a:spcBef>
              <a:buNone/>
            </a:pPr>
            <a:fld id="{00000000-1234-1234-1234-123412341234}" type="slidenum">
              <a:rPr lang="en-GB" sz="1000" smtClean="0">
                <a:solidFill>
                  <a:schemeClr val="dk1"/>
                </a:solidFill>
                <a:latin typeface="Proxima Nova"/>
                <a:ea typeface="Proxima Nova"/>
                <a:cs typeface="Proxima Nova"/>
                <a:sym typeface="Proxima Nova"/>
              </a:rPr>
              <a:t>‹N°›</a:t>
            </a:fld>
            <a:endParaRPr lang="en-GB" sz="1000">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7729732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685800" rtl="0" eaLnBrk="1" latinLnBrk="0" hangingPunct="1">
        <a:lnSpc>
          <a:spcPct val="90000"/>
        </a:lnSpc>
        <a:spcBef>
          <a:spcPct val="0"/>
        </a:spcBef>
        <a:buNone/>
        <a:defRPr sz="3300" kern="1200" spc="-38" baseline="0">
          <a:solidFill>
            <a:schemeClr val="tx1"/>
          </a:solidFill>
          <a:latin typeface="+mj-lt"/>
          <a:ea typeface="+mj-ea"/>
          <a:cs typeface="+mj-cs"/>
        </a:defRPr>
      </a:lvl1pPr>
    </p:titleStyle>
    <p:bodyStyle>
      <a:lvl1pPr marL="137160" indent="-137160" algn="l" defTabSz="685800" rtl="0" eaLnBrk="1" latinLnBrk="0" hangingPunct="1">
        <a:lnSpc>
          <a:spcPct val="95000"/>
        </a:lnSpc>
        <a:spcBef>
          <a:spcPts val="1050"/>
        </a:spcBef>
        <a:spcAft>
          <a:spcPts val="150"/>
        </a:spcAft>
        <a:buClr>
          <a:schemeClr val="accent1"/>
        </a:buClr>
        <a:buSzPct val="80000"/>
        <a:buFont typeface="Arial" pitchFamily="34" charset="0"/>
        <a:buChar char="•"/>
        <a:defRPr sz="1350" kern="1200" spc="8" baseline="0">
          <a:solidFill>
            <a:schemeClr val="tx1"/>
          </a:solidFill>
          <a:latin typeface="+mn-lt"/>
          <a:ea typeface="+mn-ea"/>
          <a:cs typeface="+mn-cs"/>
        </a:defRPr>
      </a:lvl1pPr>
      <a:lvl2pPr marL="34290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200" kern="1200">
          <a:solidFill>
            <a:schemeClr val="tx1">
              <a:lumMod val="85000"/>
              <a:lumOff val="15000"/>
            </a:schemeClr>
          </a:solidFill>
          <a:latin typeface="+mn-lt"/>
          <a:ea typeface="+mn-ea"/>
          <a:cs typeface="+mn-cs"/>
        </a:defRPr>
      </a:lvl2pPr>
      <a:lvl3pPr marL="54864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3pPr>
      <a:lvl4pPr marL="75438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4pPr>
      <a:lvl5pPr marL="96012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5pPr>
      <a:lvl6pPr marL="120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6pPr>
      <a:lvl7pPr marL="142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7pPr>
      <a:lvl8pPr marL="165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8pPr>
      <a:lvl9pPr marL="187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eveloper.android.com/about/dashboards/index.html?utm_source=udacity&amp;utm_medium=mooc&amp;utm_term=android&amp;utm_content=platform_distribution&amp;utm_campaign=training" TargetMode="External"/><Relationship Id="rId7" Type="http://schemas.openxmlformats.org/officeDocument/2006/relationships/image" Target="../media/image5.png"/><Relationship Id="rId2" Type="http://schemas.openxmlformats.org/officeDocument/2006/relationships/hyperlink" Target="https://www.youtube.com/watch?time_continue=80&amp;v=Sxo5zMcOCXM" TargetMode="External"/><Relationship Id="rId1" Type="http://schemas.openxmlformats.org/officeDocument/2006/relationships/slideLayout" Target="../slideLayouts/slideLayout4.xml"/><Relationship Id="rId6" Type="http://schemas.microsoft.com/office/2011/relationships/webextension" Target="../webextensions/webextension1.xml"/><Relationship Id="rId5" Type="http://schemas.openxmlformats.org/officeDocument/2006/relationships/image" Target="../media/image4.png"/><Relationship Id="rId4" Type="http://schemas.openxmlformats.org/officeDocument/2006/relationships/hyperlink" Target="http://en.wikipedia.org/wiki/Android_version_history"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hyperlink" Target="https://developer.android.com/studio/run/managing-avds.html" TargetMode="External"/><Relationship Id="rId2" Type="http://schemas.openxmlformats.org/officeDocument/2006/relationships/hyperlink" Target="https://developer.android.com/studio/run/emulator.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developer.android.com/guide/topics/ui/notifiers/toasts.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developer.android.com/guide/topics/manifest/manifest-intro.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veloper.android.com/guide/topics/resources/index.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hyperlink" Target="https://www.youtube.com/watch?v=HhHcuvhPStw"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gist.github.com/anonymous/1c04bf2423579e9d2dcd"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developer.android.com/reference/android/os/AsyncTask.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developer.android.com/training/appbar/setting-up.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hyperlink" Target="https://www.youtube.com/watch?v=L-7_HSCaIC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developer.android.com/training/appbar/setting-up.html#add-toolba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eveloper.android.com/reference/android/app/Fragment.html#setHasOptionsMenu(boolea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developer.android.com/guide/topics/ui/menus.html#options-men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developer.android.com/guide/topics/ui/menus.html" TargetMode="External"/><Relationship Id="rId2" Type="http://schemas.openxmlformats.org/officeDocument/2006/relationships/hyperlink" Target="https://developer.android.com/training/appbar/setting-up.html" TargetMode="External"/><Relationship Id="rId1" Type="http://schemas.openxmlformats.org/officeDocument/2006/relationships/slideLayout" Target="../slideLayouts/slideLayout4.xml"/><Relationship Id="rId4" Type="http://schemas.openxmlformats.org/officeDocument/2006/relationships/hyperlink" Target="https://developer.android.com/reference/android/app/Fragment.html#setHasOptionsMenu(boolean)"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classroom.udacity.com/courses/ud853/lessons/1469948762/concepts/52166286600923"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developer.android.com/preview/features/runtime-permissions.html"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veloper.android.com/reference/android/net/Uri.Builder.html"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hyperlink" Target="https://developer.android.com/reference/org/json/JSONObject.html" TargetMode="External"/><Relationship Id="rId2" Type="http://schemas.openxmlformats.org/officeDocument/2006/relationships/hyperlink" Target="https://jsonformatter.curiousconcept.com/"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hyperlink" Target="https://www.youtube.com/watch?v=8Zga0aT3uLI"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AYVEjjxHCeE" TargetMode="External"/><Relationship Id="rId2" Type="http://schemas.openxmlformats.org/officeDocument/2006/relationships/hyperlink" Target="https://classroom.udacity.com/courses/ud853/lessons/1469948762/concepts/36374687910923"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hyperlink" Target="https://classroom.udacity.com/courses/ud853/lessons/1474559101/concepts/15878885740923"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developer.android.com/reference/android/widget/ListView.html"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developer.android.com/guide/topics/ui/notifiers/toasts.html#Basic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hyperlink" Target="http://blogue.nbourre.profweb.ca/?p=1416"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developer.android.com/guide/components/intents-filters.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developer.android.com/guide/components/intents-filters.html#ExampleExplicit"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MNeOqDMK_lU"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developer.android.com/guide/topics/ui/settings.html#Fragment"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developer.android.com/guide/topics/ui/settings.html" TargetMode="External"/><Relationship Id="rId2" Type="http://schemas.openxmlformats.org/officeDocument/2006/relationships/hyperlink" Target="https://material.google.com/patterns/settings.html" TargetMode="External"/><Relationship Id="rId1" Type="http://schemas.openxmlformats.org/officeDocument/2006/relationships/slideLayout" Target="../slideLayouts/slideLayout2.xml"/><Relationship Id="rId4" Type="http://schemas.openxmlformats.org/officeDocument/2006/relationships/hyperlink" Target="http://developer.android.com/reference/android/content/SharedPreferences.html" TargetMode="External"/></Relationships>
</file>

<file path=ppt/slides/_rels/slide78.xml.rels><?xml version="1.0" encoding="UTF-8" standalone="yes"?>
<Relationships xmlns="http://schemas.openxmlformats.org/package/2006/relationships"><Relationship Id="rId2" Type="http://schemas.openxmlformats.org/officeDocument/2006/relationships/hyperlink" Target="https://developer.android.com/training/basics/data-storage/shared-preferences.html"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developer.android.com/guide/components/intents-common.html#Maps"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developer.android.com/training/sharing/shareaction.html"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zicXoc4KhJw"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hyperlink" Target="https://classroom.udacity.com/courses/ud853/lessons/1395568821/concepts/16438585680923"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prstGeom prst="rect">
            <a:avLst/>
          </a:prstGeom>
        </p:spPr>
        <p:txBody>
          <a:bodyPr lIns="91425" tIns="91425" rIns="91425" bIns="91425" anchor="b" anchorCtr="0">
            <a:noAutofit/>
          </a:bodyPr>
          <a:lstStyle/>
          <a:p>
            <a:pPr lvl="0">
              <a:spcBef>
                <a:spcPts val="0"/>
              </a:spcBef>
              <a:buNone/>
            </a:pPr>
            <a:r>
              <a:rPr lang="fr-CA" dirty="0"/>
              <a:t>Projet</a:t>
            </a:r>
            <a:r>
              <a:rPr lang="en-GB" dirty="0"/>
              <a:t> Android</a:t>
            </a:r>
          </a:p>
        </p:txBody>
      </p:sp>
      <p:sp>
        <p:nvSpPr>
          <p:cNvPr id="60" name="Shape 60"/>
          <p:cNvSpPr txBox="1">
            <a:spLocks noGrp="1"/>
          </p:cNvSpPr>
          <p:nvPr>
            <p:ph type="subTitle" idx="1"/>
          </p:nvPr>
        </p:nvSpPr>
        <p:spPr>
          <a:prstGeom prst="rect">
            <a:avLst/>
          </a:prstGeom>
        </p:spPr>
        <p:txBody>
          <a:bodyPr lIns="91425" tIns="91425" rIns="91425" bIns="91425" anchor="t" anchorCtr="0">
            <a:noAutofit/>
          </a:bodyPr>
          <a:lstStyle/>
          <a:p>
            <a:pPr lvl="0">
              <a:spcBef>
                <a:spcPts val="0"/>
              </a:spcBef>
              <a:buNone/>
            </a:pPr>
            <a:r>
              <a:rPr lang="en-GB"/>
              <a:t>Android Studio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a:t>Sélection de l’API</a:t>
            </a:r>
          </a:p>
        </p:txBody>
      </p:sp>
      <p:sp>
        <p:nvSpPr>
          <p:cNvPr id="7" name="Espace réservé du contenu 6"/>
          <p:cNvSpPr>
            <a:spLocks noGrp="1"/>
          </p:cNvSpPr>
          <p:nvPr>
            <p:ph sz="half" idx="1"/>
          </p:nvPr>
        </p:nvSpPr>
        <p:spPr>
          <a:xfrm>
            <a:off x="946404" y="1371601"/>
            <a:ext cx="3360420" cy="2399288"/>
          </a:xfrm>
        </p:spPr>
        <p:txBody>
          <a:bodyPr/>
          <a:lstStyle/>
          <a:p>
            <a:r>
              <a:rPr lang="fr-CA" dirty="0"/>
              <a:t>Voir la </a:t>
            </a:r>
            <a:r>
              <a:rPr lang="fr-CA" dirty="0">
                <a:hlinkClick r:id="rId2"/>
              </a:rPr>
              <a:t>vidéo</a:t>
            </a:r>
            <a:r>
              <a:rPr lang="fr-CA" dirty="0"/>
              <a:t> sur une méthode pour sélectionner le SDK minimum</a:t>
            </a:r>
          </a:p>
          <a:p>
            <a:r>
              <a:rPr lang="fr-CA" dirty="0"/>
              <a:t>Voici le </a:t>
            </a:r>
            <a:r>
              <a:rPr lang="fr-CA" dirty="0">
                <a:hlinkClick r:id="rId3"/>
              </a:rPr>
              <a:t>graphique officiel </a:t>
            </a:r>
            <a:r>
              <a:rPr lang="fr-CA" dirty="0"/>
              <a:t>de la distribution des versions d’Android</a:t>
            </a:r>
          </a:p>
          <a:p>
            <a:r>
              <a:rPr lang="fr-CA" dirty="0"/>
              <a:t>Ce </a:t>
            </a:r>
            <a:r>
              <a:rPr lang="fr-CA" dirty="0">
                <a:hlinkClick r:id="rId4"/>
              </a:rPr>
              <a:t>lien</a:t>
            </a:r>
            <a:r>
              <a:rPr lang="fr-CA" dirty="0"/>
              <a:t> montre l’historique des différentes versions, i.e. ce qu’ils ont apporté comme nouveautés</a:t>
            </a:r>
          </a:p>
          <a:p>
            <a:r>
              <a:rPr lang="fr-CA" dirty="0"/>
              <a:t>Les tablettes TF300T du département, on la version 4.2</a:t>
            </a:r>
          </a:p>
          <a:p>
            <a:endParaRPr lang="fr-CA" dirty="0"/>
          </a:p>
        </p:txBody>
      </p:sp>
      <p:pic>
        <p:nvPicPr>
          <p:cNvPr id="9" name="Espace réservé du contenu 8"/>
          <p:cNvPicPr>
            <a:picLocks noGrp="1" noChangeAspect="1"/>
          </p:cNvPicPr>
          <p:nvPr>
            <p:ph sz="half" idx="2"/>
          </p:nvPr>
        </p:nvPicPr>
        <p:blipFill>
          <a:blip r:embed="rId5"/>
          <a:stretch>
            <a:fillRect/>
          </a:stretch>
        </p:blipFill>
        <p:spPr>
          <a:xfrm>
            <a:off x="4266605" y="1371600"/>
            <a:ext cx="3949279" cy="2692690"/>
          </a:xfrm>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10" name="Complément 9" title="Sondage à plusieurs réponses"/>
              <p:cNvGraphicFramePr>
                <a:graphicFrameLocks noGrp="1"/>
              </p:cNvGraphicFramePr>
              <p:nvPr/>
            </p:nvGraphicFramePr>
            <p:xfrm>
              <a:off x="0" y="0"/>
              <a:ext cx="9144000" cy="5143500"/>
            </p:xfrm>
            <a:graphic>
              <a:graphicData uri="http://schemas.microsoft.com/office/webextensions/webextension/2010/11">
                <we:webextensionref xmlns:we="http://schemas.microsoft.com/office/webextensions/webextension/2010/11" xmlns:r="http://schemas.openxmlformats.org/officeDocument/2006/relationships" r:id="rId6"/>
              </a:graphicData>
            </a:graphic>
          </p:graphicFrame>
        </mc:Choice>
        <mc:Fallback xmlns="">
          <p:pic>
            <p:nvPicPr>
              <p:cNvPr id="10" name="Complément 9" title="Sondage à plusieurs réponses"/>
              <p:cNvPicPr>
                <a:picLocks noGrp="1" noRot="1" noChangeAspect="1" noMove="1" noResize="1" noEditPoints="1" noAdjustHandles="1" noChangeArrowheads="1" noChangeShapeType="1"/>
              </p:cNvPicPr>
              <p:nvPr/>
            </p:nvPicPr>
            <p:blipFill>
              <a:blip r:embed="rId7"/>
              <a:stretch>
                <a:fillRect/>
              </a:stretch>
            </p:blipFill>
            <p:spPr>
              <a:xfrm>
                <a:off x="0" y="0"/>
                <a:ext cx="9144000" cy="5143500"/>
              </a:xfrm>
              <a:prstGeom prst="rect">
                <a:avLst/>
              </a:prstGeom>
            </p:spPr>
          </p:pic>
        </mc:Fallback>
      </mc:AlternateContent>
    </p:spTree>
    <p:extLst>
      <p:ext uri="{BB962C8B-B14F-4D97-AF65-F5344CB8AC3E}">
        <p14:creationId xmlns:p14="http://schemas.microsoft.com/office/powerpoint/2010/main" val="4162672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Projet de base</a:t>
            </a:r>
          </a:p>
        </p:txBody>
      </p:sp>
      <p:sp>
        <p:nvSpPr>
          <p:cNvPr id="3" name="Espace réservé du contenu 2"/>
          <p:cNvSpPr>
            <a:spLocks noGrp="1"/>
          </p:cNvSpPr>
          <p:nvPr>
            <p:ph sz="half" idx="1"/>
          </p:nvPr>
        </p:nvSpPr>
        <p:spPr/>
        <p:txBody>
          <a:bodyPr/>
          <a:lstStyle/>
          <a:p>
            <a:r>
              <a:rPr lang="fr-CA" dirty="0"/>
              <a:t>La prochaine fenêtre permet de sélectionner une fenêtre de base</a:t>
            </a:r>
          </a:p>
          <a:p>
            <a:r>
              <a:rPr lang="fr-CA" dirty="0"/>
              <a:t>Dans le cadre de cet exercice, on choisira l’activité de base</a:t>
            </a:r>
          </a:p>
          <a:p>
            <a:pPr lvl="1"/>
            <a:r>
              <a:rPr lang="fr-CA" dirty="0"/>
              <a:t>Basic Activity</a:t>
            </a:r>
          </a:p>
          <a:p>
            <a:r>
              <a:rPr lang="fr-CA" dirty="0"/>
              <a:t>Ce modèle contient un menu</a:t>
            </a:r>
          </a:p>
        </p:txBody>
      </p:sp>
      <p:pic>
        <p:nvPicPr>
          <p:cNvPr id="5" name="Espace réservé du contenu 4"/>
          <p:cNvPicPr>
            <a:picLocks noGrp="1" noChangeAspect="1"/>
          </p:cNvPicPr>
          <p:nvPr>
            <p:ph sz="half" idx="2"/>
          </p:nvPr>
        </p:nvPicPr>
        <p:blipFill>
          <a:blip r:embed="rId2"/>
          <a:stretch>
            <a:fillRect/>
          </a:stretch>
        </p:blipFill>
        <p:spPr>
          <a:xfrm>
            <a:off x="4959846" y="1371600"/>
            <a:ext cx="2629495" cy="3263900"/>
          </a:xfrm>
        </p:spPr>
      </p:pic>
    </p:spTree>
    <p:extLst>
      <p:ext uri="{BB962C8B-B14F-4D97-AF65-F5344CB8AC3E}">
        <p14:creationId xmlns:p14="http://schemas.microsoft.com/office/powerpoint/2010/main" val="68233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Configuration de l’activité de base</a:t>
            </a:r>
          </a:p>
        </p:txBody>
      </p:sp>
      <p:sp>
        <p:nvSpPr>
          <p:cNvPr id="3" name="Espace réservé du contenu 2"/>
          <p:cNvSpPr>
            <a:spLocks noGrp="1"/>
          </p:cNvSpPr>
          <p:nvPr>
            <p:ph sz="half" idx="1"/>
          </p:nvPr>
        </p:nvSpPr>
        <p:spPr/>
        <p:txBody>
          <a:bodyPr>
            <a:normAutofit lnSpcReduction="10000"/>
          </a:bodyPr>
          <a:lstStyle/>
          <a:p>
            <a:r>
              <a:rPr lang="fr-CA" dirty="0"/>
              <a:t>Après avoir sélectionné l’activité de base, on doit indiquer le nom que celle-ci aura</a:t>
            </a:r>
          </a:p>
          <a:p>
            <a:r>
              <a:rPr lang="fr-CA" dirty="0"/>
              <a:t>La première zone est le nom de la classe</a:t>
            </a:r>
          </a:p>
          <a:p>
            <a:r>
              <a:rPr lang="fr-CA" dirty="0"/>
              <a:t>La seconde zone est le nom du fichier XML dans lequel on retrouvera l’interface</a:t>
            </a:r>
          </a:p>
          <a:p>
            <a:r>
              <a:rPr lang="fr-CA" dirty="0"/>
              <a:t>Pour les besoins de l’exercice, on laissera la valeur par défaut</a:t>
            </a:r>
          </a:p>
          <a:p>
            <a:r>
              <a:rPr lang="fr-CA" dirty="0"/>
              <a:t>Cliquer sur </a:t>
            </a:r>
            <a:r>
              <a:rPr lang="fr-CA" b="1" dirty="0"/>
              <a:t>Terminer</a:t>
            </a:r>
            <a:r>
              <a:rPr lang="fr-CA" dirty="0"/>
              <a:t> </a:t>
            </a:r>
          </a:p>
          <a:p>
            <a:r>
              <a:rPr lang="fr-CA" dirty="0"/>
              <a:t>Laisser quelques secondes pour qu’AS se configure</a:t>
            </a:r>
          </a:p>
        </p:txBody>
      </p:sp>
      <p:pic>
        <p:nvPicPr>
          <p:cNvPr id="5" name="Espace réservé du contenu 4"/>
          <p:cNvPicPr>
            <a:picLocks noGrp="1" noChangeAspect="1"/>
          </p:cNvPicPr>
          <p:nvPr>
            <p:ph sz="half" idx="2"/>
          </p:nvPr>
        </p:nvPicPr>
        <p:blipFill>
          <a:blip r:embed="rId2"/>
          <a:stretch>
            <a:fillRect/>
          </a:stretch>
        </p:blipFill>
        <p:spPr>
          <a:xfrm>
            <a:off x="4959846" y="1371600"/>
            <a:ext cx="2629495" cy="3263900"/>
          </a:xfrm>
        </p:spPr>
      </p:pic>
    </p:spTree>
    <p:extLst>
      <p:ext uri="{BB962C8B-B14F-4D97-AF65-F5344CB8AC3E}">
        <p14:creationId xmlns:p14="http://schemas.microsoft.com/office/powerpoint/2010/main" val="92299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a:t>Résumé en vidéo</a:t>
            </a:r>
          </a:p>
        </p:txBody>
      </p:sp>
      <p:pic>
        <p:nvPicPr>
          <p:cNvPr id="8" name="DB8927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16050" y="1371600"/>
            <a:ext cx="5507038" cy="3263900"/>
          </a:xfrm>
        </p:spPr>
      </p:pic>
    </p:spTree>
    <p:extLst>
      <p:ext uri="{BB962C8B-B14F-4D97-AF65-F5344CB8AC3E}">
        <p14:creationId xmlns:p14="http://schemas.microsoft.com/office/powerpoint/2010/main" val="3954058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L’application de base</a:t>
            </a:r>
          </a:p>
        </p:txBody>
      </p:sp>
      <p:sp>
        <p:nvSpPr>
          <p:cNvPr id="3" name="Espace réservé du contenu 2"/>
          <p:cNvSpPr>
            <a:spLocks noGrp="1"/>
          </p:cNvSpPr>
          <p:nvPr>
            <p:ph idx="1"/>
          </p:nvPr>
        </p:nvSpPr>
        <p:spPr/>
        <p:txBody>
          <a:bodyPr/>
          <a:lstStyle/>
          <a:p>
            <a:r>
              <a:rPr lang="fr-CA" dirty="0"/>
              <a:t>Pour exécuter l’application, on a le choix d’utiliser soit un émulateur ou un appareil</a:t>
            </a:r>
          </a:p>
          <a:p>
            <a:r>
              <a:rPr lang="fr-CA" dirty="0"/>
              <a:t>L’émulateur possède pratiquement toutes les fonctionnalités d’un appareil physique</a:t>
            </a:r>
          </a:p>
          <a:p>
            <a:pPr lvl="1"/>
            <a:r>
              <a:rPr lang="fr-CA" dirty="0"/>
              <a:t>Sauf quelques éléments physique</a:t>
            </a:r>
          </a:p>
          <a:p>
            <a:pPr lvl="1"/>
            <a:r>
              <a:rPr lang="fr-CA" dirty="0">
                <a:hlinkClick r:id="rId2"/>
              </a:rPr>
              <a:t>Pour plus de détail</a:t>
            </a:r>
            <a:endParaRPr lang="fr-CA" dirty="0"/>
          </a:p>
          <a:p>
            <a:r>
              <a:rPr lang="fr-CA" dirty="0"/>
              <a:t>L’émulateur est généralement plus lent que l’appareil physique</a:t>
            </a:r>
          </a:p>
          <a:p>
            <a:r>
              <a:rPr lang="fr-CA" dirty="0"/>
              <a:t>Pour ajouter un émulateur, il suffit d’accéder au menu </a:t>
            </a:r>
            <a:r>
              <a:rPr lang="fr-CA" b="1" dirty="0"/>
              <a:t>Outils </a:t>
            </a:r>
            <a:r>
              <a:rPr lang="fr-CA" b="1" dirty="0">
                <a:sym typeface="Wingdings" panose="05000000000000000000" pitchFamily="2" charset="2"/>
              </a:rPr>
              <a:t> Android…  AVD Manager</a:t>
            </a:r>
            <a:endParaRPr lang="fr-CA" dirty="0">
              <a:sym typeface="Wingdings" panose="05000000000000000000" pitchFamily="2" charset="2"/>
            </a:endParaRPr>
          </a:p>
          <a:p>
            <a:pPr lvl="1"/>
            <a:r>
              <a:rPr lang="fr-CA" dirty="0">
                <a:sym typeface="Wingdings" panose="05000000000000000000" pitchFamily="2" charset="2"/>
                <a:hlinkClick r:id="rId3"/>
              </a:rPr>
              <a:t>Site web</a:t>
            </a:r>
            <a:endParaRPr lang="fr-CA" dirty="0"/>
          </a:p>
        </p:txBody>
      </p:sp>
    </p:spTree>
    <p:extLst>
      <p:ext uri="{BB962C8B-B14F-4D97-AF65-F5344CB8AC3E}">
        <p14:creationId xmlns:p14="http://schemas.microsoft.com/office/powerpoint/2010/main" val="3125144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L’application de base</a:t>
            </a:r>
          </a:p>
        </p:txBody>
      </p:sp>
      <p:sp>
        <p:nvSpPr>
          <p:cNvPr id="3" name="Espace réservé du contenu 2"/>
          <p:cNvSpPr>
            <a:spLocks noGrp="1"/>
          </p:cNvSpPr>
          <p:nvPr>
            <p:ph idx="1"/>
          </p:nvPr>
        </p:nvSpPr>
        <p:spPr/>
        <p:txBody>
          <a:bodyPr/>
          <a:lstStyle/>
          <a:p>
            <a:r>
              <a:rPr lang="fr-CA" dirty="0"/>
              <a:t>Pour exécuter l’application sur un appareil physique, il faudra activé le mode </a:t>
            </a:r>
            <a:r>
              <a:rPr lang="fr-CA" b="1" dirty="0"/>
              <a:t>Développeur</a:t>
            </a:r>
            <a:endParaRPr lang="fr-CA" dirty="0"/>
          </a:p>
          <a:p>
            <a:r>
              <a:rPr lang="fr-CA" dirty="0"/>
              <a:t>Pour se faire, il faut aller dans le menu </a:t>
            </a:r>
            <a:r>
              <a:rPr lang="fr-CA" b="1" dirty="0"/>
              <a:t>Paramètres </a:t>
            </a:r>
            <a:r>
              <a:rPr lang="fr-CA" b="1" dirty="0">
                <a:sym typeface="Wingdings" panose="05000000000000000000" pitchFamily="2" charset="2"/>
              </a:rPr>
              <a:t> À propos de l’appareil…</a:t>
            </a:r>
            <a:r>
              <a:rPr lang="fr-CA" dirty="0">
                <a:sym typeface="Wingdings" panose="05000000000000000000" pitchFamily="2" charset="2"/>
              </a:rPr>
              <a:t> </a:t>
            </a:r>
          </a:p>
          <a:p>
            <a:r>
              <a:rPr lang="fr-CA" dirty="0">
                <a:sym typeface="Wingdings" panose="05000000000000000000" pitchFamily="2" charset="2"/>
              </a:rPr>
              <a:t>Taper 7 fois sur </a:t>
            </a:r>
            <a:r>
              <a:rPr lang="fr-CA" b="1" dirty="0" err="1">
                <a:sym typeface="Wingdings" panose="05000000000000000000" pitchFamily="2" charset="2"/>
              </a:rPr>
              <a:t>Build</a:t>
            </a:r>
            <a:r>
              <a:rPr lang="fr-CA" b="1" dirty="0">
                <a:sym typeface="Wingdings" panose="05000000000000000000" pitchFamily="2" charset="2"/>
              </a:rPr>
              <a:t> </a:t>
            </a:r>
            <a:r>
              <a:rPr lang="fr-CA" b="1" dirty="0" err="1">
                <a:sym typeface="Wingdings" panose="05000000000000000000" pitchFamily="2" charset="2"/>
              </a:rPr>
              <a:t>number</a:t>
            </a:r>
            <a:endParaRPr lang="fr-CA" dirty="0">
              <a:sym typeface="Wingdings" panose="05000000000000000000" pitchFamily="2" charset="2"/>
            </a:endParaRPr>
          </a:p>
          <a:p>
            <a:pPr lvl="1"/>
            <a:r>
              <a:rPr lang="fr-CA" dirty="0">
                <a:sym typeface="Wingdings" panose="05000000000000000000" pitchFamily="2" charset="2"/>
              </a:rPr>
              <a:t>Un </a:t>
            </a:r>
            <a:r>
              <a:rPr lang="fr-CA" b="1" dirty="0">
                <a:sym typeface="Wingdings" panose="05000000000000000000" pitchFamily="2" charset="2"/>
                <a:hlinkClick r:id="rId2"/>
              </a:rPr>
              <a:t>Toast</a:t>
            </a:r>
            <a:r>
              <a:rPr lang="fr-CA" dirty="0">
                <a:sym typeface="Wingdings" panose="05000000000000000000" pitchFamily="2" charset="2"/>
              </a:rPr>
              <a:t> apparaîtra indiquant que le mode développeur est activé</a:t>
            </a:r>
          </a:p>
          <a:p>
            <a:r>
              <a:rPr lang="fr-CA" dirty="0">
                <a:sym typeface="Wingdings" panose="05000000000000000000" pitchFamily="2" charset="2"/>
              </a:rPr>
              <a:t>Par la suite, il faudra activé le débogage USB et installer les pilotes pour l’appareil sur l’ordinateur</a:t>
            </a:r>
          </a:p>
          <a:p>
            <a:r>
              <a:rPr lang="fr-CA" dirty="0">
                <a:sym typeface="Wingdings" panose="05000000000000000000" pitchFamily="2" charset="2"/>
              </a:rPr>
              <a:t>Pour lancer l’application, il suffira d’appuyer sur le bouton d’exécution</a:t>
            </a:r>
          </a:p>
          <a:p>
            <a:pPr lvl="1"/>
            <a:r>
              <a:rPr lang="fr-CA" dirty="0">
                <a:sym typeface="Wingdings" panose="05000000000000000000" pitchFamily="2" charset="2"/>
              </a:rPr>
              <a:t>Le bouton </a:t>
            </a:r>
            <a:r>
              <a:rPr lang="fr-CA" b="1" dirty="0">
                <a:sym typeface="Wingdings" panose="05000000000000000000" pitchFamily="2" charset="2"/>
              </a:rPr>
              <a:t>Play</a:t>
            </a:r>
            <a:r>
              <a:rPr lang="fr-CA" dirty="0">
                <a:sym typeface="Wingdings" panose="05000000000000000000" pitchFamily="2" charset="2"/>
              </a:rPr>
              <a:t> vert</a:t>
            </a:r>
          </a:p>
          <a:p>
            <a:endParaRPr lang="fr-CA" dirty="0"/>
          </a:p>
        </p:txBody>
      </p:sp>
    </p:spTree>
    <p:extLst>
      <p:ext uri="{BB962C8B-B14F-4D97-AF65-F5344CB8AC3E}">
        <p14:creationId xmlns:p14="http://schemas.microsoft.com/office/powerpoint/2010/main" val="105065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Structure d’un projet Android</a:t>
            </a:r>
          </a:p>
        </p:txBody>
      </p:sp>
      <p:sp>
        <p:nvSpPr>
          <p:cNvPr id="4" name="Espace réservé du contenu 3"/>
          <p:cNvSpPr>
            <a:spLocks noGrp="1"/>
          </p:cNvSpPr>
          <p:nvPr>
            <p:ph sz="half" idx="1"/>
          </p:nvPr>
        </p:nvSpPr>
        <p:spPr/>
        <p:txBody>
          <a:bodyPr/>
          <a:lstStyle/>
          <a:p>
            <a:r>
              <a:rPr lang="fr-CA" dirty="0"/>
              <a:t>Dans le panneau de l’explorateur de projet, il y a plusieurs répertoires</a:t>
            </a:r>
          </a:p>
          <a:p>
            <a:r>
              <a:rPr lang="fr-CA" dirty="0"/>
              <a:t>Il y a deux répertoires principaux soit </a:t>
            </a:r>
            <a:r>
              <a:rPr lang="fr-CA" b="1" dirty="0" err="1"/>
              <a:t>app</a:t>
            </a:r>
            <a:r>
              <a:rPr lang="fr-CA" dirty="0"/>
              <a:t> et </a:t>
            </a:r>
            <a:r>
              <a:rPr lang="fr-CA" b="1" dirty="0" err="1"/>
              <a:t>Gradle</a:t>
            </a:r>
            <a:r>
              <a:rPr lang="fr-CA" b="1" dirty="0"/>
              <a:t> Scripts</a:t>
            </a:r>
            <a:endParaRPr lang="fr-CA" dirty="0"/>
          </a:p>
          <a:p>
            <a:r>
              <a:rPr lang="fr-CA" dirty="0"/>
              <a:t>Pour l’instant, on s’intéresse à </a:t>
            </a:r>
            <a:r>
              <a:rPr lang="fr-CA" b="1" dirty="0" err="1"/>
              <a:t>app</a:t>
            </a:r>
            <a:endParaRPr lang="fr-CA" dirty="0"/>
          </a:p>
          <a:p>
            <a:r>
              <a:rPr lang="fr-CA" b="1" dirty="0" err="1"/>
              <a:t>app</a:t>
            </a:r>
            <a:r>
              <a:rPr lang="fr-CA" dirty="0"/>
              <a:t> contient les fichiers de source et ressource pour le projet ainsi que le manifeste de l’application</a:t>
            </a:r>
          </a:p>
          <a:p>
            <a:endParaRPr lang="fr-CA" b="1" dirty="0"/>
          </a:p>
        </p:txBody>
      </p:sp>
      <p:pic>
        <p:nvPicPr>
          <p:cNvPr id="6" name="Espace réservé du contenu 5"/>
          <p:cNvPicPr>
            <a:picLocks noGrp="1" noChangeAspect="1"/>
          </p:cNvPicPr>
          <p:nvPr>
            <p:ph sz="half" idx="2"/>
          </p:nvPr>
        </p:nvPicPr>
        <p:blipFill>
          <a:blip r:embed="rId2"/>
          <a:stretch>
            <a:fillRect/>
          </a:stretch>
        </p:blipFill>
        <p:spPr>
          <a:xfrm>
            <a:off x="4907080" y="1371600"/>
            <a:ext cx="2735027" cy="3263900"/>
          </a:xfrm>
        </p:spPr>
      </p:pic>
    </p:spTree>
    <p:extLst>
      <p:ext uri="{BB962C8B-B14F-4D97-AF65-F5344CB8AC3E}">
        <p14:creationId xmlns:p14="http://schemas.microsoft.com/office/powerpoint/2010/main" val="849170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AndroidManifest.xml</a:t>
            </a:r>
          </a:p>
        </p:txBody>
      </p:sp>
      <p:sp>
        <p:nvSpPr>
          <p:cNvPr id="5" name="Espace réservé du contenu 4"/>
          <p:cNvSpPr>
            <a:spLocks noGrp="1"/>
          </p:cNvSpPr>
          <p:nvPr>
            <p:ph idx="1"/>
          </p:nvPr>
        </p:nvSpPr>
        <p:spPr/>
        <p:txBody>
          <a:bodyPr>
            <a:normAutofit fontScale="92500" lnSpcReduction="20000"/>
          </a:bodyPr>
          <a:lstStyle/>
          <a:p>
            <a:r>
              <a:rPr lang="fr-CA" dirty="0"/>
              <a:t>Toute application doit avoir ce fichier à sa racine</a:t>
            </a:r>
          </a:p>
          <a:p>
            <a:r>
              <a:rPr lang="fr-CA" dirty="0"/>
              <a:t>C’est un fichier XML qui décrit les composantes de l’application soit les activités, les services, les broadcast </a:t>
            </a:r>
            <a:r>
              <a:rPr lang="fr-CA" dirty="0" err="1"/>
              <a:t>receivers</a:t>
            </a:r>
            <a:r>
              <a:rPr lang="fr-CA" dirty="0"/>
              <a:t> et les fournisseurs de contenus</a:t>
            </a:r>
          </a:p>
          <a:p>
            <a:r>
              <a:rPr lang="fr-CA" dirty="0"/>
              <a:t>Contient le nom du paquet, les icônes, la version, etc.</a:t>
            </a:r>
          </a:p>
          <a:p>
            <a:r>
              <a:rPr lang="fr-CA" dirty="0"/>
              <a:t>Les strings débutant avec le caractère </a:t>
            </a:r>
            <a:r>
              <a:rPr lang="fr-CA" b="1" dirty="0"/>
              <a:t>@</a:t>
            </a:r>
            <a:r>
              <a:rPr lang="fr-CA" dirty="0"/>
              <a:t> indique l’utilisation d’une ressource</a:t>
            </a:r>
          </a:p>
          <a:p>
            <a:r>
              <a:rPr lang="fr-CA" dirty="0"/>
              <a:t>Déclare les permissions nécessaires pour accéder aux parties protégées de l’API et aux autres applications</a:t>
            </a:r>
          </a:p>
          <a:p>
            <a:r>
              <a:rPr lang="fr-CA" dirty="0"/>
              <a:t>Déclare les permissions que les autres doivent avoir pour interagir avec ses composantes</a:t>
            </a:r>
          </a:p>
          <a:p>
            <a:r>
              <a:rPr lang="fr-CA" dirty="0"/>
              <a:t>Déclare les librairies nécessaires</a:t>
            </a:r>
          </a:p>
          <a:p>
            <a:r>
              <a:rPr lang="fr-CA" b="1" dirty="0"/>
              <a:t>Une bonne partie du contenu est générée par l’IDE</a:t>
            </a:r>
          </a:p>
          <a:p>
            <a:r>
              <a:rPr lang="fr-CA" dirty="0">
                <a:hlinkClick r:id="rId2"/>
              </a:rPr>
              <a:t>Plus d’info</a:t>
            </a:r>
            <a:endParaRPr lang="fr-CA" dirty="0"/>
          </a:p>
          <a:p>
            <a:endParaRPr lang="fr-CA" dirty="0"/>
          </a:p>
        </p:txBody>
      </p:sp>
    </p:spTree>
    <p:extLst>
      <p:ext uri="{BB962C8B-B14F-4D97-AF65-F5344CB8AC3E}">
        <p14:creationId xmlns:p14="http://schemas.microsoft.com/office/powerpoint/2010/main" val="3887936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Dossier </a:t>
            </a:r>
            <a:r>
              <a:rPr lang="fr-CA" b="1" dirty="0" err="1"/>
              <a:t>res</a:t>
            </a:r>
            <a:endParaRPr lang="fr-CA" b="1" dirty="0"/>
          </a:p>
        </p:txBody>
      </p:sp>
      <p:sp>
        <p:nvSpPr>
          <p:cNvPr id="3" name="Espace réservé du contenu 2"/>
          <p:cNvSpPr>
            <a:spLocks noGrp="1"/>
          </p:cNvSpPr>
          <p:nvPr>
            <p:ph idx="1"/>
          </p:nvPr>
        </p:nvSpPr>
        <p:spPr/>
        <p:txBody>
          <a:bodyPr>
            <a:normAutofit/>
          </a:bodyPr>
          <a:lstStyle/>
          <a:p>
            <a:r>
              <a:rPr lang="fr-CA" dirty="0"/>
              <a:t>Les ressources sont dans le dossier </a:t>
            </a:r>
            <a:r>
              <a:rPr lang="fr-CA" b="1" dirty="0" err="1"/>
              <a:t>res</a:t>
            </a:r>
            <a:endParaRPr lang="fr-CA" b="1" dirty="0"/>
          </a:p>
          <a:p>
            <a:pPr lvl="1"/>
            <a:r>
              <a:rPr lang="fr-CA" dirty="0"/>
              <a:t>Il contient plusieurs sous-dossiers dont </a:t>
            </a:r>
            <a:r>
              <a:rPr lang="fr-CA" dirty="0" err="1"/>
              <a:t>drawable</a:t>
            </a:r>
            <a:r>
              <a:rPr lang="fr-CA" dirty="0"/>
              <a:t>, </a:t>
            </a:r>
            <a:r>
              <a:rPr lang="fr-CA" dirty="0" err="1"/>
              <a:t>layout</a:t>
            </a:r>
            <a:r>
              <a:rPr lang="fr-CA" dirty="0"/>
              <a:t>, menu, values</a:t>
            </a:r>
          </a:p>
          <a:p>
            <a:pPr lvl="1"/>
            <a:r>
              <a:rPr lang="fr-CA" dirty="0"/>
              <a:t>Dans </a:t>
            </a:r>
            <a:r>
              <a:rPr lang="fr-CA" b="1" dirty="0" err="1"/>
              <a:t>res</a:t>
            </a:r>
            <a:r>
              <a:rPr lang="fr-CA" dirty="0"/>
              <a:t>, si un nom de dossier a un « </a:t>
            </a:r>
            <a:r>
              <a:rPr lang="fr-CA" b="1" dirty="0"/>
              <a:t>- »</a:t>
            </a:r>
            <a:r>
              <a:rPr lang="fr-CA" dirty="0"/>
              <a:t>, il s’agit de qualificatif permettant l’utilisation de ressource selon certaine configuration du système</a:t>
            </a:r>
          </a:p>
          <a:p>
            <a:pPr lvl="1"/>
            <a:r>
              <a:rPr lang="fr-CA" dirty="0"/>
              <a:t>Exemple : s’il y a </a:t>
            </a:r>
            <a:r>
              <a:rPr lang="fr-CA" b="1" dirty="0"/>
              <a:t>values-</a:t>
            </a:r>
            <a:r>
              <a:rPr lang="fr-CA" b="1" dirty="0" err="1"/>
              <a:t>fr</a:t>
            </a:r>
            <a:r>
              <a:rPr lang="fr-CA" dirty="0"/>
              <a:t> et si le système est configuré en français, il prendra les valeurs qui se retrouve dans ce dossier. Si le dossier </a:t>
            </a:r>
            <a:r>
              <a:rPr lang="fr-CA" b="1" dirty="0"/>
              <a:t>–</a:t>
            </a:r>
            <a:r>
              <a:rPr lang="fr-CA" b="1" dirty="0" err="1"/>
              <a:t>fr</a:t>
            </a:r>
            <a:r>
              <a:rPr lang="fr-CA" dirty="0"/>
              <a:t> est inexistant, il prendra alors les valeurs par défaut.</a:t>
            </a:r>
          </a:p>
          <a:p>
            <a:r>
              <a:rPr lang="fr-CA" dirty="0"/>
              <a:t>On peut retrouver plus d’information sur les ressources à cette </a:t>
            </a:r>
            <a:r>
              <a:rPr lang="fr-CA" dirty="0">
                <a:hlinkClick r:id="rId2"/>
              </a:rPr>
              <a:t>adresse</a:t>
            </a:r>
            <a:endParaRPr lang="fr-CA" dirty="0"/>
          </a:p>
          <a:p>
            <a:r>
              <a:rPr lang="fr-CA" dirty="0"/>
              <a:t>Sous-dossier </a:t>
            </a:r>
            <a:r>
              <a:rPr lang="fr-CA" b="1" dirty="0"/>
              <a:t>values</a:t>
            </a:r>
            <a:endParaRPr lang="fr-CA" dirty="0"/>
          </a:p>
          <a:p>
            <a:pPr lvl="1"/>
            <a:r>
              <a:rPr lang="fr-CA" dirty="0"/>
              <a:t>On retrouve entre autres les fichiers </a:t>
            </a:r>
            <a:r>
              <a:rPr lang="fr-CA" b="1" dirty="0"/>
              <a:t>strings.xml</a:t>
            </a:r>
            <a:r>
              <a:rPr lang="fr-CA" dirty="0"/>
              <a:t> et </a:t>
            </a:r>
            <a:r>
              <a:rPr lang="fr-CA" b="1" dirty="0"/>
              <a:t>styles.xml</a:t>
            </a:r>
          </a:p>
          <a:p>
            <a:pPr lvl="1"/>
            <a:r>
              <a:rPr lang="fr-CA" dirty="0"/>
              <a:t>strings.xml contient les chaînes de caractères à utiliser pour l’application</a:t>
            </a:r>
          </a:p>
          <a:p>
            <a:pPr lvl="2"/>
            <a:r>
              <a:rPr lang="fr-CA" dirty="0"/>
              <a:t>Il peut aussi contenir d’autres types d’information tels que des couleurs, nombres, tableaux, etc.</a:t>
            </a:r>
          </a:p>
          <a:p>
            <a:pPr lvl="1"/>
            <a:endParaRPr lang="fr-CA" dirty="0"/>
          </a:p>
        </p:txBody>
      </p:sp>
    </p:spTree>
    <p:extLst>
      <p:ext uri="{BB962C8B-B14F-4D97-AF65-F5344CB8AC3E}">
        <p14:creationId xmlns:p14="http://schemas.microsoft.com/office/powerpoint/2010/main" val="2885160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Dossier </a:t>
            </a:r>
            <a:r>
              <a:rPr lang="fr-CA" b="1" dirty="0"/>
              <a:t>java</a:t>
            </a:r>
            <a:endParaRPr lang="fr-CA" dirty="0"/>
          </a:p>
        </p:txBody>
      </p:sp>
      <p:sp>
        <p:nvSpPr>
          <p:cNvPr id="3" name="Espace réservé du contenu 2"/>
          <p:cNvSpPr>
            <a:spLocks noGrp="1"/>
          </p:cNvSpPr>
          <p:nvPr>
            <p:ph sz="half" idx="1"/>
          </p:nvPr>
        </p:nvSpPr>
        <p:spPr/>
        <p:txBody>
          <a:bodyPr/>
          <a:lstStyle/>
          <a:p>
            <a:r>
              <a:rPr lang="fr-CA" dirty="0"/>
              <a:t>Ce dossier contient les fichiers sources</a:t>
            </a:r>
          </a:p>
          <a:p>
            <a:r>
              <a:rPr lang="fr-CA" dirty="0"/>
              <a:t>Par défaut, il y aura l’activité générée lors de la sélection du modèle d’application</a:t>
            </a:r>
          </a:p>
          <a:p>
            <a:r>
              <a:rPr lang="fr-CA" dirty="0"/>
              <a:t>Ouvrir le fichier </a:t>
            </a:r>
            <a:r>
              <a:rPr lang="fr-CA" b="1" dirty="0"/>
              <a:t>MainActivity.java</a:t>
            </a:r>
          </a:p>
          <a:p>
            <a:endParaRPr lang="fr-CA" dirty="0"/>
          </a:p>
        </p:txBody>
      </p:sp>
      <p:pic>
        <p:nvPicPr>
          <p:cNvPr id="5" name="Espace réservé du contenu 4"/>
          <p:cNvPicPr>
            <a:picLocks noGrp="1" noChangeAspect="1"/>
          </p:cNvPicPr>
          <p:nvPr>
            <p:ph sz="half" idx="2"/>
          </p:nvPr>
        </p:nvPicPr>
        <p:blipFill>
          <a:blip r:embed="rId2"/>
          <a:stretch>
            <a:fillRect/>
          </a:stretch>
        </p:blipFill>
        <p:spPr>
          <a:xfrm>
            <a:off x="4510124" y="216444"/>
            <a:ext cx="3836354" cy="4418659"/>
          </a:xfrm>
        </p:spPr>
      </p:pic>
    </p:spTree>
    <p:extLst>
      <p:ext uri="{BB962C8B-B14F-4D97-AF65-F5344CB8AC3E}">
        <p14:creationId xmlns:p14="http://schemas.microsoft.com/office/powerpoint/2010/main" val="1812522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fr-CA" dirty="0"/>
              <a:t>Plan de leçon</a:t>
            </a:r>
          </a:p>
        </p:txBody>
      </p:sp>
      <p:sp>
        <p:nvSpPr>
          <p:cNvPr id="66" name="Shape 66"/>
          <p:cNvSpPr txBox="1">
            <a:spLocks noGrp="1"/>
          </p:cNvSpPr>
          <p:nvPr>
            <p:ph idx="1"/>
          </p:nvPr>
        </p:nvSpPr>
        <p:spPr>
          <a:prstGeom prst="rect">
            <a:avLst/>
          </a:prstGeom>
        </p:spPr>
        <p:txBody>
          <a:bodyPr lIns="91425" tIns="91425" rIns="91425" bIns="91425" anchor="t" anchorCtr="0">
            <a:noAutofit/>
          </a:bodyPr>
          <a:lstStyle/>
          <a:p>
            <a:pPr marL="457200" lvl="0" indent="-228600" rtl="0">
              <a:spcBef>
                <a:spcPts val="0"/>
              </a:spcBef>
            </a:pPr>
            <a:r>
              <a:rPr lang="fr-CA" dirty="0"/>
              <a:t>Fondamentaux d’une application</a:t>
            </a:r>
          </a:p>
          <a:p>
            <a:pPr marL="662940" lvl="1" indent="-228600">
              <a:spcBef>
                <a:spcPts val="0"/>
              </a:spcBef>
            </a:pPr>
            <a:r>
              <a:rPr lang="fr-CA" dirty="0"/>
              <a:t>Application</a:t>
            </a:r>
          </a:p>
          <a:p>
            <a:pPr marL="662940" lvl="1" indent="-228600">
              <a:spcBef>
                <a:spcPts val="0"/>
              </a:spcBef>
            </a:pPr>
            <a:r>
              <a:rPr lang="fr-CA" dirty="0"/>
              <a:t>Activité (Activity)</a:t>
            </a:r>
          </a:p>
          <a:p>
            <a:pPr marL="662940" lvl="1" indent="-228600">
              <a:spcBef>
                <a:spcPts val="0"/>
              </a:spcBef>
            </a:pPr>
            <a:r>
              <a:rPr lang="fr-CA" dirty="0"/>
              <a:t>Fragment</a:t>
            </a:r>
          </a:p>
          <a:p>
            <a:pPr marL="662940" lvl="1" indent="-228600">
              <a:spcBef>
                <a:spcPts val="0"/>
              </a:spcBef>
            </a:pPr>
            <a:r>
              <a:rPr lang="fr-CA" dirty="0"/>
              <a:t>Vue (</a:t>
            </a:r>
            <a:r>
              <a:rPr lang="fr-CA" dirty="0" err="1"/>
              <a:t>View</a:t>
            </a:r>
            <a:r>
              <a:rPr lang="fr-CA" dirty="0"/>
              <a:t>)</a:t>
            </a:r>
          </a:p>
          <a:p>
            <a:pPr marL="457200" lvl="0" indent="-228600" rtl="0">
              <a:spcBef>
                <a:spcPts val="0"/>
              </a:spcBef>
            </a:pPr>
            <a:r>
              <a:rPr lang="fr-CA" dirty="0"/>
              <a:t>Android Studio</a:t>
            </a:r>
          </a:p>
          <a:p>
            <a:pPr marL="457200" lvl="0" indent="-228600">
              <a:spcBef>
                <a:spcPts val="0"/>
              </a:spcBef>
            </a:pPr>
            <a:endParaRPr lang="fr-CA"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MainActivity.java</a:t>
            </a:r>
          </a:p>
        </p:txBody>
      </p:sp>
      <p:sp>
        <p:nvSpPr>
          <p:cNvPr id="3" name="Espace réservé du contenu 2"/>
          <p:cNvSpPr>
            <a:spLocks noGrp="1"/>
          </p:cNvSpPr>
          <p:nvPr>
            <p:ph sz="half" idx="1"/>
          </p:nvPr>
        </p:nvSpPr>
        <p:spPr>
          <a:prstGeom prst="rect">
            <a:avLst/>
          </a:prstGeom>
        </p:spPr>
        <p:txBody>
          <a:bodyPr>
            <a:normAutofit/>
          </a:bodyPr>
          <a:lstStyle/>
          <a:p>
            <a:r>
              <a:rPr lang="fr-CA" dirty="0"/>
              <a:t>Avec </a:t>
            </a:r>
            <a:r>
              <a:rPr lang="fr-CA" b="1" dirty="0"/>
              <a:t>@</a:t>
            </a:r>
            <a:r>
              <a:rPr lang="fr-CA" b="1" dirty="0" err="1"/>
              <a:t>Override</a:t>
            </a:r>
            <a:r>
              <a:rPr lang="fr-CA" dirty="0"/>
              <a:t>, on redéfinit l’événement </a:t>
            </a:r>
            <a:r>
              <a:rPr lang="fr-CA" b="1" dirty="0" err="1"/>
              <a:t>OnCreate</a:t>
            </a:r>
            <a:r>
              <a:rPr lang="fr-CA" dirty="0"/>
              <a:t> et à l’intérieur on charge la fenêtre principale</a:t>
            </a:r>
          </a:p>
          <a:p>
            <a:r>
              <a:rPr lang="fr-CA" dirty="0"/>
              <a:t>Le modèle de base choisi génère le menu d’option ainsi qu’un bouton flottant</a:t>
            </a:r>
          </a:p>
          <a:p>
            <a:r>
              <a:rPr lang="fr-CA" dirty="0"/>
              <a:t>L’objet </a:t>
            </a:r>
            <a:r>
              <a:rPr lang="fr-CA" b="1" dirty="0"/>
              <a:t>R</a:t>
            </a:r>
            <a:r>
              <a:rPr lang="fr-CA" dirty="0"/>
              <a:t> représente les ressources</a:t>
            </a:r>
          </a:p>
        </p:txBody>
      </p:sp>
      <p:pic>
        <p:nvPicPr>
          <p:cNvPr id="5" name="Espace réservé du contenu 4"/>
          <p:cNvPicPr>
            <a:picLocks noGrp="1" noChangeAspect="1"/>
          </p:cNvPicPr>
          <p:nvPr>
            <p:ph sz="half" idx="2"/>
          </p:nvPr>
        </p:nvPicPr>
        <p:blipFill>
          <a:blip r:embed="rId2"/>
          <a:stretch>
            <a:fillRect/>
          </a:stretch>
        </p:blipFill>
        <p:spPr>
          <a:xfrm>
            <a:off x="4546769" y="217903"/>
            <a:ext cx="3835087" cy="4417200"/>
          </a:xfrm>
          <a:prstGeom prst="rect">
            <a:avLst/>
          </a:prstGeom>
        </p:spPr>
      </p:pic>
    </p:spTree>
    <p:extLst>
      <p:ext uri="{BB962C8B-B14F-4D97-AF65-F5344CB8AC3E}">
        <p14:creationId xmlns:p14="http://schemas.microsoft.com/office/powerpoint/2010/main" val="3581760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dirty="0"/>
              <a:t>Pratique</a:t>
            </a:r>
          </a:p>
        </p:txBody>
      </p:sp>
      <p:sp>
        <p:nvSpPr>
          <p:cNvPr id="8" name="Espace réservé du contenu 7"/>
          <p:cNvSpPr>
            <a:spLocks noGrp="1"/>
          </p:cNvSpPr>
          <p:nvPr>
            <p:ph idx="1"/>
          </p:nvPr>
        </p:nvSpPr>
        <p:spPr/>
        <p:txBody>
          <a:bodyPr/>
          <a:lstStyle/>
          <a:p>
            <a:r>
              <a:rPr lang="fr-CA" dirty="0"/>
              <a:t>Ouvrir le </a:t>
            </a:r>
            <a:r>
              <a:rPr lang="fr-CA" dirty="0" err="1"/>
              <a:t>layout</a:t>
            </a:r>
            <a:r>
              <a:rPr lang="fr-CA" dirty="0"/>
              <a:t> </a:t>
            </a:r>
            <a:r>
              <a:rPr lang="fr-CA" b="1" dirty="0"/>
              <a:t>fragment_main.xml</a:t>
            </a:r>
          </a:p>
          <a:p>
            <a:r>
              <a:rPr lang="fr-CA" dirty="0"/>
              <a:t>Si </a:t>
            </a:r>
            <a:r>
              <a:rPr lang="fr-CA" b="1" dirty="0"/>
              <a:t>fragment_main.xml</a:t>
            </a:r>
            <a:r>
              <a:rPr lang="fr-CA" dirty="0"/>
              <a:t> est absent</a:t>
            </a:r>
          </a:p>
          <a:p>
            <a:pPr lvl="1"/>
            <a:r>
              <a:rPr lang="fr-CA" dirty="0"/>
              <a:t>Créer un nouveau </a:t>
            </a:r>
            <a:r>
              <a:rPr lang="fr-CA" dirty="0" err="1"/>
              <a:t>layout</a:t>
            </a:r>
            <a:r>
              <a:rPr lang="fr-CA" dirty="0"/>
              <a:t> dans le dossier </a:t>
            </a:r>
            <a:r>
              <a:rPr lang="fr-CA" b="1" dirty="0" err="1"/>
              <a:t>res</a:t>
            </a:r>
            <a:r>
              <a:rPr lang="fr-CA" b="1" dirty="0"/>
              <a:t>/</a:t>
            </a:r>
            <a:r>
              <a:rPr lang="fr-CA" b="1" dirty="0" err="1"/>
              <a:t>layout</a:t>
            </a:r>
            <a:endParaRPr lang="fr-CA" dirty="0"/>
          </a:p>
          <a:p>
            <a:pPr lvl="1"/>
            <a:r>
              <a:rPr lang="fr-CA" dirty="0"/>
              <a:t>Cliquer avec le bouton de droite et sélectionner l’option pour créer un nouveau </a:t>
            </a:r>
            <a:r>
              <a:rPr lang="fr-CA" dirty="0" err="1"/>
              <a:t>layout</a:t>
            </a:r>
            <a:endParaRPr lang="fr-CA" dirty="0"/>
          </a:p>
          <a:p>
            <a:r>
              <a:rPr lang="fr-CA" dirty="0"/>
              <a:t>Remplacer le code par celui de la page suivante</a:t>
            </a:r>
          </a:p>
          <a:p>
            <a:endParaRPr lang="fr-CA" dirty="0"/>
          </a:p>
        </p:txBody>
      </p:sp>
    </p:spTree>
    <p:extLst>
      <p:ext uri="{BB962C8B-B14F-4D97-AF65-F5344CB8AC3E}">
        <p14:creationId xmlns:p14="http://schemas.microsoft.com/office/powerpoint/2010/main" val="69051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Pratique</a:t>
            </a:r>
          </a:p>
        </p:txBody>
      </p:sp>
      <p:sp>
        <p:nvSpPr>
          <p:cNvPr id="3" name="Espace réservé du contenu 2"/>
          <p:cNvSpPr>
            <a:spLocks noGrp="1"/>
          </p:cNvSpPr>
          <p:nvPr>
            <p:ph idx="1"/>
          </p:nvPr>
        </p:nvSpPr>
        <p:spPr/>
        <p:txBody>
          <a:bodyPr>
            <a:normAutofit fontScale="92500"/>
          </a:bodyPr>
          <a:lstStyle/>
          <a:p>
            <a:pPr marL="0" lvl="0" indent="0">
              <a:buNone/>
            </a:pPr>
            <a:r>
              <a:rPr lang="fr-FR" altLang="fr-FR" sz="1400" dirty="0">
                <a:solidFill>
                  <a:srgbClr val="000000"/>
                </a:solidFill>
                <a:latin typeface="Courier New" panose="02070309020205020404" pitchFamily="49" charset="0"/>
                <a:cs typeface="Courier New" panose="02070309020205020404" pitchFamily="49" charset="0"/>
              </a:rPr>
              <a:t>&lt;</a:t>
            </a:r>
            <a:r>
              <a:rPr lang="fr-FR" altLang="fr-FR" sz="1400" b="1" dirty="0" err="1">
                <a:solidFill>
                  <a:srgbClr val="000080"/>
                </a:solidFill>
                <a:latin typeface="Courier New" panose="02070309020205020404" pitchFamily="49" charset="0"/>
                <a:cs typeface="Courier New" panose="02070309020205020404" pitchFamily="49" charset="0"/>
              </a:rPr>
              <a:t>FrameLayout</a:t>
            </a:r>
            <a:r>
              <a:rPr lang="fr-FR" altLang="fr-FR" sz="1400" b="1" dirty="0">
                <a:solidFill>
                  <a:srgbClr val="000080"/>
                </a:solidFill>
                <a:latin typeface="Courier New" panose="02070309020205020404" pitchFamily="49" charset="0"/>
                <a:cs typeface="Courier New" panose="02070309020205020404" pitchFamily="49" charset="0"/>
              </a:rPr>
              <a:t> </a:t>
            </a:r>
            <a:r>
              <a:rPr lang="fr-FR" altLang="fr-FR" sz="1400" b="1" dirty="0" err="1">
                <a:solidFill>
                  <a:srgbClr val="0000FF"/>
                </a:solidFill>
                <a:latin typeface="Courier New" panose="02070309020205020404" pitchFamily="49" charset="0"/>
                <a:cs typeface="Courier New" panose="02070309020205020404" pitchFamily="49" charset="0"/>
              </a:rPr>
              <a:t>xmlns:</a:t>
            </a:r>
            <a:r>
              <a:rPr lang="fr-FR" altLang="fr-FR" sz="1400" b="1" dirty="0" err="1">
                <a:solidFill>
                  <a:srgbClr val="660E7A"/>
                </a:solidFill>
                <a:latin typeface="Courier New" panose="02070309020205020404" pitchFamily="49" charset="0"/>
                <a:cs typeface="Courier New" panose="02070309020205020404" pitchFamily="49" charset="0"/>
              </a:rPr>
              <a:t>android</a:t>
            </a:r>
            <a:r>
              <a:rPr lang="fr-FR" altLang="fr-FR" sz="1400" b="1" dirty="0">
                <a:solidFill>
                  <a:srgbClr val="0000FF"/>
                </a:solidFill>
                <a:latin typeface="Courier New" panose="02070309020205020404" pitchFamily="49" charset="0"/>
                <a:cs typeface="Courier New" panose="02070309020205020404" pitchFamily="49" charset="0"/>
              </a:rPr>
              <a:t>=</a:t>
            </a:r>
            <a:r>
              <a:rPr lang="fr-FR" altLang="fr-FR" sz="1400" b="1" dirty="0">
                <a:solidFill>
                  <a:srgbClr val="008000"/>
                </a:solidFill>
                <a:latin typeface="Courier New" panose="02070309020205020404" pitchFamily="49" charset="0"/>
                <a:cs typeface="Courier New" panose="02070309020205020404" pitchFamily="49" charset="0"/>
              </a:rPr>
              <a:t>"http://schemas.android.com/</a:t>
            </a:r>
            <a:r>
              <a:rPr lang="fr-FR" altLang="fr-FR" sz="1400" b="1" dirty="0" err="1">
                <a:solidFill>
                  <a:srgbClr val="008000"/>
                </a:solidFill>
                <a:latin typeface="Courier New" panose="02070309020205020404" pitchFamily="49" charset="0"/>
                <a:cs typeface="Courier New" panose="02070309020205020404" pitchFamily="49" charset="0"/>
              </a:rPr>
              <a:t>apk</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res</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android</a:t>
            </a:r>
            <a:r>
              <a:rPr lang="fr-FR" altLang="fr-FR" sz="1400" b="1" dirty="0">
                <a:solidFill>
                  <a:srgbClr val="008000"/>
                </a:solidFill>
                <a:latin typeface="Courier New" panose="02070309020205020404" pitchFamily="49" charset="0"/>
                <a:cs typeface="Courier New" panose="02070309020205020404" pitchFamily="49" charset="0"/>
              </a:rPr>
              <a:t>"</a:t>
            </a:r>
            <a:br>
              <a:rPr lang="fr-FR" altLang="fr-FR" sz="1400" b="1" dirty="0">
                <a:solidFill>
                  <a:srgbClr val="008000"/>
                </a:solidFill>
                <a:latin typeface="Courier New" panose="02070309020205020404" pitchFamily="49" charset="0"/>
                <a:cs typeface="Courier New" panose="02070309020205020404" pitchFamily="49" charset="0"/>
              </a:rPr>
            </a:br>
            <a:r>
              <a:rPr lang="fr-FR" altLang="fr-FR" sz="1400" b="1" dirty="0">
                <a:solidFill>
                  <a:srgbClr val="008000"/>
                </a:solidFill>
                <a:latin typeface="Courier New" panose="02070309020205020404" pitchFamily="49" charset="0"/>
                <a:cs typeface="Courier New" panose="02070309020205020404" pitchFamily="49" charset="0"/>
              </a:rPr>
              <a:t>    </a:t>
            </a:r>
            <a:r>
              <a:rPr lang="fr-FR" altLang="fr-FR" sz="1400" b="1" dirty="0" err="1">
                <a:solidFill>
                  <a:srgbClr val="0000FF"/>
                </a:solidFill>
                <a:latin typeface="Courier New" panose="02070309020205020404" pitchFamily="49" charset="0"/>
                <a:cs typeface="Courier New" panose="02070309020205020404" pitchFamily="49" charset="0"/>
              </a:rPr>
              <a:t>xmlns:</a:t>
            </a:r>
            <a:r>
              <a:rPr lang="fr-FR" altLang="fr-FR" sz="1400" b="1" dirty="0" err="1">
                <a:solidFill>
                  <a:srgbClr val="660E7A"/>
                </a:solidFill>
                <a:latin typeface="Courier New" panose="02070309020205020404" pitchFamily="49" charset="0"/>
                <a:cs typeface="Courier New" panose="02070309020205020404" pitchFamily="49" charset="0"/>
              </a:rPr>
              <a:t>tools</a:t>
            </a:r>
            <a:r>
              <a:rPr lang="fr-FR" altLang="fr-FR" sz="1400" b="1" dirty="0">
                <a:solidFill>
                  <a:srgbClr val="0000FF"/>
                </a:solidFill>
                <a:latin typeface="Courier New" panose="02070309020205020404" pitchFamily="49" charset="0"/>
                <a:cs typeface="Courier New" panose="02070309020205020404" pitchFamily="49" charset="0"/>
              </a:rPr>
              <a:t>=</a:t>
            </a:r>
            <a:r>
              <a:rPr lang="fr-FR" altLang="fr-FR" sz="1400" b="1" dirty="0">
                <a:solidFill>
                  <a:srgbClr val="008000"/>
                </a:solidFill>
                <a:latin typeface="Courier New" panose="02070309020205020404" pitchFamily="49" charset="0"/>
                <a:cs typeface="Courier New" panose="02070309020205020404" pitchFamily="49" charset="0"/>
              </a:rPr>
              <a:t>"http://schemas.android.com/</a:t>
            </a:r>
            <a:r>
              <a:rPr lang="fr-FR" altLang="fr-FR" sz="1400" b="1" dirty="0" err="1">
                <a:solidFill>
                  <a:srgbClr val="008000"/>
                </a:solidFill>
                <a:latin typeface="Courier New" panose="02070309020205020404" pitchFamily="49" charset="0"/>
                <a:cs typeface="Courier New" panose="02070309020205020404" pitchFamily="49" charset="0"/>
              </a:rPr>
              <a:t>tools</a:t>
            </a:r>
            <a:r>
              <a:rPr lang="fr-FR" altLang="fr-FR" sz="1400" b="1" dirty="0">
                <a:solidFill>
                  <a:srgbClr val="008000"/>
                </a:solidFill>
                <a:latin typeface="Courier New" panose="02070309020205020404" pitchFamily="49" charset="0"/>
                <a:cs typeface="Courier New" panose="02070309020205020404" pitchFamily="49" charset="0"/>
              </a:rPr>
              <a:t>" </a:t>
            </a:r>
            <a:r>
              <a:rPr lang="fr-FR" altLang="fr-FR" sz="1400" b="1" dirty="0" err="1">
                <a:solidFill>
                  <a:srgbClr val="660E7A"/>
                </a:solidFill>
                <a:latin typeface="Courier New" panose="02070309020205020404" pitchFamily="49" charset="0"/>
                <a:cs typeface="Courier New" panose="02070309020205020404" pitchFamily="49" charset="0"/>
              </a:rPr>
              <a:t>android</a:t>
            </a:r>
            <a:r>
              <a:rPr lang="fr-FR" altLang="fr-FR" sz="1400" b="1" dirty="0" err="1">
                <a:solidFill>
                  <a:srgbClr val="0000FF"/>
                </a:solidFill>
                <a:latin typeface="Courier New" panose="02070309020205020404" pitchFamily="49" charset="0"/>
                <a:cs typeface="Courier New" panose="02070309020205020404" pitchFamily="49" charset="0"/>
              </a:rPr>
              <a:t>:layout_width</a:t>
            </a:r>
            <a:r>
              <a:rPr lang="fr-FR" altLang="fr-FR" sz="1400" b="1" dirty="0">
                <a:solidFill>
                  <a:srgbClr val="0000FF"/>
                </a:solidFill>
                <a:latin typeface="Courier New" panose="02070309020205020404" pitchFamily="49" charset="0"/>
                <a:cs typeface="Courier New" panose="02070309020205020404" pitchFamily="49" charset="0"/>
              </a:rPr>
              <a:t>=</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match_parent</a:t>
            </a:r>
            <a:r>
              <a:rPr lang="fr-FR" altLang="fr-FR" sz="1400" b="1" dirty="0">
                <a:solidFill>
                  <a:srgbClr val="008000"/>
                </a:solidFill>
                <a:latin typeface="Courier New" panose="02070309020205020404" pitchFamily="49" charset="0"/>
                <a:cs typeface="Courier New" panose="02070309020205020404" pitchFamily="49" charset="0"/>
              </a:rPr>
              <a:t>"</a:t>
            </a:r>
            <a:br>
              <a:rPr lang="fr-FR" altLang="fr-FR" sz="1400" b="1" dirty="0">
                <a:solidFill>
                  <a:srgbClr val="008000"/>
                </a:solidFill>
                <a:latin typeface="Courier New" panose="02070309020205020404" pitchFamily="49" charset="0"/>
                <a:cs typeface="Courier New" panose="02070309020205020404" pitchFamily="49" charset="0"/>
              </a:rPr>
            </a:br>
            <a:r>
              <a:rPr lang="fr-FR" altLang="fr-FR" sz="1400" b="1" dirty="0">
                <a:solidFill>
                  <a:srgbClr val="008000"/>
                </a:solidFill>
                <a:latin typeface="Courier New" panose="02070309020205020404" pitchFamily="49" charset="0"/>
                <a:cs typeface="Courier New" panose="02070309020205020404" pitchFamily="49" charset="0"/>
              </a:rPr>
              <a:t>    </a:t>
            </a:r>
            <a:r>
              <a:rPr lang="fr-FR" altLang="fr-FR" sz="1400" b="1" dirty="0" err="1">
                <a:solidFill>
                  <a:srgbClr val="660E7A"/>
                </a:solidFill>
                <a:latin typeface="Courier New" panose="02070309020205020404" pitchFamily="49" charset="0"/>
                <a:cs typeface="Courier New" panose="02070309020205020404" pitchFamily="49" charset="0"/>
              </a:rPr>
              <a:t>android</a:t>
            </a:r>
            <a:r>
              <a:rPr lang="fr-FR" altLang="fr-FR" sz="1400" b="1" dirty="0" err="1">
                <a:solidFill>
                  <a:srgbClr val="0000FF"/>
                </a:solidFill>
                <a:latin typeface="Courier New" panose="02070309020205020404" pitchFamily="49" charset="0"/>
                <a:cs typeface="Courier New" panose="02070309020205020404" pitchFamily="49" charset="0"/>
              </a:rPr>
              <a:t>:layout_height</a:t>
            </a:r>
            <a:r>
              <a:rPr lang="fr-FR" altLang="fr-FR" sz="1400" b="1" dirty="0">
                <a:solidFill>
                  <a:srgbClr val="0000FF"/>
                </a:solidFill>
                <a:latin typeface="Courier New" panose="02070309020205020404" pitchFamily="49" charset="0"/>
                <a:cs typeface="Courier New" panose="02070309020205020404" pitchFamily="49" charset="0"/>
              </a:rPr>
              <a:t>=</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match_parent</a:t>
            </a:r>
            <a:r>
              <a:rPr lang="fr-FR" altLang="fr-FR" sz="1400" b="1" dirty="0">
                <a:solidFill>
                  <a:srgbClr val="008000"/>
                </a:solidFill>
                <a:latin typeface="Courier New" panose="02070309020205020404" pitchFamily="49" charset="0"/>
                <a:cs typeface="Courier New" panose="02070309020205020404" pitchFamily="49" charset="0"/>
              </a:rPr>
              <a:t>" </a:t>
            </a:r>
            <a:r>
              <a:rPr lang="fr-FR" altLang="fr-FR" sz="1400" b="1" dirty="0" err="1">
                <a:solidFill>
                  <a:srgbClr val="660E7A"/>
                </a:solidFill>
                <a:latin typeface="Courier New" panose="02070309020205020404" pitchFamily="49" charset="0"/>
                <a:cs typeface="Courier New" panose="02070309020205020404" pitchFamily="49" charset="0"/>
              </a:rPr>
              <a:t>android</a:t>
            </a:r>
            <a:r>
              <a:rPr lang="fr-FR" altLang="fr-FR" sz="1400" b="1" dirty="0" err="1">
                <a:solidFill>
                  <a:srgbClr val="0000FF"/>
                </a:solidFill>
                <a:latin typeface="Courier New" panose="02070309020205020404" pitchFamily="49" charset="0"/>
                <a:cs typeface="Courier New" panose="02070309020205020404" pitchFamily="49" charset="0"/>
              </a:rPr>
              <a:t>:paddingLeft</a:t>
            </a:r>
            <a:r>
              <a:rPr lang="fr-FR" altLang="fr-FR" sz="1400" b="1" dirty="0">
                <a:solidFill>
                  <a:srgbClr val="0000FF"/>
                </a:solidFill>
                <a:latin typeface="Courier New" panose="02070309020205020404" pitchFamily="49" charset="0"/>
                <a:cs typeface="Courier New" panose="02070309020205020404" pitchFamily="49" charset="0"/>
              </a:rPr>
              <a:t>=</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dimen</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activity_horizontal_margin</a:t>
            </a:r>
            <a:r>
              <a:rPr lang="fr-FR" altLang="fr-FR" sz="1400" b="1" dirty="0">
                <a:solidFill>
                  <a:srgbClr val="008000"/>
                </a:solidFill>
                <a:latin typeface="Courier New" panose="02070309020205020404" pitchFamily="49" charset="0"/>
                <a:cs typeface="Courier New" panose="02070309020205020404" pitchFamily="49" charset="0"/>
              </a:rPr>
              <a:t>"</a:t>
            </a:r>
            <a:br>
              <a:rPr lang="fr-FR" altLang="fr-FR" sz="1400" b="1" dirty="0">
                <a:solidFill>
                  <a:srgbClr val="008000"/>
                </a:solidFill>
                <a:latin typeface="Courier New" panose="02070309020205020404" pitchFamily="49" charset="0"/>
                <a:cs typeface="Courier New" panose="02070309020205020404" pitchFamily="49" charset="0"/>
              </a:rPr>
            </a:br>
            <a:r>
              <a:rPr lang="fr-FR" altLang="fr-FR" sz="1400" b="1" dirty="0">
                <a:solidFill>
                  <a:srgbClr val="008000"/>
                </a:solidFill>
                <a:latin typeface="Courier New" panose="02070309020205020404" pitchFamily="49" charset="0"/>
                <a:cs typeface="Courier New" panose="02070309020205020404" pitchFamily="49" charset="0"/>
              </a:rPr>
              <a:t>    </a:t>
            </a:r>
            <a:r>
              <a:rPr lang="fr-FR" altLang="fr-FR" sz="1400" b="1" dirty="0" err="1">
                <a:solidFill>
                  <a:srgbClr val="660E7A"/>
                </a:solidFill>
                <a:latin typeface="Courier New" panose="02070309020205020404" pitchFamily="49" charset="0"/>
                <a:cs typeface="Courier New" panose="02070309020205020404" pitchFamily="49" charset="0"/>
              </a:rPr>
              <a:t>android</a:t>
            </a:r>
            <a:r>
              <a:rPr lang="fr-FR" altLang="fr-FR" sz="1400" b="1" dirty="0" err="1">
                <a:solidFill>
                  <a:srgbClr val="0000FF"/>
                </a:solidFill>
                <a:latin typeface="Courier New" panose="02070309020205020404" pitchFamily="49" charset="0"/>
                <a:cs typeface="Courier New" panose="02070309020205020404" pitchFamily="49" charset="0"/>
              </a:rPr>
              <a:t>:paddingRight</a:t>
            </a:r>
            <a:r>
              <a:rPr lang="fr-FR" altLang="fr-FR" sz="1400" b="1" dirty="0">
                <a:solidFill>
                  <a:srgbClr val="0000FF"/>
                </a:solidFill>
                <a:latin typeface="Courier New" panose="02070309020205020404" pitchFamily="49" charset="0"/>
                <a:cs typeface="Courier New" panose="02070309020205020404" pitchFamily="49" charset="0"/>
              </a:rPr>
              <a:t>=</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dimen</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activity_horizontal_margin</a:t>
            </a:r>
            <a:r>
              <a:rPr lang="fr-FR" altLang="fr-FR" sz="1400" b="1" dirty="0">
                <a:solidFill>
                  <a:srgbClr val="008000"/>
                </a:solidFill>
                <a:latin typeface="Courier New" panose="02070309020205020404" pitchFamily="49" charset="0"/>
                <a:cs typeface="Courier New" panose="02070309020205020404" pitchFamily="49" charset="0"/>
              </a:rPr>
              <a:t>"</a:t>
            </a:r>
            <a:br>
              <a:rPr lang="fr-FR" altLang="fr-FR" sz="1400" b="1" dirty="0">
                <a:solidFill>
                  <a:srgbClr val="008000"/>
                </a:solidFill>
                <a:latin typeface="Courier New" panose="02070309020205020404" pitchFamily="49" charset="0"/>
                <a:cs typeface="Courier New" panose="02070309020205020404" pitchFamily="49" charset="0"/>
              </a:rPr>
            </a:br>
            <a:r>
              <a:rPr lang="fr-FR" altLang="fr-FR" sz="1400" b="1" dirty="0">
                <a:solidFill>
                  <a:srgbClr val="008000"/>
                </a:solidFill>
                <a:latin typeface="Courier New" panose="02070309020205020404" pitchFamily="49" charset="0"/>
                <a:cs typeface="Courier New" panose="02070309020205020404" pitchFamily="49" charset="0"/>
              </a:rPr>
              <a:t>    </a:t>
            </a:r>
            <a:r>
              <a:rPr lang="fr-FR" altLang="fr-FR" sz="1400" b="1" dirty="0" err="1">
                <a:solidFill>
                  <a:srgbClr val="660E7A"/>
                </a:solidFill>
                <a:latin typeface="Courier New" panose="02070309020205020404" pitchFamily="49" charset="0"/>
                <a:cs typeface="Courier New" panose="02070309020205020404" pitchFamily="49" charset="0"/>
              </a:rPr>
              <a:t>android</a:t>
            </a:r>
            <a:r>
              <a:rPr lang="fr-FR" altLang="fr-FR" sz="1400" b="1" dirty="0" err="1">
                <a:solidFill>
                  <a:srgbClr val="0000FF"/>
                </a:solidFill>
                <a:latin typeface="Courier New" panose="02070309020205020404" pitchFamily="49" charset="0"/>
                <a:cs typeface="Courier New" panose="02070309020205020404" pitchFamily="49" charset="0"/>
              </a:rPr>
              <a:t>:paddingTop</a:t>
            </a:r>
            <a:r>
              <a:rPr lang="fr-FR" altLang="fr-FR" sz="1400" b="1" dirty="0">
                <a:solidFill>
                  <a:srgbClr val="0000FF"/>
                </a:solidFill>
                <a:latin typeface="Courier New" panose="02070309020205020404" pitchFamily="49" charset="0"/>
                <a:cs typeface="Courier New" panose="02070309020205020404" pitchFamily="49" charset="0"/>
              </a:rPr>
              <a:t>=</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dimen</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activity_vertical_margin</a:t>
            </a:r>
            <a:r>
              <a:rPr lang="fr-FR" altLang="fr-FR" sz="1400" b="1" dirty="0">
                <a:solidFill>
                  <a:srgbClr val="008000"/>
                </a:solidFill>
                <a:latin typeface="Courier New" panose="02070309020205020404" pitchFamily="49" charset="0"/>
                <a:cs typeface="Courier New" panose="02070309020205020404" pitchFamily="49" charset="0"/>
              </a:rPr>
              <a:t>"</a:t>
            </a:r>
            <a:br>
              <a:rPr lang="fr-FR" altLang="fr-FR" sz="1400" b="1" dirty="0">
                <a:solidFill>
                  <a:srgbClr val="008000"/>
                </a:solidFill>
                <a:latin typeface="Courier New" panose="02070309020205020404" pitchFamily="49" charset="0"/>
                <a:cs typeface="Courier New" panose="02070309020205020404" pitchFamily="49" charset="0"/>
              </a:rPr>
            </a:br>
            <a:r>
              <a:rPr lang="fr-FR" altLang="fr-FR" sz="1400" b="1" dirty="0">
                <a:solidFill>
                  <a:srgbClr val="008000"/>
                </a:solidFill>
                <a:latin typeface="Courier New" panose="02070309020205020404" pitchFamily="49" charset="0"/>
                <a:cs typeface="Courier New" panose="02070309020205020404" pitchFamily="49" charset="0"/>
              </a:rPr>
              <a:t>    </a:t>
            </a:r>
            <a:r>
              <a:rPr lang="fr-FR" altLang="fr-FR" sz="1400" b="1" dirty="0" err="1">
                <a:solidFill>
                  <a:srgbClr val="660E7A"/>
                </a:solidFill>
                <a:latin typeface="Courier New" panose="02070309020205020404" pitchFamily="49" charset="0"/>
                <a:cs typeface="Courier New" panose="02070309020205020404" pitchFamily="49" charset="0"/>
              </a:rPr>
              <a:t>android</a:t>
            </a:r>
            <a:r>
              <a:rPr lang="fr-FR" altLang="fr-FR" sz="1400" b="1" dirty="0" err="1">
                <a:solidFill>
                  <a:srgbClr val="0000FF"/>
                </a:solidFill>
                <a:latin typeface="Courier New" panose="02070309020205020404" pitchFamily="49" charset="0"/>
                <a:cs typeface="Courier New" panose="02070309020205020404" pitchFamily="49" charset="0"/>
              </a:rPr>
              <a:t>:paddingBottom</a:t>
            </a:r>
            <a:r>
              <a:rPr lang="fr-FR" altLang="fr-FR" sz="1400" b="1" dirty="0">
                <a:solidFill>
                  <a:srgbClr val="0000FF"/>
                </a:solidFill>
                <a:latin typeface="Courier New" panose="02070309020205020404" pitchFamily="49" charset="0"/>
                <a:cs typeface="Courier New" panose="02070309020205020404" pitchFamily="49" charset="0"/>
              </a:rPr>
              <a:t>=</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dimen</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activity_vertical_margin</a:t>
            </a:r>
            <a:r>
              <a:rPr lang="fr-FR" altLang="fr-FR" sz="1400" b="1" dirty="0">
                <a:solidFill>
                  <a:srgbClr val="008000"/>
                </a:solidFill>
                <a:latin typeface="Courier New" panose="02070309020205020404" pitchFamily="49" charset="0"/>
                <a:cs typeface="Courier New" panose="02070309020205020404" pitchFamily="49" charset="0"/>
              </a:rPr>
              <a:t>"</a:t>
            </a:r>
            <a:br>
              <a:rPr lang="fr-FR" altLang="fr-FR" sz="1400" b="1" dirty="0">
                <a:solidFill>
                  <a:srgbClr val="008000"/>
                </a:solidFill>
                <a:latin typeface="Courier New" panose="02070309020205020404" pitchFamily="49" charset="0"/>
                <a:cs typeface="Courier New" panose="02070309020205020404" pitchFamily="49" charset="0"/>
              </a:rPr>
            </a:br>
            <a:r>
              <a:rPr lang="fr-FR" altLang="fr-FR" sz="1400" b="1" dirty="0">
                <a:solidFill>
                  <a:srgbClr val="008000"/>
                </a:solidFill>
                <a:latin typeface="Courier New" panose="02070309020205020404" pitchFamily="49" charset="0"/>
                <a:cs typeface="Courier New" panose="02070309020205020404" pitchFamily="49" charset="0"/>
              </a:rPr>
              <a:t>    </a:t>
            </a:r>
            <a:r>
              <a:rPr lang="fr-FR" altLang="fr-FR" sz="1400" b="1" dirty="0" err="1">
                <a:solidFill>
                  <a:srgbClr val="660E7A"/>
                </a:solidFill>
                <a:latin typeface="Courier New" panose="02070309020205020404" pitchFamily="49" charset="0"/>
                <a:cs typeface="Courier New" panose="02070309020205020404" pitchFamily="49" charset="0"/>
              </a:rPr>
              <a:t>tools</a:t>
            </a:r>
            <a:r>
              <a:rPr lang="fr-FR" altLang="fr-FR" sz="1400" b="1" dirty="0" err="1">
                <a:solidFill>
                  <a:srgbClr val="0000FF"/>
                </a:solidFill>
                <a:latin typeface="Courier New" panose="02070309020205020404" pitchFamily="49" charset="0"/>
                <a:cs typeface="Courier New" panose="02070309020205020404" pitchFamily="49" charset="0"/>
              </a:rPr>
              <a:t>:context</a:t>
            </a:r>
            <a:r>
              <a:rPr lang="fr-FR" altLang="fr-FR" sz="1400" b="1" dirty="0">
                <a:solidFill>
                  <a:srgbClr val="0000FF"/>
                </a:solidFill>
                <a:latin typeface="Courier New" panose="02070309020205020404" pitchFamily="49" charset="0"/>
                <a:cs typeface="Courier New" panose="02070309020205020404" pitchFamily="49" charset="0"/>
              </a:rPr>
              <a:t>=</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MainActivityFragment</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dirty="0">
                <a:solidFill>
                  <a:srgbClr val="000000"/>
                </a:solidFill>
                <a:latin typeface="Courier New" panose="02070309020205020404" pitchFamily="49" charset="0"/>
                <a:cs typeface="Courier New" panose="02070309020205020404" pitchFamily="49" charset="0"/>
              </a:rPr>
              <a:t>&gt;</a:t>
            </a:r>
            <a:br>
              <a:rPr lang="fr-FR" altLang="fr-FR" sz="1400" dirty="0">
                <a:solidFill>
                  <a:srgbClr val="000000"/>
                </a:solidFill>
                <a:latin typeface="Courier New" panose="02070309020205020404" pitchFamily="49" charset="0"/>
                <a:cs typeface="Courier New" panose="02070309020205020404" pitchFamily="49" charset="0"/>
              </a:rPr>
            </a:br>
            <a:r>
              <a:rPr lang="fr-FR" altLang="fr-FR" sz="1400" dirty="0">
                <a:solidFill>
                  <a:srgbClr val="000000"/>
                </a:solidFill>
                <a:latin typeface="Courier New" panose="02070309020205020404" pitchFamily="49" charset="0"/>
                <a:cs typeface="Courier New" panose="02070309020205020404" pitchFamily="49" charset="0"/>
              </a:rPr>
              <a:t/>
            </a:r>
            <a:br>
              <a:rPr lang="fr-FR" altLang="fr-FR" sz="1400" dirty="0">
                <a:solidFill>
                  <a:srgbClr val="000000"/>
                </a:solidFill>
                <a:latin typeface="Courier New" panose="02070309020205020404" pitchFamily="49" charset="0"/>
                <a:cs typeface="Courier New" panose="02070309020205020404" pitchFamily="49" charset="0"/>
              </a:rPr>
            </a:br>
            <a:r>
              <a:rPr lang="fr-FR" altLang="fr-FR" sz="1400" dirty="0">
                <a:solidFill>
                  <a:srgbClr val="000000"/>
                </a:solidFill>
                <a:latin typeface="Courier New" panose="02070309020205020404" pitchFamily="49" charset="0"/>
                <a:cs typeface="Courier New" panose="02070309020205020404" pitchFamily="49" charset="0"/>
              </a:rPr>
              <a:t>    &lt;</a:t>
            </a:r>
            <a:r>
              <a:rPr lang="fr-FR" altLang="fr-FR" sz="1400" b="1" dirty="0" err="1">
                <a:solidFill>
                  <a:srgbClr val="000080"/>
                </a:solidFill>
                <a:latin typeface="Courier New" panose="02070309020205020404" pitchFamily="49" charset="0"/>
                <a:cs typeface="Courier New" panose="02070309020205020404" pitchFamily="49" charset="0"/>
              </a:rPr>
              <a:t>ListView</a:t>
            </a:r>
            <a:r>
              <a:rPr lang="fr-FR" altLang="fr-FR" sz="1400" b="1" dirty="0">
                <a:solidFill>
                  <a:srgbClr val="000080"/>
                </a:solidFill>
                <a:latin typeface="Courier New" panose="02070309020205020404" pitchFamily="49" charset="0"/>
                <a:cs typeface="Courier New" panose="02070309020205020404" pitchFamily="49" charset="0"/>
              </a:rPr>
              <a:t/>
            </a:r>
            <a:br>
              <a:rPr lang="fr-FR" altLang="fr-FR" sz="1400" b="1" dirty="0">
                <a:solidFill>
                  <a:srgbClr val="000080"/>
                </a:solidFill>
                <a:latin typeface="Courier New" panose="02070309020205020404" pitchFamily="49" charset="0"/>
                <a:cs typeface="Courier New" panose="02070309020205020404" pitchFamily="49" charset="0"/>
              </a:rPr>
            </a:br>
            <a:r>
              <a:rPr lang="fr-FR" altLang="fr-FR" sz="1400" b="1" dirty="0">
                <a:solidFill>
                  <a:srgbClr val="000080"/>
                </a:solidFill>
                <a:latin typeface="Courier New" panose="02070309020205020404" pitchFamily="49" charset="0"/>
                <a:cs typeface="Courier New" panose="02070309020205020404" pitchFamily="49" charset="0"/>
              </a:rPr>
              <a:t>        </a:t>
            </a:r>
            <a:r>
              <a:rPr lang="fr-FR" altLang="fr-FR" sz="1400" b="1" dirty="0" err="1">
                <a:solidFill>
                  <a:srgbClr val="660E7A"/>
                </a:solidFill>
                <a:latin typeface="Courier New" panose="02070309020205020404" pitchFamily="49" charset="0"/>
                <a:cs typeface="Courier New" panose="02070309020205020404" pitchFamily="49" charset="0"/>
              </a:rPr>
              <a:t>android</a:t>
            </a:r>
            <a:r>
              <a:rPr lang="fr-FR" altLang="fr-FR" sz="1400" b="1" dirty="0" err="1">
                <a:solidFill>
                  <a:srgbClr val="0000FF"/>
                </a:solidFill>
                <a:latin typeface="Courier New" panose="02070309020205020404" pitchFamily="49" charset="0"/>
                <a:cs typeface="Courier New" panose="02070309020205020404" pitchFamily="49" charset="0"/>
              </a:rPr>
              <a:t>:layout_width</a:t>
            </a:r>
            <a:r>
              <a:rPr lang="fr-FR" altLang="fr-FR" sz="1400" b="1" dirty="0">
                <a:solidFill>
                  <a:srgbClr val="0000FF"/>
                </a:solidFill>
                <a:latin typeface="Courier New" panose="02070309020205020404" pitchFamily="49" charset="0"/>
                <a:cs typeface="Courier New" panose="02070309020205020404" pitchFamily="49" charset="0"/>
              </a:rPr>
              <a:t>=</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match_parent</a:t>
            </a:r>
            <a:r>
              <a:rPr lang="fr-FR" altLang="fr-FR" sz="1400" b="1" dirty="0">
                <a:solidFill>
                  <a:srgbClr val="008000"/>
                </a:solidFill>
                <a:latin typeface="Courier New" panose="02070309020205020404" pitchFamily="49" charset="0"/>
                <a:cs typeface="Courier New" panose="02070309020205020404" pitchFamily="49" charset="0"/>
              </a:rPr>
              <a:t>"</a:t>
            </a:r>
            <a:br>
              <a:rPr lang="fr-FR" altLang="fr-FR" sz="1400" b="1" dirty="0">
                <a:solidFill>
                  <a:srgbClr val="008000"/>
                </a:solidFill>
                <a:latin typeface="Courier New" panose="02070309020205020404" pitchFamily="49" charset="0"/>
                <a:cs typeface="Courier New" panose="02070309020205020404" pitchFamily="49" charset="0"/>
              </a:rPr>
            </a:br>
            <a:r>
              <a:rPr lang="fr-FR" altLang="fr-FR" sz="1400" b="1" dirty="0">
                <a:solidFill>
                  <a:srgbClr val="008000"/>
                </a:solidFill>
                <a:latin typeface="Courier New" panose="02070309020205020404" pitchFamily="49" charset="0"/>
                <a:cs typeface="Courier New" panose="02070309020205020404" pitchFamily="49" charset="0"/>
              </a:rPr>
              <a:t>        </a:t>
            </a:r>
            <a:r>
              <a:rPr lang="fr-FR" altLang="fr-FR" sz="1400" b="1" dirty="0" err="1">
                <a:solidFill>
                  <a:srgbClr val="660E7A"/>
                </a:solidFill>
                <a:latin typeface="Courier New" panose="02070309020205020404" pitchFamily="49" charset="0"/>
                <a:cs typeface="Courier New" panose="02070309020205020404" pitchFamily="49" charset="0"/>
              </a:rPr>
              <a:t>android</a:t>
            </a:r>
            <a:r>
              <a:rPr lang="fr-FR" altLang="fr-FR" sz="1400" b="1" dirty="0" err="1">
                <a:solidFill>
                  <a:srgbClr val="0000FF"/>
                </a:solidFill>
                <a:latin typeface="Courier New" panose="02070309020205020404" pitchFamily="49" charset="0"/>
                <a:cs typeface="Courier New" panose="02070309020205020404" pitchFamily="49" charset="0"/>
              </a:rPr>
              <a:t>:layout_height</a:t>
            </a:r>
            <a:r>
              <a:rPr lang="fr-FR" altLang="fr-FR" sz="1400" b="1" dirty="0">
                <a:solidFill>
                  <a:srgbClr val="0000FF"/>
                </a:solidFill>
                <a:latin typeface="Courier New" panose="02070309020205020404" pitchFamily="49" charset="0"/>
                <a:cs typeface="Courier New" panose="02070309020205020404" pitchFamily="49" charset="0"/>
              </a:rPr>
              <a:t>=</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b="1" dirty="0" err="1">
                <a:solidFill>
                  <a:srgbClr val="008000"/>
                </a:solidFill>
                <a:latin typeface="Courier New" panose="02070309020205020404" pitchFamily="49" charset="0"/>
                <a:cs typeface="Courier New" panose="02070309020205020404" pitchFamily="49" charset="0"/>
              </a:rPr>
              <a:t>wrap_content</a:t>
            </a:r>
            <a:r>
              <a:rPr lang="fr-FR" altLang="fr-FR" sz="1400" b="1" dirty="0">
                <a:solidFill>
                  <a:srgbClr val="008000"/>
                </a:solidFill>
                <a:latin typeface="Courier New" panose="02070309020205020404" pitchFamily="49" charset="0"/>
                <a:cs typeface="Courier New" panose="02070309020205020404" pitchFamily="49" charset="0"/>
              </a:rPr>
              <a:t>"</a:t>
            </a:r>
            <a:br>
              <a:rPr lang="fr-FR" altLang="fr-FR" sz="1400" b="1" dirty="0">
                <a:solidFill>
                  <a:srgbClr val="008000"/>
                </a:solidFill>
                <a:latin typeface="Courier New" panose="02070309020205020404" pitchFamily="49" charset="0"/>
                <a:cs typeface="Courier New" panose="02070309020205020404" pitchFamily="49" charset="0"/>
              </a:rPr>
            </a:br>
            <a:r>
              <a:rPr lang="fr-FR" altLang="fr-FR" sz="1400" b="1" dirty="0">
                <a:solidFill>
                  <a:srgbClr val="008000"/>
                </a:solidFill>
                <a:latin typeface="Courier New" panose="02070309020205020404" pitchFamily="49" charset="0"/>
                <a:cs typeface="Courier New" panose="02070309020205020404" pitchFamily="49" charset="0"/>
              </a:rPr>
              <a:t>        </a:t>
            </a:r>
            <a:r>
              <a:rPr lang="fr-FR" altLang="fr-FR" sz="1400" b="1" dirty="0" err="1">
                <a:solidFill>
                  <a:srgbClr val="660E7A"/>
                </a:solidFill>
                <a:latin typeface="Courier New" panose="02070309020205020404" pitchFamily="49" charset="0"/>
                <a:cs typeface="Courier New" panose="02070309020205020404" pitchFamily="49" charset="0"/>
              </a:rPr>
              <a:t>android</a:t>
            </a:r>
            <a:r>
              <a:rPr lang="fr-FR" altLang="fr-FR" sz="1400" b="1" dirty="0" err="1">
                <a:solidFill>
                  <a:srgbClr val="0000FF"/>
                </a:solidFill>
                <a:latin typeface="Courier New" panose="02070309020205020404" pitchFamily="49" charset="0"/>
                <a:cs typeface="Courier New" panose="02070309020205020404" pitchFamily="49" charset="0"/>
              </a:rPr>
              <a:t>:id</a:t>
            </a:r>
            <a:r>
              <a:rPr lang="fr-FR" altLang="fr-FR" sz="1400" b="1" dirty="0">
                <a:solidFill>
                  <a:srgbClr val="0000FF"/>
                </a:solidFill>
                <a:latin typeface="Courier New" panose="02070309020205020404" pitchFamily="49" charset="0"/>
                <a:cs typeface="Courier New" panose="02070309020205020404" pitchFamily="49" charset="0"/>
              </a:rPr>
              <a:t>=</a:t>
            </a:r>
            <a:r>
              <a:rPr lang="fr-FR" altLang="fr-FR" sz="1400" b="1" dirty="0">
                <a:solidFill>
                  <a:srgbClr val="008000"/>
                </a:solidFill>
                <a:latin typeface="Courier New" panose="02070309020205020404" pitchFamily="49" charset="0"/>
                <a:cs typeface="Courier New" panose="02070309020205020404" pitchFamily="49" charset="0"/>
              </a:rPr>
              <a:t>"@+id/</a:t>
            </a:r>
            <a:r>
              <a:rPr lang="fr-FR" altLang="fr-FR" sz="1400" b="1" dirty="0" err="1">
                <a:solidFill>
                  <a:srgbClr val="008000"/>
                </a:solidFill>
                <a:latin typeface="Courier New" panose="02070309020205020404" pitchFamily="49" charset="0"/>
                <a:cs typeface="Courier New" panose="02070309020205020404" pitchFamily="49" charset="0"/>
              </a:rPr>
              <a:t>listview_forecast</a:t>
            </a:r>
            <a:r>
              <a:rPr lang="fr-FR" altLang="fr-FR" sz="1400" b="1" dirty="0">
                <a:solidFill>
                  <a:srgbClr val="008000"/>
                </a:solidFill>
                <a:latin typeface="Courier New" panose="02070309020205020404" pitchFamily="49" charset="0"/>
                <a:cs typeface="Courier New" panose="02070309020205020404" pitchFamily="49" charset="0"/>
              </a:rPr>
              <a:t>"</a:t>
            </a:r>
            <a:r>
              <a:rPr lang="fr-FR" altLang="fr-FR" sz="1400" dirty="0">
                <a:solidFill>
                  <a:srgbClr val="000000"/>
                </a:solidFill>
                <a:latin typeface="Courier New" panose="02070309020205020404" pitchFamily="49" charset="0"/>
                <a:cs typeface="Courier New" panose="02070309020205020404" pitchFamily="49" charset="0"/>
              </a:rPr>
              <a:t>&gt;&lt;/</a:t>
            </a:r>
            <a:r>
              <a:rPr lang="fr-FR" altLang="fr-FR" sz="1400" b="1" dirty="0" err="1">
                <a:solidFill>
                  <a:srgbClr val="000080"/>
                </a:solidFill>
                <a:latin typeface="Courier New" panose="02070309020205020404" pitchFamily="49" charset="0"/>
                <a:cs typeface="Courier New" panose="02070309020205020404" pitchFamily="49" charset="0"/>
              </a:rPr>
              <a:t>ListView</a:t>
            </a:r>
            <a:r>
              <a:rPr lang="fr-FR" altLang="fr-FR" sz="1400" dirty="0">
                <a:solidFill>
                  <a:srgbClr val="000000"/>
                </a:solidFill>
                <a:latin typeface="Courier New" panose="02070309020205020404" pitchFamily="49" charset="0"/>
                <a:cs typeface="Courier New" panose="02070309020205020404" pitchFamily="49" charset="0"/>
              </a:rPr>
              <a:t>&gt;</a:t>
            </a:r>
            <a:br>
              <a:rPr lang="fr-FR" altLang="fr-FR" sz="1400" dirty="0">
                <a:solidFill>
                  <a:srgbClr val="000000"/>
                </a:solidFill>
                <a:latin typeface="Courier New" panose="02070309020205020404" pitchFamily="49" charset="0"/>
                <a:cs typeface="Courier New" panose="02070309020205020404" pitchFamily="49" charset="0"/>
              </a:rPr>
            </a:br>
            <a:r>
              <a:rPr lang="fr-FR" altLang="fr-FR" sz="1400" dirty="0">
                <a:solidFill>
                  <a:srgbClr val="000000"/>
                </a:solidFill>
                <a:latin typeface="Courier New" panose="02070309020205020404" pitchFamily="49" charset="0"/>
                <a:cs typeface="Courier New" panose="02070309020205020404" pitchFamily="49" charset="0"/>
              </a:rPr>
              <a:t>&lt;/</a:t>
            </a:r>
            <a:r>
              <a:rPr lang="fr-FR" altLang="fr-FR" sz="1400" b="1" dirty="0" err="1">
                <a:solidFill>
                  <a:srgbClr val="000080"/>
                </a:solidFill>
                <a:latin typeface="Courier New" panose="02070309020205020404" pitchFamily="49" charset="0"/>
                <a:cs typeface="Courier New" panose="02070309020205020404" pitchFamily="49" charset="0"/>
              </a:rPr>
              <a:t>FrameLayout</a:t>
            </a:r>
            <a:r>
              <a:rPr lang="fr-FR" altLang="fr-FR" sz="1400" dirty="0">
                <a:solidFill>
                  <a:srgbClr val="000000"/>
                </a:solidFill>
                <a:latin typeface="Courier New" panose="02070309020205020404" pitchFamily="49" charset="0"/>
                <a:cs typeface="Courier New" panose="02070309020205020404" pitchFamily="49" charset="0"/>
              </a:rPr>
              <a:t>&gt;</a:t>
            </a:r>
            <a:endParaRPr lang="fr-CA" dirty="0"/>
          </a:p>
        </p:txBody>
      </p:sp>
      <p:sp>
        <p:nvSpPr>
          <p:cNvPr id="7" name="ZoneTexte 6"/>
          <p:cNvSpPr txBox="1"/>
          <p:nvPr/>
        </p:nvSpPr>
        <p:spPr>
          <a:xfrm>
            <a:off x="946404" y="4553545"/>
            <a:ext cx="5371983"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fr-CA" dirty="0"/>
              <a:t>@+id/XYZ indique un identifiant accessible via R</a:t>
            </a:r>
          </a:p>
        </p:txBody>
      </p:sp>
      <p:cxnSp>
        <p:nvCxnSpPr>
          <p:cNvPr id="9" name="Connecteur droit avec flèche 8"/>
          <p:cNvCxnSpPr>
            <a:stCxn id="7" idx="0"/>
          </p:cNvCxnSpPr>
          <p:nvPr/>
        </p:nvCxnSpPr>
        <p:spPr>
          <a:xfrm flipH="1" flipV="1">
            <a:off x="3430719" y="4241991"/>
            <a:ext cx="201677" cy="311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923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a:t>Pratique</a:t>
            </a:r>
          </a:p>
        </p:txBody>
      </p:sp>
      <p:sp>
        <p:nvSpPr>
          <p:cNvPr id="6" name="Espace réservé du contenu 5"/>
          <p:cNvSpPr>
            <a:spLocks noGrp="1"/>
          </p:cNvSpPr>
          <p:nvPr>
            <p:ph sz="half" idx="1"/>
          </p:nvPr>
        </p:nvSpPr>
        <p:spPr>
          <a:xfrm>
            <a:off x="946404" y="1371600"/>
            <a:ext cx="7008876" cy="1799891"/>
          </a:xfrm>
        </p:spPr>
        <p:txBody>
          <a:bodyPr/>
          <a:lstStyle/>
          <a:p>
            <a:r>
              <a:rPr lang="fr-CA" dirty="0"/>
              <a:t>Avec le fichier </a:t>
            </a:r>
            <a:r>
              <a:rPr lang="fr-CA" dirty="0" err="1"/>
              <a:t>MainActivity</a:t>
            </a:r>
            <a:r>
              <a:rPr lang="fr-CA" dirty="0"/>
              <a:t>, supprimer le code qui est lien avec la barre de menu</a:t>
            </a:r>
          </a:p>
          <a:p>
            <a:r>
              <a:rPr lang="fr-CA" dirty="0"/>
              <a:t>Supprimer le code qui est en lien avec le bouton flottant</a:t>
            </a:r>
          </a:p>
          <a:p>
            <a:r>
              <a:rPr lang="fr-CA" dirty="0"/>
              <a:t>Modifier le code de </a:t>
            </a:r>
            <a:r>
              <a:rPr lang="fr-CA" b="1" dirty="0" err="1"/>
              <a:t>MainActivityFragment</a:t>
            </a:r>
            <a:r>
              <a:rPr lang="fr-CA" b="1" dirty="0"/>
              <a:t> </a:t>
            </a:r>
            <a:r>
              <a:rPr lang="fr-CA" dirty="0"/>
              <a:t>dans la méthode </a:t>
            </a:r>
            <a:r>
              <a:rPr lang="fr-CA" b="1" dirty="0" err="1"/>
              <a:t>onCreateView</a:t>
            </a:r>
            <a:r>
              <a:rPr lang="fr-CA" dirty="0"/>
              <a:t> pour pouvoir utiliser la vue gonflée</a:t>
            </a:r>
            <a:endParaRPr lang="fr-CA" b="1" dirty="0"/>
          </a:p>
          <a:p>
            <a:endParaRPr lang="fr-CA" dirty="0"/>
          </a:p>
          <a:p>
            <a:endParaRPr lang="fr-CA" dirty="0"/>
          </a:p>
        </p:txBody>
      </p:sp>
      <p:sp>
        <p:nvSpPr>
          <p:cNvPr id="4" name="Rectangle 2"/>
          <p:cNvSpPr>
            <a:spLocks noGrp="1" noChangeArrowheads="1"/>
          </p:cNvSpPr>
          <p:nvPr>
            <p:ph sz="half" idx="2"/>
          </p:nvPr>
        </p:nvSpPr>
        <p:spPr bwMode="auto">
          <a:xfrm>
            <a:off x="426897" y="3070794"/>
            <a:ext cx="7528383"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defTabSz="914400" eaLnBrk="0" fontAlgn="base" hangingPunct="0">
              <a:lnSpc>
                <a:spcPct val="100000"/>
              </a:lnSpc>
              <a:spcBef>
                <a:spcPct val="0"/>
              </a:spcBef>
              <a:spcAft>
                <a:spcPct val="0"/>
              </a:spcAft>
              <a:buClrTx/>
              <a:buSzTx/>
              <a:buNone/>
            </a:pP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a:ln>
                  <a:noFill/>
                </a:ln>
                <a:solidFill>
                  <a:srgbClr val="808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808000"/>
                </a:solidFill>
                <a:effectLst/>
                <a:latin typeface="Courier New" panose="02070309020205020404" pitchFamily="49" charset="0"/>
                <a:cs typeface="Courier New" panose="02070309020205020404" pitchFamily="49" charset="0"/>
              </a:rPr>
              <a:t>Override</a:t>
            </a:r>
            <a:r>
              <a:rPr kumimoji="0" lang="fr-FR" altLang="fr-FR" sz="1000" b="0" i="0" u="none" strike="noStrike" cap="none" normalizeH="0" baseline="0" dirty="0">
                <a:ln>
                  <a:noFill/>
                </a:ln>
                <a:solidFill>
                  <a:srgbClr val="808000"/>
                </a:solidFill>
                <a:effectLst/>
                <a:latin typeface="Courier New" panose="02070309020205020404" pitchFamily="49" charset="0"/>
                <a:cs typeface="Courier New" panose="02070309020205020404" pitchFamily="49" charset="0"/>
              </a:rPr>
              <a:t/>
            </a:r>
            <a:br>
              <a:rPr kumimoji="0" lang="fr-FR" altLang="fr-FR" sz="1000" b="0" i="0" u="none" strike="noStrike" cap="none" normalizeH="0" baseline="0" dirty="0">
                <a:ln>
                  <a:noFill/>
                </a:ln>
                <a:solidFill>
                  <a:srgbClr val="808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8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public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View</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onCreateView</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LayoutInflater</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inflater</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ViewGroup</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container,</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Bundle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savedInstanceState</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View</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rootView</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inflater.inflate</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R.layout.</a:t>
            </a:r>
            <a:r>
              <a:rPr kumimoji="0" lang="fr-FR" altLang="fr-FR" sz="1000" b="1" i="1"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fragment_main</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container, </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false</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return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rootView</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lvl="0" indent="0" defTabSz="914400" eaLnBrk="0" fontAlgn="base" hangingPunct="0">
              <a:lnSpc>
                <a:spcPct val="100000"/>
              </a:lnSpc>
              <a:spcBef>
                <a:spcPct val="0"/>
              </a:spcBef>
              <a:spcAft>
                <a:spcPct val="0"/>
              </a:spcAft>
              <a:buClrTx/>
              <a:buSzTx/>
              <a:buNone/>
            </a:pPr>
            <a:r>
              <a:rPr lang="fr-FR" altLang="fr-FR" sz="1000" dirty="0">
                <a:solidFill>
                  <a:srgbClr val="000000"/>
                </a:solidFill>
                <a:latin typeface="Courier New" panose="02070309020205020404" pitchFamily="49" charset="0"/>
                <a:cs typeface="Courier New" panose="02070309020205020404" pitchFamily="49"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85884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err="1"/>
              <a:t>ListView</a:t>
            </a:r>
            <a:endParaRPr lang="fr-CA" dirty="0"/>
          </a:p>
        </p:txBody>
      </p:sp>
      <p:sp>
        <p:nvSpPr>
          <p:cNvPr id="6" name="Espace réservé du contenu 5"/>
          <p:cNvSpPr>
            <a:spLocks noGrp="1"/>
          </p:cNvSpPr>
          <p:nvPr>
            <p:ph idx="1"/>
          </p:nvPr>
        </p:nvSpPr>
        <p:spPr/>
        <p:txBody>
          <a:bodyPr>
            <a:normAutofit/>
          </a:bodyPr>
          <a:lstStyle/>
          <a:p>
            <a:r>
              <a:rPr lang="fr-CA" dirty="0"/>
              <a:t>On remarquera la présence d’une balise </a:t>
            </a:r>
            <a:r>
              <a:rPr lang="fr-CA" b="1" dirty="0" err="1"/>
              <a:t>ListView</a:t>
            </a:r>
            <a:r>
              <a:rPr lang="fr-CA" dirty="0"/>
              <a:t> dans le code du </a:t>
            </a:r>
            <a:r>
              <a:rPr lang="fr-CA" b="1" dirty="0"/>
              <a:t>fragment_main.xml</a:t>
            </a:r>
            <a:endParaRPr lang="fr-CA" dirty="0"/>
          </a:p>
          <a:p>
            <a:r>
              <a:rPr lang="fr-CA" dirty="0"/>
              <a:t>La </a:t>
            </a:r>
            <a:r>
              <a:rPr lang="fr-CA" dirty="0" err="1"/>
              <a:t>ListView</a:t>
            </a:r>
            <a:r>
              <a:rPr lang="fr-CA" dirty="0"/>
              <a:t> est une classe héritant de </a:t>
            </a:r>
            <a:r>
              <a:rPr lang="fr-CA" dirty="0" err="1"/>
              <a:t>View</a:t>
            </a:r>
            <a:r>
              <a:rPr lang="fr-CA" dirty="0"/>
              <a:t> qui permet d’afficher plusieurs copies d’un </a:t>
            </a:r>
            <a:r>
              <a:rPr lang="fr-CA" dirty="0" err="1"/>
              <a:t>layout</a:t>
            </a:r>
            <a:r>
              <a:rPr lang="fr-CA" dirty="0"/>
              <a:t> unique</a:t>
            </a:r>
          </a:p>
          <a:p>
            <a:r>
              <a:rPr lang="fr-CA" dirty="0"/>
              <a:t>Si l’on a une liste de 50 éléments et qu’on charge celle-ci au complet dans l’appareil, cette action consommera plus de mémoire et par la bande plus de batterie</a:t>
            </a:r>
          </a:p>
          <a:p>
            <a:r>
              <a:rPr lang="fr-CA" dirty="0"/>
              <a:t>La </a:t>
            </a:r>
            <a:r>
              <a:rPr lang="fr-CA" b="1" dirty="0" err="1"/>
              <a:t>ListView</a:t>
            </a:r>
            <a:r>
              <a:rPr lang="fr-CA" dirty="0"/>
              <a:t> optimise l’utilisation des ressources en ne chargeant que le contenu essentiel à l’affichage</a:t>
            </a:r>
          </a:p>
        </p:txBody>
      </p:sp>
    </p:spTree>
    <p:extLst>
      <p:ext uri="{BB962C8B-B14F-4D97-AF65-F5344CB8AC3E}">
        <p14:creationId xmlns:p14="http://schemas.microsoft.com/office/powerpoint/2010/main" val="3106148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ListView</a:t>
            </a:r>
            <a:endParaRPr lang="fr-CA" dirty="0"/>
          </a:p>
        </p:txBody>
      </p:sp>
      <p:sp>
        <p:nvSpPr>
          <p:cNvPr id="3" name="Espace réservé du contenu 2"/>
          <p:cNvSpPr>
            <a:spLocks noGrp="1"/>
          </p:cNvSpPr>
          <p:nvPr>
            <p:ph idx="1"/>
          </p:nvPr>
        </p:nvSpPr>
        <p:spPr/>
        <p:txBody>
          <a:bodyPr/>
          <a:lstStyle/>
          <a:p>
            <a:r>
              <a:rPr lang="fr-CA" dirty="0"/>
              <a:t>Dans le cas présent, chaque rangée de la liste affichera une copie du </a:t>
            </a:r>
            <a:r>
              <a:rPr lang="fr-CA" dirty="0" err="1"/>
              <a:t>layout</a:t>
            </a:r>
            <a:r>
              <a:rPr lang="fr-CA" dirty="0"/>
              <a:t> </a:t>
            </a:r>
            <a:r>
              <a:rPr lang="fr-CA" b="1" dirty="0"/>
              <a:t>list_item_forecast.xml</a:t>
            </a:r>
            <a:endParaRPr lang="fr-CA" dirty="0"/>
          </a:p>
          <a:p>
            <a:pPr lvl="1"/>
            <a:r>
              <a:rPr lang="fr-CA" dirty="0"/>
              <a:t>Que l’on créera après ce diapositive</a:t>
            </a:r>
          </a:p>
          <a:p>
            <a:r>
              <a:rPr lang="fr-CA" dirty="0"/>
              <a:t>Le </a:t>
            </a:r>
            <a:r>
              <a:rPr lang="fr-CA" dirty="0" err="1"/>
              <a:t>layout</a:t>
            </a:r>
            <a:r>
              <a:rPr lang="fr-CA" dirty="0"/>
              <a:t> </a:t>
            </a:r>
            <a:r>
              <a:rPr lang="fr-CA" b="1" dirty="0"/>
              <a:t>list_item_forecast.xml</a:t>
            </a:r>
            <a:r>
              <a:rPr lang="fr-CA" dirty="0"/>
              <a:t> contiendra des données de météo</a:t>
            </a:r>
          </a:p>
          <a:p>
            <a:r>
              <a:rPr lang="fr-CA" dirty="0"/>
              <a:t>On aura besoin d’un objet </a:t>
            </a:r>
            <a:r>
              <a:rPr lang="fr-CA" b="1" dirty="0"/>
              <a:t>Adapter</a:t>
            </a:r>
            <a:r>
              <a:rPr lang="fr-CA" dirty="0"/>
              <a:t> pour </a:t>
            </a:r>
            <a:r>
              <a:rPr lang="fr-CA" dirty="0" err="1"/>
              <a:t>populer</a:t>
            </a:r>
            <a:r>
              <a:rPr lang="fr-CA" dirty="0"/>
              <a:t> la liste </a:t>
            </a:r>
          </a:p>
          <a:p>
            <a:endParaRPr lang="fr-CA" dirty="0"/>
          </a:p>
        </p:txBody>
      </p:sp>
    </p:spTree>
    <p:extLst>
      <p:ext uri="{BB962C8B-B14F-4D97-AF65-F5344CB8AC3E}">
        <p14:creationId xmlns:p14="http://schemas.microsoft.com/office/powerpoint/2010/main" val="2721698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Pratique</a:t>
            </a:r>
          </a:p>
        </p:txBody>
      </p:sp>
      <p:sp>
        <p:nvSpPr>
          <p:cNvPr id="3" name="Espace réservé du contenu 2"/>
          <p:cNvSpPr>
            <a:spLocks noGrp="1"/>
          </p:cNvSpPr>
          <p:nvPr>
            <p:ph sz="half" idx="1"/>
          </p:nvPr>
        </p:nvSpPr>
        <p:spPr>
          <a:xfrm>
            <a:off x="946404" y="1371601"/>
            <a:ext cx="6231292" cy="1014090"/>
          </a:xfrm>
        </p:spPr>
        <p:txBody>
          <a:bodyPr/>
          <a:lstStyle/>
          <a:p>
            <a:r>
              <a:rPr lang="fr-CA" dirty="0"/>
              <a:t>Ajouter un nouveau </a:t>
            </a:r>
            <a:r>
              <a:rPr lang="fr-CA" dirty="0" err="1"/>
              <a:t>layout</a:t>
            </a:r>
            <a:r>
              <a:rPr lang="fr-CA" dirty="0"/>
              <a:t> nommé </a:t>
            </a:r>
            <a:r>
              <a:rPr lang="fr-CA" b="1" dirty="0"/>
              <a:t>list_item_forecast.xml</a:t>
            </a:r>
            <a:endParaRPr lang="fr-CA" dirty="0"/>
          </a:p>
          <a:p>
            <a:r>
              <a:rPr lang="fr-CA" dirty="0"/>
              <a:t>Ce </a:t>
            </a:r>
            <a:r>
              <a:rPr lang="fr-CA" dirty="0" err="1"/>
              <a:t>layout</a:t>
            </a:r>
            <a:r>
              <a:rPr lang="fr-CA" dirty="0"/>
              <a:t> sera celui utiliser pour l’affichage des données</a:t>
            </a:r>
          </a:p>
          <a:p>
            <a:r>
              <a:rPr lang="fr-CA" dirty="0"/>
              <a:t>Remplacer le contenu par celui qui suit</a:t>
            </a:r>
          </a:p>
        </p:txBody>
      </p:sp>
      <p:sp>
        <p:nvSpPr>
          <p:cNvPr id="5" name="Rectangle 1"/>
          <p:cNvSpPr>
            <a:spLocks noGrp="1" noChangeArrowheads="1"/>
          </p:cNvSpPr>
          <p:nvPr>
            <p:ph sz="half" idx="2"/>
          </p:nvPr>
        </p:nvSpPr>
        <p:spPr bwMode="auto">
          <a:xfrm>
            <a:off x="946404" y="3178006"/>
            <a:ext cx="6231292" cy="13234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1"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&lt;?</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xml</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 version=</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"1.0" </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encoding</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"utf-8"</a:t>
            </a:r>
            <a:r>
              <a:rPr kumimoji="0" lang="fr-FR" altLang="fr-FR" sz="1000" b="0" i="1"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?&gt;</a:t>
            </a:r>
            <a:br>
              <a:rPr kumimoji="0" lang="fr-FR" altLang="fr-FR" sz="1000" b="0" i="1"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1"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r>
            <a:br>
              <a:rPr kumimoji="0" lang="fr-FR" altLang="fr-FR" sz="1000" b="0" i="1"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&lt;</a:t>
            </a:r>
            <a:r>
              <a:rPr kumimoji="0" lang="fr-FR" altLang="fr-FR" sz="1000" b="1" i="0" u="none" strike="noStrike" cap="none" normalizeH="0" baseline="0" dirty="0" err="1">
                <a:ln>
                  <a:noFill/>
                </a:ln>
                <a:solidFill>
                  <a:srgbClr val="000080"/>
                </a:solidFill>
                <a:effectLst/>
                <a:latin typeface="Courier New" panose="02070309020205020404" pitchFamily="49" charset="0"/>
                <a:cs typeface="Courier New" panose="02070309020205020404" pitchFamily="49" charset="0"/>
              </a:rPr>
              <a:t>TextView</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xmlns:</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"http://schemas.android.com/</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apk</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res</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:layout_width</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match_parent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:layout_height</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wrap_content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:id</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"@+id/</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list_item_forecast_textview</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:minHeight</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android:attr</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listPreferredItemHeight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:gravity</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center_vertical</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/&gt;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92737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Adapter</a:t>
            </a:r>
          </a:p>
        </p:txBody>
      </p:sp>
      <p:sp>
        <p:nvSpPr>
          <p:cNvPr id="3" name="Espace réservé du contenu 2"/>
          <p:cNvSpPr>
            <a:spLocks noGrp="1"/>
          </p:cNvSpPr>
          <p:nvPr>
            <p:ph idx="1"/>
          </p:nvPr>
        </p:nvSpPr>
        <p:spPr/>
        <p:txBody>
          <a:bodyPr/>
          <a:lstStyle/>
          <a:p>
            <a:r>
              <a:rPr lang="fr-CA" dirty="0"/>
              <a:t>L’adaptateur permet de traduire des données en vue pour être affiché par une </a:t>
            </a:r>
            <a:r>
              <a:rPr lang="fr-CA" dirty="0" err="1"/>
              <a:t>ListView</a:t>
            </a:r>
            <a:endParaRPr lang="fr-CA" dirty="0"/>
          </a:p>
          <a:p>
            <a:r>
              <a:rPr lang="fr-CA" dirty="0"/>
              <a:t>Dans le cas présent, on utilisera un objet </a:t>
            </a:r>
            <a:r>
              <a:rPr lang="fr-CA" b="1" dirty="0" err="1"/>
              <a:t>ArrayAdapter</a:t>
            </a:r>
            <a:r>
              <a:rPr lang="fr-CA" dirty="0"/>
              <a:t> comme source de données pour </a:t>
            </a:r>
            <a:r>
              <a:rPr lang="fr-CA" dirty="0" err="1"/>
              <a:t>populer</a:t>
            </a:r>
            <a:r>
              <a:rPr lang="fr-CA" dirty="0"/>
              <a:t> la </a:t>
            </a:r>
            <a:r>
              <a:rPr lang="fr-CA" b="1" dirty="0" err="1"/>
              <a:t>ListView</a:t>
            </a:r>
            <a:r>
              <a:rPr lang="fr-CA" dirty="0"/>
              <a:t> avec les données d’un tableau</a:t>
            </a:r>
          </a:p>
          <a:p>
            <a:endParaRPr lang="fr-CA" b="1" dirty="0"/>
          </a:p>
        </p:txBody>
      </p:sp>
    </p:spTree>
    <p:extLst>
      <p:ext uri="{BB962C8B-B14F-4D97-AF65-F5344CB8AC3E}">
        <p14:creationId xmlns:p14="http://schemas.microsoft.com/office/powerpoint/2010/main" val="1361794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Pratique</a:t>
            </a:r>
          </a:p>
        </p:txBody>
      </p:sp>
      <p:sp>
        <p:nvSpPr>
          <p:cNvPr id="3" name="Espace réservé du contenu 2"/>
          <p:cNvSpPr>
            <a:spLocks noGrp="1"/>
          </p:cNvSpPr>
          <p:nvPr>
            <p:ph sz="half" idx="1"/>
          </p:nvPr>
        </p:nvSpPr>
        <p:spPr>
          <a:xfrm>
            <a:off x="946404" y="1371601"/>
            <a:ext cx="6960062" cy="2045368"/>
          </a:xfrm>
        </p:spPr>
        <p:txBody>
          <a:bodyPr>
            <a:normAutofit lnSpcReduction="10000"/>
          </a:bodyPr>
          <a:lstStyle/>
          <a:p>
            <a:r>
              <a:rPr lang="fr-CA" dirty="0"/>
              <a:t>Après l’instanciation de </a:t>
            </a:r>
            <a:r>
              <a:rPr lang="fr-CA" b="1" dirty="0" err="1"/>
              <a:t>rootView</a:t>
            </a:r>
            <a:r>
              <a:rPr lang="fr-CA" dirty="0"/>
              <a:t> dans le code du fragment, créer un </a:t>
            </a:r>
            <a:r>
              <a:rPr lang="fr-CA" b="1" dirty="0" err="1"/>
              <a:t>ArrayList</a:t>
            </a:r>
            <a:r>
              <a:rPr lang="fr-CA" dirty="0"/>
              <a:t> de string d’un quinzaine de valeurs</a:t>
            </a:r>
          </a:p>
          <a:p>
            <a:r>
              <a:rPr lang="fr-CA" dirty="0"/>
              <a:t>Initialiser les strings avec des valeurs quelconques</a:t>
            </a:r>
          </a:p>
          <a:p>
            <a:r>
              <a:rPr lang="fr-CA" dirty="0"/>
              <a:t>Ajouter le code qui suit avant le </a:t>
            </a:r>
            <a:r>
              <a:rPr lang="fr-CA" b="1" dirty="0"/>
              <a:t>return </a:t>
            </a:r>
            <a:r>
              <a:rPr lang="fr-CA" b="1" dirty="0" err="1"/>
              <a:t>rootView</a:t>
            </a:r>
            <a:endParaRPr lang="fr-CA" b="1" dirty="0"/>
          </a:p>
          <a:p>
            <a:r>
              <a:rPr lang="fr-CA" dirty="0"/>
              <a:t>Exécuter le code</a:t>
            </a:r>
          </a:p>
          <a:p>
            <a:r>
              <a:rPr lang="fr-CA" dirty="0"/>
              <a:t>L’application devra maintenant afficher une liste avec les valeurs qui sont dans la liste de chaîne de caractères</a:t>
            </a:r>
          </a:p>
          <a:p>
            <a:endParaRPr lang="fr-CA" dirty="0"/>
          </a:p>
        </p:txBody>
      </p:sp>
      <p:sp>
        <p:nvSpPr>
          <p:cNvPr id="5" name="Rectangle 1"/>
          <p:cNvSpPr>
            <a:spLocks noGrp="1" noChangeArrowheads="1"/>
          </p:cNvSpPr>
          <p:nvPr>
            <p:ph sz="half" idx="2"/>
          </p:nvPr>
        </p:nvSpPr>
        <p:spPr bwMode="auto">
          <a:xfrm>
            <a:off x="946404" y="3416969"/>
            <a:ext cx="6960062" cy="16312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ArrayAdapter</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&lt;String&gt;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mForecastAdapter</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new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ArrayAdapter</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&lt;String&gt;(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getActivity</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R.layout.</a:t>
            </a:r>
            <a:r>
              <a:rPr kumimoji="0" lang="fr-FR" altLang="fr-FR" sz="1000" b="1" i="1"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list_item_forecast</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R.id.</a:t>
            </a:r>
            <a:r>
              <a:rPr kumimoji="0" lang="fr-FR" altLang="fr-FR" sz="1000" b="1" i="1"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list_item_forecast_textview</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weekForecast</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ListView</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lv =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ListView</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rootView.findViewById</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R.id.</a:t>
            </a:r>
            <a:r>
              <a:rPr kumimoji="0" lang="fr-FR" altLang="fr-FR" sz="1000" b="1" i="1"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listview_forecast</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lv.setAdapter</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mForecastAdapter</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54176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Retour</a:t>
            </a:r>
          </a:p>
        </p:txBody>
      </p:sp>
      <p:sp>
        <p:nvSpPr>
          <p:cNvPr id="5" name="Espace réservé du contenu 4"/>
          <p:cNvSpPr>
            <a:spLocks noGrp="1"/>
          </p:cNvSpPr>
          <p:nvPr>
            <p:ph idx="1"/>
          </p:nvPr>
        </p:nvSpPr>
        <p:spPr/>
        <p:txBody>
          <a:bodyPr/>
          <a:lstStyle/>
          <a:p>
            <a:r>
              <a:rPr lang="fr-CA" dirty="0"/>
              <a:t>Dans le dernier diapo, on remarque la présence de la méthode </a:t>
            </a:r>
            <a:r>
              <a:rPr lang="fr-CA" b="1" dirty="0" err="1"/>
              <a:t>findViewByID</a:t>
            </a:r>
            <a:endParaRPr lang="fr-CA" dirty="0"/>
          </a:p>
          <a:p>
            <a:r>
              <a:rPr lang="fr-CA" dirty="0"/>
              <a:t>Cette méthode permet de récupérer un objet dans un </a:t>
            </a:r>
            <a:r>
              <a:rPr lang="fr-CA" dirty="0" err="1"/>
              <a:t>layout</a:t>
            </a:r>
            <a:r>
              <a:rPr lang="fr-CA" dirty="0"/>
              <a:t> précis</a:t>
            </a:r>
          </a:p>
          <a:p>
            <a:r>
              <a:rPr lang="fr-CA" dirty="0"/>
              <a:t>Dans le cas présent, on associe l’adaptateur nouvellement créé à la </a:t>
            </a:r>
            <a:r>
              <a:rPr lang="fr-CA" b="1" dirty="0" err="1"/>
              <a:t>ListView</a:t>
            </a:r>
            <a:r>
              <a:rPr lang="fr-CA" dirty="0"/>
              <a:t> avec la méthode </a:t>
            </a:r>
            <a:r>
              <a:rPr lang="fr-CA" b="1" dirty="0" err="1"/>
              <a:t>setAdapter</a:t>
            </a:r>
            <a:endParaRPr lang="fr-CA" dirty="0"/>
          </a:p>
          <a:p>
            <a:r>
              <a:rPr lang="fr-CA" dirty="0"/>
              <a:t>FIN PARTIE 1</a:t>
            </a:r>
          </a:p>
          <a:p>
            <a:r>
              <a:rPr lang="fr-CA" dirty="0">
                <a:hlinkClick r:id="rId2"/>
              </a:rPr>
              <a:t>Moment d’histoire d’Android</a:t>
            </a:r>
            <a:endParaRPr lang="fr-CA" dirty="0"/>
          </a:p>
        </p:txBody>
      </p:sp>
    </p:spTree>
    <p:extLst>
      <p:ext uri="{BB962C8B-B14F-4D97-AF65-F5344CB8AC3E}">
        <p14:creationId xmlns:p14="http://schemas.microsoft.com/office/powerpoint/2010/main" val="701098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Fondamentaux d’une application</a:t>
            </a:r>
          </a:p>
        </p:txBody>
      </p:sp>
      <p:sp>
        <p:nvSpPr>
          <p:cNvPr id="4" name="Espace réservé du texte 3"/>
          <p:cNvSpPr>
            <a:spLocks noGrp="1"/>
          </p:cNvSpPr>
          <p:nvPr>
            <p:ph type="body" idx="1"/>
          </p:nvPr>
        </p:nvSpPr>
        <p:spPr/>
        <p:txBody>
          <a:bodyPr/>
          <a:lstStyle/>
          <a:p>
            <a:r>
              <a:rPr lang="fr-CA" dirty="0"/>
              <a:t>Application</a:t>
            </a:r>
          </a:p>
        </p:txBody>
      </p:sp>
      <p:sp>
        <p:nvSpPr>
          <p:cNvPr id="3" name="Espace réservé du contenu 2"/>
          <p:cNvSpPr>
            <a:spLocks noGrp="1"/>
          </p:cNvSpPr>
          <p:nvPr>
            <p:ph sz="half" idx="2"/>
          </p:nvPr>
        </p:nvSpPr>
        <p:spPr/>
        <p:txBody>
          <a:bodyPr/>
          <a:lstStyle/>
          <a:p>
            <a:r>
              <a:rPr lang="fr-CA" dirty="0"/>
              <a:t>Du point de vue utilisateur, la plupart des gens sait ce qu’est une application mobile</a:t>
            </a:r>
          </a:p>
          <a:p>
            <a:r>
              <a:rPr lang="fr-CA" dirty="0"/>
              <a:t>Du point de vue d’un développeur, une application est un ensemble de classes pour que l’utilisateur puisse interagir</a:t>
            </a:r>
          </a:p>
          <a:p>
            <a:r>
              <a:rPr lang="fr-CA" dirty="0"/>
              <a:t>Les composantes de l’interface utilisateur sont organisées dans des activités</a:t>
            </a:r>
          </a:p>
        </p:txBody>
      </p:sp>
      <p:sp>
        <p:nvSpPr>
          <p:cNvPr id="5" name="Espace réservé du texte 4"/>
          <p:cNvSpPr>
            <a:spLocks noGrp="1"/>
          </p:cNvSpPr>
          <p:nvPr>
            <p:ph type="body" sz="quarter" idx="3"/>
          </p:nvPr>
        </p:nvSpPr>
        <p:spPr/>
        <p:txBody>
          <a:bodyPr/>
          <a:lstStyle/>
          <a:p>
            <a:r>
              <a:rPr lang="fr-CA" dirty="0"/>
              <a:t>Activité</a:t>
            </a:r>
          </a:p>
        </p:txBody>
      </p:sp>
      <p:sp>
        <p:nvSpPr>
          <p:cNvPr id="6" name="Espace réservé du contenu 5"/>
          <p:cNvSpPr>
            <a:spLocks noGrp="1"/>
          </p:cNvSpPr>
          <p:nvPr>
            <p:ph sz="quarter" idx="4"/>
          </p:nvPr>
        </p:nvSpPr>
        <p:spPr/>
        <p:txBody>
          <a:bodyPr/>
          <a:lstStyle/>
          <a:p>
            <a:r>
              <a:rPr lang="fr-CA" dirty="0"/>
              <a:t>Les activités sont les classes avec lesquelles l’utilisateur interagit</a:t>
            </a:r>
          </a:p>
          <a:p>
            <a:r>
              <a:rPr lang="fr-CA" dirty="0"/>
              <a:t>C’est une classe faisant partie du cœur d’Android</a:t>
            </a:r>
          </a:p>
          <a:p>
            <a:r>
              <a:rPr lang="fr-CA" dirty="0"/>
              <a:t>Lors de la création d’une application, une activité est générée qui sera lancé lors de l’exécution de l’appli</a:t>
            </a:r>
          </a:p>
          <a:p>
            <a:endParaRPr lang="fr-CA" dirty="0"/>
          </a:p>
        </p:txBody>
      </p:sp>
    </p:spTree>
    <p:extLst>
      <p:ext uri="{BB962C8B-B14F-4D97-AF65-F5344CB8AC3E}">
        <p14:creationId xmlns:p14="http://schemas.microsoft.com/office/powerpoint/2010/main" val="4043769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Connecter au web</a:t>
            </a:r>
          </a:p>
        </p:txBody>
      </p:sp>
      <p:sp>
        <p:nvSpPr>
          <p:cNvPr id="3" name="Text Placeholder 2"/>
          <p:cNvSpPr>
            <a:spLocks noGrp="1"/>
          </p:cNvSpPr>
          <p:nvPr>
            <p:ph type="body" idx="1"/>
          </p:nvPr>
        </p:nvSpPr>
        <p:spPr/>
        <p:txBody>
          <a:bodyPr/>
          <a:lstStyle/>
          <a:p>
            <a:r>
              <a:rPr lang="fr-CA" dirty="0"/>
              <a:t>Partie 2</a:t>
            </a:r>
          </a:p>
        </p:txBody>
      </p:sp>
    </p:spTree>
    <p:extLst>
      <p:ext uri="{BB962C8B-B14F-4D97-AF65-F5344CB8AC3E}">
        <p14:creationId xmlns:p14="http://schemas.microsoft.com/office/powerpoint/2010/main" val="250770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CA" dirty="0"/>
              <a:t>Plan de section</a:t>
            </a:r>
          </a:p>
        </p:txBody>
      </p:sp>
      <p:sp>
        <p:nvSpPr>
          <p:cNvPr id="5" name="Content Placeholder 4"/>
          <p:cNvSpPr>
            <a:spLocks noGrp="1"/>
          </p:cNvSpPr>
          <p:nvPr>
            <p:ph idx="1"/>
          </p:nvPr>
        </p:nvSpPr>
        <p:spPr/>
        <p:txBody>
          <a:bodyPr/>
          <a:lstStyle/>
          <a:p>
            <a:r>
              <a:rPr lang="fr-CA" dirty="0"/>
              <a:t>Open </a:t>
            </a:r>
            <a:r>
              <a:rPr lang="fr-CA" dirty="0" err="1"/>
              <a:t>Weather</a:t>
            </a:r>
            <a:r>
              <a:rPr lang="fr-CA" dirty="0"/>
              <a:t> </a:t>
            </a:r>
            <a:r>
              <a:rPr lang="fr-CA" dirty="0" err="1"/>
              <a:t>Map</a:t>
            </a:r>
            <a:r>
              <a:rPr lang="fr-CA" dirty="0"/>
              <a:t> API</a:t>
            </a:r>
          </a:p>
          <a:p>
            <a:r>
              <a:rPr lang="fr-CA" dirty="0" err="1"/>
              <a:t>Logcat</a:t>
            </a:r>
            <a:endParaRPr lang="fr-CA" dirty="0"/>
          </a:p>
          <a:p>
            <a:r>
              <a:rPr lang="fr-CA" dirty="0"/>
              <a:t>Permissions d’accès</a:t>
            </a:r>
          </a:p>
          <a:p>
            <a:r>
              <a:rPr lang="fr-CA" dirty="0"/>
              <a:t>E/S réseau</a:t>
            </a:r>
          </a:p>
          <a:p>
            <a:r>
              <a:rPr lang="fr-CA" dirty="0"/>
              <a:t>Utiliser les threads</a:t>
            </a:r>
          </a:p>
        </p:txBody>
      </p:sp>
    </p:spTree>
    <p:extLst>
      <p:ext uri="{BB962C8B-B14F-4D97-AF65-F5344CB8AC3E}">
        <p14:creationId xmlns:p14="http://schemas.microsoft.com/office/powerpoint/2010/main" val="1941925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Open </a:t>
            </a:r>
            <a:r>
              <a:rPr lang="fr-CA" dirty="0" err="1"/>
              <a:t>Weather</a:t>
            </a:r>
            <a:r>
              <a:rPr lang="fr-CA" dirty="0"/>
              <a:t> </a:t>
            </a:r>
            <a:r>
              <a:rPr lang="fr-CA" dirty="0" err="1"/>
              <a:t>Map</a:t>
            </a:r>
            <a:r>
              <a:rPr lang="fr-CA" dirty="0"/>
              <a:t> API</a:t>
            </a:r>
          </a:p>
        </p:txBody>
      </p:sp>
      <p:sp>
        <p:nvSpPr>
          <p:cNvPr id="3" name="Espace réservé du contenu 2"/>
          <p:cNvSpPr>
            <a:spLocks noGrp="1"/>
          </p:cNvSpPr>
          <p:nvPr>
            <p:ph idx="1"/>
          </p:nvPr>
        </p:nvSpPr>
        <p:spPr/>
        <p:txBody>
          <a:bodyPr/>
          <a:lstStyle/>
          <a:p>
            <a:r>
              <a:rPr lang="fr-CA" dirty="0"/>
              <a:t>Open </a:t>
            </a:r>
            <a:r>
              <a:rPr lang="fr-CA" dirty="0" err="1"/>
              <a:t>Weather</a:t>
            </a:r>
            <a:r>
              <a:rPr lang="fr-CA" dirty="0"/>
              <a:t> </a:t>
            </a:r>
            <a:r>
              <a:rPr lang="fr-CA" dirty="0" err="1"/>
              <a:t>Map</a:t>
            </a:r>
            <a:r>
              <a:rPr lang="fr-CA" dirty="0"/>
              <a:t> (OWM) est un service de météo ouvert qui permet de retrouver des données météos partout sur la planète</a:t>
            </a:r>
          </a:p>
          <a:p>
            <a:endParaRPr lang="fr-CA" dirty="0"/>
          </a:p>
          <a:p>
            <a:endParaRPr lang="fr-CA" dirty="0"/>
          </a:p>
        </p:txBody>
      </p:sp>
    </p:spTree>
    <p:extLst>
      <p:ext uri="{BB962C8B-B14F-4D97-AF65-F5344CB8AC3E}">
        <p14:creationId xmlns:p14="http://schemas.microsoft.com/office/powerpoint/2010/main" val="2037370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Logcat</a:t>
            </a:r>
            <a:endParaRPr lang="fr-CA" dirty="0"/>
          </a:p>
        </p:txBody>
      </p:sp>
      <p:sp>
        <p:nvSpPr>
          <p:cNvPr id="3" name="Espace réservé du contenu 2"/>
          <p:cNvSpPr>
            <a:spLocks noGrp="1"/>
          </p:cNvSpPr>
          <p:nvPr>
            <p:ph idx="1"/>
          </p:nvPr>
        </p:nvSpPr>
        <p:spPr/>
        <p:txBody>
          <a:bodyPr/>
          <a:lstStyle/>
          <a:p>
            <a:r>
              <a:rPr lang="fr-CA" dirty="0"/>
              <a:t>Le </a:t>
            </a:r>
            <a:r>
              <a:rPr lang="fr-CA" dirty="0" err="1"/>
              <a:t>Logcat</a:t>
            </a:r>
            <a:r>
              <a:rPr lang="fr-CA" dirty="0"/>
              <a:t> est accessible via l’option </a:t>
            </a:r>
            <a:r>
              <a:rPr lang="fr-CA" b="1" dirty="0"/>
              <a:t>Android Monitor</a:t>
            </a:r>
            <a:r>
              <a:rPr lang="fr-CA" dirty="0"/>
              <a:t> sous le menu </a:t>
            </a:r>
            <a:r>
              <a:rPr lang="fr-CA" b="1" dirty="0" err="1"/>
              <a:t>View</a:t>
            </a:r>
            <a:r>
              <a:rPr lang="fr-CA" b="1" dirty="0"/>
              <a:t> </a:t>
            </a:r>
            <a:r>
              <a:rPr lang="fr-CA" b="1" dirty="0">
                <a:sym typeface="Wingdings" panose="05000000000000000000" pitchFamily="2" charset="2"/>
              </a:rPr>
              <a:t> </a:t>
            </a:r>
            <a:r>
              <a:rPr lang="fr-CA" b="1" dirty="0" err="1">
                <a:sym typeface="Wingdings" panose="05000000000000000000" pitchFamily="2" charset="2"/>
              </a:rPr>
              <a:t>Tool</a:t>
            </a:r>
            <a:r>
              <a:rPr lang="fr-CA" b="1" dirty="0">
                <a:sym typeface="Wingdings" panose="05000000000000000000" pitchFamily="2" charset="2"/>
              </a:rPr>
              <a:t> Windows</a:t>
            </a:r>
            <a:endParaRPr lang="fr-CA" dirty="0"/>
          </a:p>
          <a:p>
            <a:r>
              <a:rPr lang="fr-CA" dirty="0"/>
              <a:t>Celui-ci permet de journaliser les différents événements de l’application et de l’appareil</a:t>
            </a:r>
          </a:p>
          <a:p>
            <a:r>
              <a:rPr lang="fr-CA" dirty="0"/>
              <a:t>Il y a 5 types d’événement</a:t>
            </a:r>
          </a:p>
          <a:p>
            <a:pPr lvl="1"/>
            <a:r>
              <a:rPr lang="fr-CA" dirty="0" err="1"/>
              <a:t>Error</a:t>
            </a:r>
            <a:r>
              <a:rPr lang="fr-CA" dirty="0"/>
              <a:t> : Erreur de l’application ou de l’appareil</a:t>
            </a:r>
          </a:p>
          <a:p>
            <a:pPr lvl="1"/>
            <a:r>
              <a:rPr lang="fr-CA" dirty="0" err="1"/>
              <a:t>Warn</a:t>
            </a:r>
            <a:r>
              <a:rPr lang="fr-CA" dirty="0"/>
              <a:t> : Avertissement</a:t>
            </a:r>
          </a:p>
          <a:p>
            <a:pPr lvl="1"/>
            <a:r>
              <a:rPr lang="fr-CA" dirty="0"/>
              <a:t>Info : Information</a:t>
            </a:r>
          </a:p>
          <a:p>
            <a:pPr lvl="1"/>
            <a:r>
              <a:rPr lang="fr-CA" dirty="0" err="1"/>
              <a:t>Debug</a:t>
            </a:r>
            <a:r>
              <a:rPr lang="fr-CA" dirty="0"/>
              <a:t> : Ce type de log est retiré lors du déploiement de l’application</a:t>
            </a:r>
          </a:p>
          <a:p>
            <a:pPr lvl="1"/>
            <a:r>
              <a:rPr lang="fr-CA" dirty="0" err="1"/>
              <a:t>Verbose</a:t>
            </a:r>
            <a:r>
              <a:rPr lang="fr-CA" dirty="0"/>
              <a:t> : Ne jamais mettre ce type de log, sauf lors du développement</a:t>
            </a:r>
          </a:p>
        </p:txBody>
      </p:sp>
    </p:spTree>
    <p:extLst>
      <p:ext uri="{BB962C8B-B14F-4D97-AF65-F5344CB8AC3E}">
        <p14:creationId xmlns:p14="http://schemas.microsoft.com/office/powerpoint/2010/main" val="4013253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Logcat</a:t>
            </a:r>
            <a:endParaRPr lang="fr-CA"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086195103"/>
              </p:ext>
            </p:extLst>
          </p:nvPr>
        </p:nvGraphicFramePr>
        <p:xfrm>
          <a:off x="946150" y="1371600"/>
          <a:ext cx="6446838" cy="3098800"/>
        </p:xfrm>
        <a:graphic>
          <a:graphicData uri="http://schemas.openxmlformats.org/drawingml/2006/table">
            <a:tbl>
              <a:tblPr firstRow="1" bandRow="1">
                <a:tableStyleId>{5C22544A-7EE6-4342-B048-85BDC9FD1C3A}</a:tableStyleId>
              </a:tblPr>
              <a:tblGrid>
                <a:gridCol w="1590573">
                  <a:extLst>
                    <a:ext uri="{9D8B030D-6E8A-4147-A177-3AD203B41FA5}">
                      <a16:colId xmlns:a16="http://schemas.microsoft.com/office/drawing/2014/main" xmlns="" val="20000"/>
                    </a:ext>
                  </a:extLst>
                </a:gridCol>
                <a:gridCol w="4856265">
                  <a:extLst>
                    <a:ext uri="{9D8B030D-6E8A-4147-A177-3AD203B41FA5}">
                      <a16:colId xmlns:a16="http://schemas.microsoft.com/office/drawing/2014/main" xmlns="" val="20001"/>
                    </a:ext>
                  </a:extLst>
                </a:gridCol>
              </a:tblGrid>
              <a:tr h="370840">
                <a:tc>
                  <a:txBody>
                    <a:bodyPr/>
                    <a:lstStyle/>
                    <a:p>
                      <a:r>
                        <a:rPr lang="fr-CA" dirty="0"/>
                        <a:t>Type</a:t>
                      </a:r>
                    </a:p>
                  </a:txBody>
                  <a:tcPr/>
                </a:tc>
                <a:tc>
                  <a:txBody>
                    <a:bodyPr/>
                    <a:lstStyle/>
                    <a:p>
                      <a:r>
                        <a:rPr lang="fr-CA" dirty="0"/>
                        <a:t>Ligne</a:t>
                      </a:r>
                    </a:p>
                  </a:txBody>
                  <a:tcPr/>
                </a:tc>
                <a:extLst>
                  <a:ext uri="{0D108BD9-81ED-4DB2-BD59-A6C34878D82A}">
                    <a16:rowId xmlns:a16="http://schemas.microsoft.com/office/drawing/2014/main" xmlns="" val="10000"/>
                  </a:ext>
                </a:extLst>
              </a:tr>
              <a:tr h="370840">
                <a:tc>
                  <a:txBody>
                    <a:bodyPr/>
                    <a:lstStyle/>
                    <a:p>
                      <a:r>
                        <a:rPr lang="fr-CA" dirty="0" err="1">
                          <a:solidFill>
                            <a:srgbClr val="FF0000"/>
                          </a:solidFill>
                        </a:rPr>
                        <a:t>Error</a:t>
                      </a:r>
                      <a:endParaRPr lang="fr-CA" dirty="0">
                        <a:solidFill>
                          <a:srgbClr val="FF0000"/>
                        </a:solidFill>
                      </a:endParaRPr>
                    </a:p>
                  </a:txBody>
                  <a:tcPr/>
                </a:tc>
                <a:tc>
                  <a:txBody>
                    <a:bodyPr/>
                    <a:lstStyle/>
                    <a:p>
                      <a:r>
                        <a:rPr lang="fr-CA" dirty="0" err="1"/>
                        <a:t>Log.e</a:t>
                      </a:r>
                      <a:r>
                        <a:rPr lang="fr-CA" dirty="0"/>
                        <a:t> ( String tag, String </a:t>
                      </a:r>
                      <a:r>
                        <a:rPr lang="fr-CA" dirty="0" err="1"/>
                        <a:t>msg</a:t>
                      </a:r>
                      <a:r>
                        <a:rPr lang="fr-CA" dirty="0"/>
                        <a:t>)</a:t>
                      </a:r>
                    </a:p>
                  </a:txBody>
                  <a:tcPr/>
                </a:tc>
                <a:extLst>
                  <a:ext uri="{0D108BD9-81ED-4DB2-BD59-A6C34878D82A}">
                    <a16:rowId xmlns:a16="http://schemas.microsoft.com/office/drawing/2014/main" xmlns="" val="10001"/>
                  </a:ext>
                </a:extLst>
              </a:tr>
              <a:tr h="370840">
                <a:tc>
                  <a:txBody>
                    <a:bodyPr/>
                    <a:lstStyle/>
                    <a:p>
                      <a:r>
                        <a:rPr lang="fr-CA" dirty="0" err="1">
                          <a:solidFill>
                            <a:srgbClr val="FF6600"/>
                          </a:solidFill>
                        </a:rPr>
                        <a:t>Warn</a:t>
                      </a:r>
                      <a:endParaRPr lang="fr-CA" dirty="0">
                        <a:solidFill>
                          <a:srgbClr val="FF6600"/>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CA" dirty="0" err="1"/>
                        <a:t>Log.w</a:t>
                      </a:r>
                      <a:r>
                        <a:rPr lang="fr-CA" dirty="0"/>
                        <a:t> ( String tag, String </a:t>
                      </a:r>
                      <a:r>
                        <a:rPr lang="fr-CA" dirty="0" err="1"/>
                        <a:t>msg</a:t>
                      </a:r>
                      <a:r>
                        <a:rPr lang="fr-CA" dirty="0"/>
                        <a:t>)</a:t>
                      </a:r>
                    </a:p>
                  </a:txBody>
                  <a:tcPr/>
                </a:tc>
                <a:extLst>
                  <a:ext uri="{0D108BD9-81ED-4DB2-BD59-A6C34878D82A}">
                    <a16:rowId xmlns:a16="http://schemas.microsoft.com/office/drawing/2014/main" xmlns="" val="10002"/>
                  </a:ext>
                </a:extLst>
              </a:tr>
              <a:tr h="370840">
                <a:tc>
                  <a:txBody>
                    <a:bodyPr/>
                    <a:lstStyle/>
                    <a:p>
                      <a:r>
                        <a:rPr lang="fr-CA" dirty="0">
                          <a:solidFill>
                            <a:srgbClr val="FFC000"/>
                          </a:solidFill>
                        </a:rPr>
                        <a:t>Info</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CA" dirty="0" err="1"/>
                        <a:t>Log.i</a:t>
                      </a:r>
                      <a:r>
                        <a:rPr lang="fr-CA" baseline="0" dirty="0"/>
                        <a:t> </a:t>
                      </a:r>
                      <a:r>
                        <a:rPr lang="fr-CA" dirty="0"/>
                        <a:t>( String tag, String </a:t>
                      </a:r>
                      <a:r>
                        <a:rPr lang="fr-CA" dirty="0" err="1"/>
                        <a:t>msg</a:t>
                      </a:r>
                      <a:r>
                        <a:rPr lang="fr-CA" dirty="0"/>
                        <a:t>)</a:t>
                      </a:r>
                    </a:p>
                  </a:txBody>
                  <a:tcPr/>
                </a:tc>
                <a:extLst>
                  <a:ext uri="{0D108BD9-81ED-4DB2-BD59-A6C34878D82A}">
                    <a16:rowId xmlns:a16="http://schemas.microsoft.com/office/drawing/2014/main" xmlns="" val="10003"/>
                  </a:ext>
                </a:extLst>
              </a:tr>
              <a:tr h="370840">
                <a:tc>
                  <a:txBody>
                    <a:bodyPr/>
                    <a:lstStyle/>
                    <a:p>
                      <a:r>
                        <a:rPr lang="fr-CA" dirty="0" err="1">
                          <a:solidFill>
                            <a:srgbClr val="CCCC00"/>
                          </a:solidFill>
                        </a:rPr>
                        <a:t>Debug</a:t>
                      </a:r>
                      <a:endParaRPr lang="fr-CA" dirty="0">
                        <a:solidFill>
                          <a:srgbClr val="CCCC00"/>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CA" dirty="0" err="1"/>
                        <a:t>Log.d</a:t>
                      </a:r>
                      <a:r>
                        <a:rPr lang="fr-CA" dirty="0"/>
                        <a:t> ( String tag, String </a:t>
                      </a:r>
                      <a:r>
                        <a:rPr lang="fr-CA" dirty="0" err="1"/>
                        <a:t>msg</a:t>
                      </a:r>
                      <a:r>
                        <a:rPr lang="fr-CA" dirty="0"/>
                        <a:t>)</a:t>
                      </a:r>
                    </a:p>
                  </a:txBody>
                  <a:tcPr/>
                </a:tc>
                <a:extLst>
                  <a:ext uri="{0D108BD9-81ED-4DB2-BD59-A6C34878D82A}">
                    <a16:rowId xmlns:a16="http://schemas.microsoft.com/office/drawing/2014/main" xmlns="" val="10004"/>
                  </a:ext>
                </a:extLst>
              </a:tr>
              <a:tr h="370840">
                <a:tc>
                  <a:txBody>
                    <a:bodyPr/>
                    <a:lstStyle/>
                    <a:p>
                      <a:r>
                        <a:rPr lang="fr-CA" dirty="0" err="1">
                          <a:solidFill>
                            <a:srgbClr val="008000"/>
                          </a:solidFill>
                        </a:rPr>
                        <a:t>Verbose</a:t>
                      </a:r>
                      <a:endParaRPr lang="fr-CA" dirty="0">
                        <a:solidFill>
                          <a:srgbClr val="008000"/>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CA" dirty="0" err="1"/>
                        <a:t>Log.v</a:t>
                      </a:r>
                      <a:r>
                        <a:rPr lang="fr-CA" dirty="0"/>
                        <a:t> ( String tag, String </a:t>
                      </a:r>
                      <a:r>
                        <a:rPr lang="fr-CA" dirty="0" err="1"/>
                        <a:t>msg</a:t>
                      </a:r>
                      <a:r>
                        <a:rPr lang="fr-CA" dirty="0"/>
                        <a:t>)</a:t>
                      </a:r>
                    </a:p>
                  </a:txBody>
                  <a:tcPr/>
                </a:tc>
                <a:extLst>
                  <a:ext uri="{0D108BD9-81ED-4DB2-BD59-A6C34878D82A}">
                    <a16:rowId xmlns:a16="http://schemas.microsoft.com/office/drawing/2014/main" xmlns="" val="10005"/>
                  </a:ext>
                </a:extLst>
              </a:tr>
              <a:tr h="370840">
                <a:tc gridSpan="2">
                  <a:txBody>
                    <a:bodyPr/>
                    <a:lstStyle/>
                    <a:p>
                      <a:r>
                        <a:rPr lang="fr-CA" dirty="0"/>
                        <a:t>tag : Chaîne</a:t>
                      </a:r>
                      <a:r>
                        <a:rPr lang="fr-CA" baseline="0" dirty="0"/>
                        <a:t> de caractères pour identifier le message. Bonne pratique : Mettre le nom de l’application ou de la classe en utilisant une constante.</a:t>
                      </a:r>
                      <a:endParaRPr lang="fr-CA" dirty="0"/>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fr-CA" dirty="0"/>
                    </a:p>
                  </a:txBody>
                  <a:tcPr/>
                </a:tc>
                <a:extLst>
                  <a:ext uri="{0D108BD9-81ED-4DB2-BD59-A6C34878D82A}">
                    <a16:rowId xmlns:a16="http://schemas.microsoft.com/office/drawing/2014/main" xmlns="" val="10006"/>
                  </a:ext>
                </a:extLst>
              </a:tr>
              <a:tr h="370840">
                <a:tc gridSpan="2">
                  <a:txBody>
                    <a:bodyPr/>
                    <a:lstStyle/>
                    <a:p>
                      <a:r>
                        <a:rPr lang="fr-CA" dirty="0" err="1"/>
                        <a:t>msg</a:t>
                      </a:r>
                      <a:r>
                        <a:rPr lang="fr-CA" dirty="0"/>
                        <a:t> : Le message </a:t>
                      </a:r>
                      <a:r>
                        <a:rPr lang="fr-CA"/>
                        <a:t>à journaliser</a:t>
                      </a:r>
                      <a:endParaRPr lang="fr-CA" dirty="0"/>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fr-CA" dirty="0"/>
                    </a:p>
                  </a:txBody>
                  <a:tcPr/>
                </a:tc>
                <a:extLst>
                  <a:ext uri="{0D108BD9-81ED-4DB2-BD59-A6C34878D82A}">
                    <a16:rowId xmlns:a16="http://schemas.microsoft.com/office/drawing/2014/main" xmlns="" val="10007"/>
                  </a:ext>
                </a:extLst>
              </a:tr>
            </a:tbl>
          </a:graphicData>
        </a:graphic>
      </p:graphicFrame>
      <p:sp>
        <p:nvSpPr>
          <p:cNvPr id="3" name="Explosion 2 2"/>
          <p:cNvSpPr/>
          <p:nvPr/>
        </p:nvSpPr>
        <p:spPr>
          <a:xfrm rot="21019442">
            <a:off x="4608873" y="409044"/>
            <a:ext cx="3753464" cy="2212258"/>
          </a:xfrm>
          <a:prstGeom prst="irregularSeal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A" dirty="0"/>
              <a:t>Faites attention au log spam!</a:t>
            </a:r>
          </a:p>
        </p:txBody>
      </p:sp>
    </p:spTree>
    <p:extLst>
      <p:ext uri="{BB962C8B-B14F-4D97-AF65-F5344CB8AC3E}">
        <p14:creationId xmlns:p14="http://schemas.microsoft.com/office/powerpoint/2010/main" val="1290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Exercice : Ajout de l’appel réseau</a:t>
            </a:r>
          </a:p>
        </p:txBody>
      </p:sp>
      <p:sp>
        <p:nvSpPr>
          <p:cNvPr id="3" name="Espace réservé du contenu 2"/>
          <p:cNvSpPr>
            <a:spLocks noGrp="1"/>
          </p:cNvSpPr>
          <p:nvPr>
            <p:ph idx="1"/>
          </p:nvPr>
        </p:nvSpPr>
        <p:spPr/>
        <p:txBody>
          <a:bodyPr/>
          <a:lstStyle/>
          <a:p>
            <a:r>
              <a:rPr lang="fr-CA" dirty="0"/>
              <a:t>Atteindre ce </a:t>
            </a:r>
            <a:r>
              <a:rPr lang="fr-CA" dirty="0">
                <a:hlinkClick r:id="rId3"/>
              </a:rPr>
              <a:t>lien</a:t>
            </a:r>
            <a:endParaRPr lang="fr-CA" dirty="0"/>
          </a:p>
          <a:p>
            <a:pPr lvl="1"/>
            <a:r>
              <a:rPr lang="fr-CA" dirty="0"/>
              <a:t>Si aucun internet voir commentaire de ce diapo</a:t>
            </a:r>
          </a:p>
          <a:p>
            <a:r>
              <a:rPr lang="fr-CA" dirty="0"/>
              <a:t>Le code est la requête permettant de récupérer les données météo</a:t>
            </a:r>
          </a:p>
          <a:p>
            <a:r>
              <a:rPr lang="fr-CA" dirty="0"/>
              <a:t>Coller le code après l’assignation de l’adaptateur à la </a:t>
            </a:r>
            <a:r>
              <a:rPr lang="fr-CA" b="1" dirty="0" err="1"/>
              <a:t>ListView</a:t>
            </a:r>
            <a:r>
              <a:rPr lang="fr-CA" dirty="0"/>
              <a:t> </a:t>
            </a:r>
          </a:p>
          <a:p>
            <a:r>
              <a:rPr lang="fr-CA" dirty="0"/>
              <a:t>Importer les classes nécessaires pour retirer les erreurs de syntaxe</a:t>
            </a:r>
          </a:p>
          <a:p>
            <a:r>
              <a:rPr lang="fr-CA" b="1" dirty="0"/>
              <a:t>Question</a:t>
            </a:r>
          </a:p>
          <a:p>
            <a:pPr lvl="1"/>
            <a:r>
              <a:rPr lang="fr-CA" dirty="0"/>
              <a:t>L’application devrait planter au démarrage. À l’aide de </a:t>
            </a:r>
            <a:r>
              <a:rPr lang="fr-CA" dirty="0" err="1"/>
              <a:t>Logcat</a:t>
            </a:r>
            <a:r>
              <a:rPr lang="fr-CA" dirty="0"/>
              <a:t>, trouver-ce qui cause l’erreur. Quelle est la source de l’erreur?</a:t>
            </a:r>
          </a:p>
          <a:p>
            <a:pPr lvl="2"/>
            <a:r>
              <a:rPr lang="fr-CA" dirty="0"/>
              <a:t>Out of Memory </a:t>
            </a:r>
            <a:r>
              <a:rPr lang="fr-CA" dirty="0" err="1"/>
              <a:t>Error</a:t>
            </a:r>
            <a:endParaRPr lang="fr-CA" dirty="0"/>
          </a:p>
          <a:p>
            <a:pPr lvl="2"/>
            <a:r>
              <a:rPr lang="fr-CA" dirty="0" err="1"/>
              <a:t>IOException</a:t>
            </a:r>
            <a:endParaRPr lang="fr-CA" dirty="0"/>
          </a:p>
          <a:p>
            <a:pPr lvl="2"/>
            <a:r>
              <a:rPr lang="fr-CA" dirty="0" err="1"/>
              <a:t>SecurityException</a:t>
            </a:r>
            <a:endParaRPr lang="fr-CA" dirty="0"/>
          </a:p>
          <a:p>
            <a:pPr lvl="2"/>
            <a:r>
              <a:rPr lang="fr-CA" dirty="0" err="1"/>
              <a:t>NetworkOnMainThreadException</a:t>
            </a:r>
            <a:endParaRPr lang="fr-CA" dirty="0"/>
          </a:p>
        </p:txBody>
      </p:sp>
    </p:spTree>
    <p:extLst>
      <p:ext uri="{BB962C8B-B14F-4D97-AF65-F5344CB8AC3E}">
        <p14:creationId xmlns:p14="http://schemas.microsoft.com/office/powerpoint/2010/main" val="3008285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Thread</a:t>
            </a:r>
          </a:p>
        </p:txBody>
      </p:sp>
      <p:sp>
        <p:nvSpPr>
          <p:cNvPr id="3" name="Espace réservé du contenu 2"/>
          <p:cNvSpPr>
            <a:spLocks noGrp="1"/>
          </p:cNvSpPr>
          <p:nvPr>
            <p:ph idx="1"/>
          </p:nvPr>
        </p:nvSpPr>
        <p:spPr/>
        <p:txBody>
          <a:bodyPr/>
          <a:lstStyle/>
          <a:p>
            <a:r>
              <a:rPr lang="fr-CA" dirty="0"/>
              <a:t>Les applications roulent sur le thread principal, i.e. le thread UI ainsi les entrées utilisateurs ainsi que les sorties</a:t>
            </a:r>
          </a:p>
          <a:p>
            <a:r>
              <a:rPr lang="fr-CA" dirty="0"/>
              <a:t>Il faut éviter les opérations fastidieuses autrement l’UI gèlerait</a:t>
            </a:r>
          </a:p>
          <a:p>
            <a:r>
              <a:rPr lang="fr-CA" dirty="0"/>
              <a:t>Il faut utiliser un thread en arrière-plan pour les tâches plus longues</a:t>
            </a:r>
          </a:p>
          <a:p>
            <a:r>
              <a:rPr lang="fr-CA" dirty="0"/>
              <a:t>Chaque thread possède une priorité</a:t>
            </a:r>
          </a:p>
          <a:p>
            <a:r>
              <a:rPr lang="fr-CA" dirty="0"/>
              <a:t>La priorité par défaut d’un thread est le même que le thread créateur</a:t>
            </a:r>
          </a:p>
          <a:p>
            <a:endParaRPr lang="fr-CA" dirty="0"/>
          </a:p>
        </p:txBody>
      </p:sp>
    </p:spTree>
    <p:extLst>
      <p:ext uri="{BB962C8B-B14F-4D97-AF65-F5344CB8AC3E}">
        <p14:creationId xmlns:p14="http://schemas.microsoft.com/office/powerpoint/2010/main" val="3556606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Utilité des threads</a:t>
            </a:r>
          </a:p>
        </p:txBody>
      </p:sp>
      <p:sp>
        <p:nvSpPr>
          <p:cNvPr id="3" name="Espace réservé du contenu 2"/>
          <p:cNvSpPr>
            <a:spLocks noGrp="1"/>
          </p:cNvSpPr>
          <p:nvPr>
            <p:ph idx="1"/>
          </p:nvPr>
        </p:nvSpPr>
        <p:spPr/>
        <p:txBody>
          <a:bodyPr>
            <a:normAutofit/>
          </a:bodyPr>
          <a:lstStyle/>
          <a:p>
            <a:r>
              <a:rPr lang="fr-FR" dirty="0"/>
              <a:t>Les tâches telles que la lecture/écriture dans un fichier, les appels réseaux ou encore les accès aux BD sont lourdes en temps processeur</a:t>
            </a:r>
          </a:p>
          <a:p>
            <a:r>
              <a:rPr lang="fr-FR" dirty="0"/>
              <a:t>Ces tâches ne devraient pas être exécutées dans le thread principale</a:t>
            </a:r>
          </a:p>
          <a:p>
            <a:pPr lvl="1"/>
            <a:r>
              <a:rPr lang="fr-FR" dirty="0"/>
              <a:t>Cela créé l’effet d’une application figée</a:t>
            </a:r>
          </a:p>
          <a:p>
            <a:r>
              <a:rPr lang="fr-FR" dirty="0"/>
              <a:t>On pourrait montrer une barre de progression ou une roue qui tourne, mais c’est un mauvais design</a:t>
            </a:r>
          </a:p>
          <a:p>
            <a:pPr lvl="1"/>
            <a:r>
              <a:rPr lang="fr-FR" dirty="0"/>
              <a:t>Cela brise la séquence de l’application</a:t>
            </a:r>
          </a:p>
        </p:txBody>
      </p:sp>
    </p:spTree>
    <p:extLst>
      <p:ext uri="{BB962C8B-B14F-4D97-AF65-F5344CB8AC3E}">
        <p14:creationId xmlns:p14="http://schemas.microsoft.com/office/powerpoint/2010/main" val="1451637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Utilité des threads</a:t>
            </a:r>
          </a:p>
        </p:txBody>
      </p:sp>
      <p:sp>
        <p:nvSpPr>
          <p:cNvPr id="3" name="Espace réservé du contenu 2"/>
          <p:cNvSpPr>
            <a:spLocks noGrp="1"/>
          </p:cNvSpPr>
          <p:nvPr>
            <p:ph idx="1"/>
          </p:nvPr>
        </p:nvSpPr>
        <p:spPr/>
        <p:txBody>
          <a:bodyPr>
            <a:normAutofit/>
          </a:bodyPr>
          <a:lstStyle/>
          <a:p>
            <a:r>
              <a:rPr lang="fr-FR" dirty="0"/>
              <a:t>On ne brise la séquence de l’application seulement si l’action présente est nécessaire à la suivante</a:t>
            </a:r>
          </a:p>
          <a:p>
            <a:r>
              <a:rPr lang="fr-FR" dirty="0"/>
              <a:t>Exemple</a:t>
            </a:r>
          </a:p>
          <a:p>
            <a:pPr lvl="1"/>
            <a:r>
              <a:rPr lang="fr-FR" dirty="0"/>
              <a:t>On ne brise pas la séquence lorsque l’utilisateur attend les mises à jour de son fil Facebook</a:t>
            </a:r>
          </a:p>
          <a:p>
            <a:pPr lvl="1"/>
            <a:r>
              <a:rPr lang="fr-FR" dirty="0"/>
              <a:t>Cependant, lorsqu’il envoie une publication, il veut savoir si celle-ci a bel et bien été envoyé</a:t>
            </a:r>
          </a:p>
        </p:txBody>
      </p:sp>
    </p:spTree>
    <p:extLst>
      <p:ext uri="{BB962C8B-B14F-4D97-AF65-F5344CB8AC3E}">
        <p14:creationId xmlns:p14="http://schemas.microsoft.com/office/powerpoint/2010/main" val="323243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Classe </a:t>
            </a:r>
            <a:r>
              <a:rPr lang="fr-CA" b="1" dirty="0" err="1"/>
              <a:t>AsyncTask</a:t>
            </a:r>
            <a:endParaRPr lang="fr-CA" b="1" dirty="0"/>
          </a:p>
        </p:txBody>
      </p:sp>
      <p:sp>
        <p:nvSpPr>
          <p:cNvPr id="3" name="Espace réservé du contenu 2"/>
          <p:cNvSpPr>
            <a:spLocks noGrp="1"/>
          </p:cNvSpPr>
          <p:nvPr>
            <p:ph idx="1"/>
          </p:nvPr>
        </p:nvSpPr>
        <p:spPr/>
        <p:txBody>
          <a:bodyPr>
            <a:normAutofit fontScale="92500" lnSpcReduction="10000"/>
          </a:bodyPr>
          <a:lstStyle/>
          <a:p>
            <a:r>
              <a:rPr lang="fr-CA" dirty="0"/>
              <a:t>Cette classe permet de simplifier la gestion des threads et la synchronisation des données avec le thread principal</a:t>
            </a:r>
          </a:p>
          <a:p>
            <a:pPr lvl="1"/>
            <a:r>
              <a:rPr lang="fr-CA" dirty="0"/>
              <a:t>Il y a d’autres méthodes qui existent, mais elles sont plus complexes</a:t>
            </a:r>
          </a:p>
          <a:p>
            <a:r>
              <a:rPr lang="fr-CA" dirty="0"/>
              <a:t>On peut dire qu’</a:t>
            </a:r>
            <a:r>
              <a:rPr lang="fr-CA" b="1" dirty="0" err="1"/>
              <a:t>AsyncTask</a:t>
            </a:r>
            <a:r>
              <a:rPr lang="fr-CA" dirty="0"/>
              <a:t> est un </a:t>
            </a:r>
            <a:r>
              <a:rPr lang="fr-CA" i="1" dirty="0" err="1"/>
              <a:t>wrapper</a:t>
            </a:r>
            <a:r>
              <a:rPr lang="fr-CA" dirty="0"/>
              <a:t> pour la classe </a:t>
            </a:r>
            <a:r>
              <a:rPr lang="fr-CA" b="1" dirty="0"/>
              <a:t>Thread</a:t>
            </a:r>
          </a:p>
          <a:p>
            <a:r>
              <a:rPr lang="fr-CA" dirty="0"/>
              <a:t>Un tâche peut entres autres être une classe qui hérite de la classe </a:t>
            </a:r>
            <a:r>
              <a:rPr lang="fr-CA" dirty="0" err="1"/>
              <a:t>AsyncTask</a:t>
            </a:r>
            <a:endParaRPr lang="fr-CA" dirty="0"/>
          </a:p>
          <a:p>
            <a:r>
              <a:rPr lang="fr-CA" dirty="0"/>
              <a:t>Syntaxe</a:t>
            </a:r>
          </a:p>
          <a:p>
            <a:pPr lvl="1"/>
            <a:r>
              <a:rPr lang="fr-CA" dirty="0" err="1"/>
              <a:t>private</a:t>
            </a:r>
            <a:r>
              <a:rPr lang="fr-CA" dirty="0"/>
              <a:t> class </a:t>
            </a:r>
            <a:r>
              <a:rPr lang="fr-CA" dirty="0" err="1"/>
              <a:t>nom_de_la_tâche</a:t>
            </a:r>
            <a:r>
              <a:rPr lang="fr-CA" dirty="0"/>
              <a:t> </a:t>
            </a:r>
            <a:r>
              <a:rPr lang="fr-CA" dirty="0" err="1"/>
              <a:t>extends</a:t>
            </a:r>
            <a:r>
              <a:rPr lang="fr-CA" dirty="0"/>
              <a:t> </a:t>
            </a:r>
            <a:r>
              <a:rPr lang="fr-CA" dirty="0" err="1"/>
              <a:t>AsyncTask</a:t>
            </a:r>
            <a:r>
              <a:rPr lang="fr-CA" dirty="0"/>
              <a:t>&lt;</a:t>
            </a:r>
            <a:r>
              <a:rPr lang="fr-CA" dirty="0" err="1"/>
              <a:t>Params</a:t>
            </a:r>
            <a:r>
              <a:rPr lang="fr-CA" dirty="0"/>
              <a:t>, Progress, </a:t>
            </a:r>
            <a:r>
              <a:rPr lang="fr-CA" dirty="0" err="1"/>
              <a:t>Result</a:t>
            </a:r>
            <a:r>
              <a:rPr lang="fr-CA" dirty="0"/>
              <a:t>&gt;</a:t>
            </a:r>
          </a:p>
          <a:p>
            <a:pPr lvl="2"/>
            <a:r>
              <a:rPr lang="fr-CA" dirty="0" err="1"/>
              <a:t>Params</a:t>
            </a:r>
            <a:r>
              <a:rPr lang="fr-CA" dirty="0"/>
              <a:t> : Classe à passer à la tâche en arrière plan</a:t>
            </a:r>
          </a:p>
          <a:p>
            <a:pPr lvl="2"/>
            <a:r>
              <a:rPr lang="fr-CA" dirty="0"/>
              <a:t>Progress : Type (ou classe) retourné lors de la progression de la tâche. Exemple le pourcentage de la progression de la tâche.</a:t>
            </a:r>
          </a:p>
          <a:p>
            <a:pPr lvl="2"/>
            <a:r>
              <a:rPr lang="fr-CA" dirty="0" err="1"/>
              <a:t>Result</a:t>
            </a:r>
            <a:r>
              <a:rPr lang="fr-CA" dirty="0"/>
              <a:t> : Classe retournée au thread principal. Exemple : Bitmap</a:t>
            </a:r>
          </a:p>
          <a:p>
            <a:pPr lvl="2"/>
            <a:r>
              <a:rPr lang="fr-CA" dirty="0"/>
              <a:t>Si on n’a pas besoin de passer de classe en paramètre, on peut utiliser </a:t>
            </a:r>
            <a:r>
              <a:rPr lang="fr-CA" b="1" dirty="0" err="1"/>
              <a:t>Void</a:t>
            </a:r>
            <a:endParaRPr lang="fr-CA" b="1" dirty="0"/>
          </a:p>
          <a:p>
            <a:r>
              <a:rPr lang="fr-CA" dirty="0"/>
              <a:t>Exemple</a:t>
            </a:r>
          </a:p>
          <a:p>
            <a:pPr lvl="1"/>
            <a:r>
              <a:rPr lang="fr-CA" dirty="0" err="1"/>
              <a:t>private</a:t>
            </a:r>
            <a:r>
              <a:rPr lang="fr-CA" dirty="0"/>
              <a:t> class </a:t>
            </a:r>
            <a:r>
              <a:rPr lang="fr-CA" dirty="0" err="1"/>
              <a:t>DownImageTask</a:t>
            </a:r>
            <a:r>
              <a:rPr lang="fr-CA" dirty="0"/>
              <a:t> </a:t>
            </a:r>
            <a:r>
              <a:rPr lang="fr-CA" dirty="0" err="1"/>
              <a:t>extends</a:t>
            </a:r>
            <a:r>
              <a:rPr lang="fr-CA" dirty="0"/>
              <a:t> </a:t>
            </a:r>
            <a:r>
              <a:rPr lang="fr-CA" dirty="0" err="1"/>
              <a:t>AsyncTask</a:t>
            </a:r>
            <a:r>
              <a:rPr lang="fr-CA" dirty="0"/>
              <a:t>&lt;String, </a:t>
            </a:r>
            <a:r>
              <a:rPr lang="fr-CA" dirty="0" err="1"/>
              <a:t>Void</a:t>
            </a:r>
            <a:r>
              <a:rPr lang="fr-CA" dirty="0"/>
              <a:t>, Bitmap&gt;{…}</a:t>
            </a:r>
          </a:p>
          <a:p>
            <a:pPr lvl="1"/>
            <a:endParaRPr lang="fr-CA" dirty="0"/>
          </a:p>
        </p:txBody>
      </p:sp>
    </p:spTree>
    <p:extLst>
      <p:ext uri="{BB962C8B-B14F-4D97-AF65-F5344CB8AC3E}">
        <p14:creationId xmlns:p14="http://schemas.microsoft.com/office/powerpoint/2010/main" val="315159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Fondamentaux d’une application</a:t>
            </a:r>
          </a:p>
        </p:txBody>
      </p:sp>
      <p:sp>
        <p:nvSpPr>
          <p:cNvPr id="3" name="Espace réservé du texte 2"/>
          <p:cNvSpPr>
            <a:spLocks noGrp="1"/>
          </p:cNvSpPr>
          <p:nvPr>
            <p:ph type="body" idx="1"/>
          </p:nvPr>
        </p:nvSpPr>
        <p:spPr/>
        <p:txBody>
          <a:bodyPr/>
          <a:lstStyle/>
          <a:p>
            <a:r>
              <a:rPr lang="fr-CA" dirty="0"/>
              <a:t>Fragment</a:t>
            </a:r>
          </a:p>
        </p:txBody>
      </p:sp>
      <p:sp>
        <p:nvSpPr>
          <p:cNvPr id="4" name="Espace réservé du contenu 3"/>
          <p:cNvSpPr>
            <a:spLocks noGrp="1"/>
          </p:cNvSpPr>
          <p:nvPr>
            <p:ph sz="half" idx="2"/>
          </p:nvPr>
        </p:nvSpPr>
        <p:spPr/>
        <p:txBody>
          <a:bodyPr/>
          <a:lstStyle/>
          <a:p>
            <a:r>
              <a:rPr lang="fr-CA" dirty="0"/>
              <a:t>Une activité peut contenir un ou plusieurs fragments</a:t>
            </a:r>
          </a:p>
          <a:p>
            <a:r>
              <a:rPr lang="fr-CA" dirty="0"/>
              <a:t>Un fragment est un contenu modulaire d’une activité</a:t>
            </a:r>
          </a:p>
          <a:p>
            <a:r>
              <a:rPr lang="fr-CA" dirty="0"/>
              <a:t>Généralement représente le UI</a:t>
            </a:r>
          </a:p>
          <a:p>
            <a:r>
              <a:rPr lang="fr-CA" dirty="0"/>
              <a:t>Deux activités peuvent avoir le même fragment et un fragment peut être ajouté ou retiré d’une activité</a:t>
            </a:r>
          </a:p>
          <a:p>
            <a:endParaRPr lang="fr-CA" dirty="0"/>
          </a:p>
        </p:txBody>
      </p:sp>
      <p:sp>
        <p:nvSpPr>
          <p:cNvPr id="5" name="Espace réservé du texte 4"/>
          <p:cNvSpPr>
            <a:spLocks noGrp="1"/>
          </p:cNvSpPr>
          <p:nvPr>
            <p:ph type="body" sz="quarter" idx="3"/>
          </p:nvPr>
        </p:nvSpPr>
        <p:spPr/>
        <p:txBody>
          <a:bodyPr/>
          <a:lstStyle/>
          <a:p>
            <a:r>
              <a:rPr lang="fr-CA" dirty="0"/>
              <a:t>Vue et groupe de vues (</a:t>
            </a:r>
            <a:r>
              <a:rPr lang="fr-CA" dirty="0" err="1"/>
              <a:t>View</a:t>
            </a:r>
            <a:r>
              <a:rPr lang="fr-CA" dirty="0"/>
              <a:t> et </a:t>
            </a:r>
            <a:r>
              <a:rPr lang="fr-CA" dirty="0" err="1"/>
              <a:t>Viewgroup</a:t>
            </a:r>
            <a:r>
              <a:rPr lang="fr-CA" dirty="0"/>
              <a:t>)</a:t>
            </a:r>
          </a:p>
        </p:txBody>
      </p:sp>
      <p:sp>
        <p:nvSpPr>
          <p:cNvPr id="6" name="Espace réservé du contenu 5"/>
          <p:cNvSpPr>
            <a:spLocks noGrp="1"/>
          </p:cNvSpPr>
          <p:nvPr>
            <p:ph sz="quarter" idx="4"/>
          </p:nvPr>
        </p:nvSpPr>
        <p:spPr/>
        <p:txBody>
          <a:bodyPr/>
          <a:lstStyle/>
          <a:p>
            <a:r>
              <a:rPr lang="fr-CA" dirty="0"/>
              <a:t>Une vue est un composant de l’interface utilisateur</a:t>
            </a:r>
          </a:p>
          <a:p>
            <a:r>
              <a:rPr lang="fr-CA" dirty="0"/>
              <a:t>Un </a:t>
            </a:r>
            <a:r>
              <a:rPr lang="fr-CA" dirty="0" err="1"/>
              <a:t>ViewGroup</a:t>
            </a:r>
            <a:r>
              <a:rPr lang="fr-CA" dirty="0"/>
              <a:t> est un regroupement de vues qui permet de disposer visuellement celle-ci de différentes façon</a:t>
            </a:r>
          </a:p>
          <a:p>
            <a:r>
              <a:rPr lang="fr-CA" dirty="0"/>
              <a:t>Les </a:t>
            </a:r>
            <a:r>
              <a:rPr lang="fr-CA" dirty="0" err="1"/>
              <a:t>viewgroups</a:t>
            </a:r>
            <a:r>
              <a:rPr lang="fr-CA" dirty="0"/>
              <a:t> les plus fréquents sont </a:t>
            </a:r>
            <a:r>
              <a:rPr lang="fr-CA" dirty="0" err="1"/>
              <a:t>LinearLayout</a:t>
            </a:r>
            <a:r>
              <a:rPr lang="fr-CA" dirty="0"/>
              <a:t>, </a:t>
            </a:r>
            <a:r>
              <a:rPr lang="fr-CA" dirty="0" err="1"/>
              <a:t>RelativeLayout</a:t>
            </a:r>
            <a:r>
              <a:rPr lang="fr-CA" dirty="0"/>
              <a:t> et </a:t>
            </a:r>
            <a:r>
              <a:rPr lang="fr-CA" dirty="0" err="1"/>
              <a:t>FrameLayout</a:t>
            </a:r>
            <a:endParaRPr lang="fr-CA" dirty="0"/>
          </a:p>
        </p:txBody>
      </p:sp>
    </p:spTree>
    <p:extLst>
      <p:ext uri="{BB962C8B-B14F-4D97-AF65-F5344CB8AC3E}">
        <p14:creationId xmlns:p14="http://schemas.microsoft.com/office/powerpoint/2010/main" val="714640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Classe </a:t>
            </a:r>
            <a:r>
              <a:rPr lang="fr-CA" b="1" dirty="0" err="1"/>
              <a:t>AsyncTask</a:t>
            </a:r>
            <a:endParaRPr lang="fr-CA" b="1" dirty="0"/>
          </a:p>
        </p:txBody>
      </p:sp>
      <p:sp>
        <p:nvSpPr>
          <p:cNvPr id="3" name="Espace réservé du contenu 2"/>
          <p:cNvSpPr>
            <a:spLocks noGrp="1"/>
          </p:cNvSpPr>
          <p:nvPr>
            <p:ph idx="1"/>
          </p:nvPr>
        </p:nvSpPr>
        <p:spPr/>
        <p:txBody>
          <a:bodyPr/>
          <a:lstStyle/>
          <a:p>
            <a:r>
              <a:rPr lang="fr-CA" dirty="0"/>
              <a:t>Avec la classe héritant de </a:t>
            </a:r>
            <a:r>
              <a:rPr lang="fr-CA" b="1" dirty="0" err="1"/>
              <a:t>AsyncTask</a:t>
            </a:r>
            <a:r>
              <a:rPr lang="fr-CA" dirty="0"/>
              <a:t>, on peut surcharger plusieurs méthodes. Voici les principales.</a:t>
            </a:r>
          </a:p>
          <a:p>
            <a:r>
              <a:rPr lang="fr-CA" b="1" dirty="0" err="1"/>
              <a:t>onPreExecute</a:t>
            </a:r>
            <a:r>
              <a:rPr lang="fr-CA" dirty="0"/>
              <a:t>() : Méthode qui s’exécute sur le thread principal et avant la tâche elle-même.</a:t>
            </a:r>
          </a:p>
          <a:p>
            <a:r>
              <a:rPr lang="fr-CA" b="1" dirty="0" err="1"/>
              <a:t>doInBackground</a:t>
            </a:r>
            <a:r>
              <a:rPr lang="fr-CA" b="1" dirty="0"/>
              <a:t>(</a:t>
            </a:r>
            <a:r>
              <a:rPr lang="fr-CA" b="1" dirty="0" err="1"/>
              <a:t>Params</a:t>
            </a:r>
            <a:r>
              <a:rPr lang="fr-CA" b="1" dirty="0"/>
              <a:t>…)</a:t>
            </a:r>
            <a:r>
              <a:rPr lang="fr-CA" dirty="0"/>
              <a:t> : Méthode qui exécute sur le thread d’arrière-plan la tâche</a:t>
            </a:r>
          </a:p>
          <a:p>
            <a:r>
              <a:rPr lang="fr-CA" b="1" dirty="0" err="1"/>
              <a:t>onProgressUpdate</a:t>
            </a:r>
            <a:r>
              <a:rPr lang="fr-CA" b="1" dirty="0"/>
              <a:t>(Progress…)</a:t>
            </a:r>
            <a:r>
              <a:rPr lang="fr-CA" dirty="0"/>
              <a:t> : Méthode qui s’exécute sur le thread principal lors de la mise à jour de la tâche</a:t>
            </a:r>
          </a:p>
          <a:p>
            <a:r>
              <a:rPr lang="fr-CA" b="1" dirty="0" err="1"/>
              <a:t>onPostExecute</a:t>
            </a:r>
            <a:r>
              <a:rPr lang="fr-CA" dirty="0"/>
              <a:t> </a:t>
            </a:r>
            <a:r>
              <a:rPr lang="fr-CA" b="1" dirty="0"/>
              <a:t>(</a:t>
            </a:r>
            <a:r>
              <a:rPr lang="fr-CA" b="1" dirty="0" err="1"/>
              <a:t>Result</a:t>
            </a:r>
            <a:r>
              <a:rPr lang="fr-CA" b="1" dirty="0"/>
              <a:t>…) :</a:t>
            </a:r>
            <a:r>
              <a:rPr lang="fr-CA" dirty="0"/>
              <a:t> Méthode qui s’exécute sur le thread principal après que </a:t>
            </a:r>
            <a:r>
              <a:rPr lang="fr-CA" b="1" dirty="0" err="1"/>
              <a:t>doInBackground</a:t>
            </a:r>
            <a:r>
              <a:rPr lang="fr-CA" dirty="0"/>
              <a:t> est terminée</a:t>
            </a:r>
          </a:p>
          <a:p>
            <a:r>
              <a:rPr lang="fr-CA" dirty="0" err="1">
                <a:hlinkClick r:id="rId3"/>
              </a:rPr>
              <a:t>Javadoc</a:t>
            </a:r>
            <a:r>
              <a:rPr lang="fr-CA" dirty="0">
                <a:hlinkClick r:id="rId3"/>
              </a:rPr>
              <a:t> pour </a:t>
            </a:r>
            <a:r>
              <a:rPr lang="fr-CA" b="1" dirty="0" err="1">
                <a:hlinkClick r:id="rId3"/>
              </a:rPr>
              <a:t>AsyncTask</a:t>
            </a:r>
            <a:r>
              <a:rPr lang="fr-CA" b="1" dirty="0"/>
              <a:t> </a:t>
            </a:r>
            <a:r>
              <a:rPr lang="fr-CA" dirty="0"/>
              <a:t>et </a:t>
            </a:r>
            <a:r>
              <a:rPr lang="fr-CA" dirty="0">
                <a:hlinkClick r:id="rId3"/>
              </a:rPr>
              <a:t>documentation</a:t>
            </a:r>
            <a:endParaRPr lang="fr-CA" dirty="0"/>
          </a:p>
        </p:txBody>
      </p:sp>
    </p:spTree>
    <p:extLst>
      <p:ext uri="{BB962C8B-B14F-4D97-AF65-F5344CB8AC3E}">
        <p14:creationId xmlns:p14="http://schemas.microsoft.com/office/powerpoint/2010/main" val="4111971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Exercices</a:t>
            </a:r>
          </a:p>
        </p:txBody>
      </p:sp>
      <p:sp>
        <p:nvSpPr>
          <p:cNvPr id="3" name="Espace réservé du contenu 2"/>
          <p:cNvSpPr>
            <a:spLocks noGrp="1"/>
          </p:cNvSpPr>
          <p:nvPr>
            <p:ph idx="1"/>
          </p:nvPr>
        </p:nvSpPr>
        <p:spPr/>
        <p:txBody>
          <a:bodyPr>
            <a:normAutofit lnSpcReduction="10000"/>
          </a:bodyPr>
          <a:lstStyle/>
          <a:p>
            <a:r>
              <a:rPr lang="fr-CA" dirty="0" err="1"/>
              <a:t>Refactoriser</a:t>
            </a:r>
            <a:r>
              <a:rPr lang="fr-CA" dirty="0"/>
              <a:t> la classe </a:t>
            </a:r>
            <a:r>
              <a:rPr lang="fr-CA" b="1" dirty="0" err="1"/>
              <a:t>MainActivityFragment</a:t>
            </a:r>
            <a:r>
              <a:rPr lang="fr-CA" dirty="0"/>
              <a:t> en la renommant </a:t>
            </a:r>
            <a:r>
              <a:rPr lang="fr-CA" b="1" dirty="0" err="1"/>
              <a:t>ForecastFragment</a:t>
            </a:r>
            <a:endParaRPr lang="fr-CA" dirty="0"/>
          </a:p>
          <a:p>
            <a:pPr lvl="1"/>
            <a:r>
              <a:rPr lang="fr-CA" dirty="0"/>
              <a:t>Utiliser le fonctionnalité intégrée dans AS pour renommer la classe</a:t>
            </a:r>
          </a:p>
          <a:p>
            <a:r>
              <a:rPr lang="fr-CA" dirty="0"/>
              <a:t>S’assurer que </a:t>
            </a:r>
            <a:r>
              <a:rPr lang="fr-CA" b="1" dirty="0" err="1"/>
              <a:t>ForecastFragment</a:t>
            </a:r>
            <a:r>
              <a:rPr lang="fr-CA" b="1" dirty="0"/>
              <a:t> </a:t>
            </a:r>
            <a:r>
              <a:rPr lang="fr-CA" dirty="0"/>
              <a:t>soit dans son propre fichier</a:t>
            </a:r>
          </a:p>
          <a:p>
            <a:r>
              <a:rPr lang="fr-CA" dirty="0"/>
              <a:t>Créer une classe </a:t>
            </a:r>
            <a:r>
              <a:rPr lang="fr-CA" dirty="0" err="1"/>
              <a:t>AsyncTask</a:t>
            </a:r>
            <a:r>
              <a:rPr lang="fr-CA" dirty="0"/>
              <a:t> interne à </a:t>
            </a:r>
            <a:r>
              <a:rPr lang="fr-CA" b="1" dirty="0" err="1"/>
              <a:t>ForecastFragment</a:t>
            </a:r>
            <a:r>
              <a:rPr lang="fr-CA" b="1" dirty="0"/>
              <a:t> </a:t>
            </a:r>
            <a:r>
              <a:rPr lang="fr-CA" dirty="0"/>
              <a:t>appelée </a:t>
            </a:r>
            <a:r>
              <a:rPr lang="fr-CA" b="1" dirty="0" err="1"/>
              <a:t>FetchWeatherTask</a:t>
            </a:r>
            <a:endParaRPr lang="fr-CA" dirty="0"/>
          </a:p>
          <a:p>
            <a:pPr lvl="1"/>
            <a:r>
              <a:rPr lang="fr-CA" dirty="0"/>
              <a:t>Pour l’instant utiliser la classe </a:t>
            </a:r>
            <a:r>
              <a:rPr lang="fr-CA" b="1" dirty="0" err="1"/>
              <a:t>Void</a:t>
            </a:r>
            <a:r>
              <a:rPr lang="fr-CA" dirty="0"/>
              <a:t> pour les trois paramètres</a:t>
            </a:r>
          </a:p>
          <a:p>
            <a:r>
              <a:rPr lang="fr-CA" dirty="0"/>
              <a:t>Ajouter la méthode </a:t>
            </a:r>
            <a:r>
              <a:rPr lang="fr-CA" b="1" dirty="0" err="1"/>
              <a:t>protected</a:t>
            </a:r>
            <a:r>
              <a:rPr lang="fr-CA" b="1" dirty="0"/>
              <a:t> </a:t>
            </a:r>
            <a:r>
              <a:rPr lang="fr-CA" b="1" dirty="0" err="1"/>
              <a:t>Void</a:t>
            </a:r>
            <a:r>
              <a:rPr lang="fr-CA" b="1" dirty="0"/>
              <a:t> </a:t>
            </a:r>
            <a:r>
              <a:rPr lang="fr-CA" b="1" dirty="0" err="1"/>
              <a:t>doInBackground</a:t>
            </a:r>
            <a:r>
              <a:rPr lang="fr-CA" b="1" dirty="0"/>
              <a:t> (</a:t>
            </a:r>
            <a:r>
              <a:rPr lang="fr-CA" b="1" dirty="0" err="1"/>
              <a:t>Void</a:t>
            </a:r>
            <a:r>
              <a:rPr lang="fr-CA" b="1" dirty="0"/>
              <a:t>… </a:t>
            </a:r>
            <a:r>
              <a:rPr lang="fr-CA" b="1" dirty="0" err="1"/>
              <a:t>params</a:t>
            </a:r>
            <a:r>
              <a:rPr lang="fr-CA" b="1" dirty="0"/>
              <a:t>)</a:t>
            </a:r>
            <a:r>
              <a:rPr lang="fr-CA" dirty="0"/>
              <a:t> {…}</a:t>
            </a:r>
          </a:p>
          <a:p>
            <a:r>
              <a:rPr lang="fr-CA" dirty="0"/>
              <a:t>Déplacer le code collé de l’exercice précédent dans la méthode qui exécute la tâche</a:t>
            </a:r>
          </a:p>
          <a:p>
            <a:r>
              <a:rPr lang="fr-CA" dirty="0"/>
              <a:t>Exécuter le projet</a:t>
            </a:r>
          </a:p>
        </p:txBody>
      </p:sp>
    </p:spTree>
    <p:extLst>
      <p:ext uri="{BB962C8B-B14F-4D97-AF65-F5344CB8AC3E}">
        <p14:creationId xmlns:p14="http://schemas.microsoft.com/office/powerpoint/2010/main" val="3868011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Prochaines étapes</a:t>
            </a:r>
          </a:p>
        </p:txBody>
      </p:sp>
      <p:sp>
        <p:nvSpPr>
          <p:cNvPr id="3" name="Espace réservé du contenu 2"/>
          <p:cNvSpPr>
            <a:spLocks noGrp="1"/>
          </p:cNvSpPr>
          <p:nvPr>
            <p:ph idx="1"/>
          </p:nvPr>
        </p:nvSpPr>
        <p:spPr/>
        <p:txBody>
          <a:bodyPr/>
          <a:lstStyle/>
          <a:p>
            <a:r>
              <a:rPr lang="fr-CA" dirty="0"/>
              <a:t>Dans les prochaines étapes, on ajoutera un bouton de rafraîchissement pour mettre les informations à jour</a:t>
            </a:r>
          </a:p>
          <a:p>
            <a:r>
              <a:rPr lang="fr-CA" dirty="0"/>
              <a:t>Avant, il faudra ajouter un menu avec des items à sélectionner dans la barre d’outils</a:t>
            </a:r>
          </a:p>
          <a:p>
            <a:r>
              <a:rPr lang="fr-CA" dirty="0"/>
              <a:t>Le bouton résidera à l’intérieur du menu</a:t>
            </a:r>
          </a:p>
        </p:txBody>
      </p:sp>
    </p:spTree>
    <p:extLst>
      <p:ext uri="{BB962C8B-B14F-4D97-AF65-F5344CB8AC3E}">
        <p14:creationId xmlns:p14="http://schemas.microsoft.com/office/powerpoint/2010/main" val="2894914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Barre d’outils</a:t>
            </a:r>
          </a:p>
        </p:txBody>
      </p:sp>
      <p:sp>
        <p:nvSpPr>
          <p:cNvPr id="3" name="Espace réservé du contenu 2"/>
          <p:cNvSpPr>
            <a:spLocks noGrp="1"/>
          </p:cNvSpPr>
          <p:nvPr>
            <p:ph idx="1"/>
          </p:nvPr>
        </p:nvSpPr>
        <p:spPr/>
        <p:txBody>
          <a:bodyPr/>
          <a:lstStyle/>
          <a:p>
            <a:r>
              <a:rPr lang="fr-CA" dirty="0"/>
              <a:t>Le </a:t>
            </a:r>
            <a:r>
              <a:rPr lang="fr-CA" dirty="0" err="1"/>
              <a:t>AppBar</a:t>
            </a:r>
            <a:r>
              <a:rPr lang="fr-CA" dirty="0"/>
              <a:t> est le menu principal dans une application Android, il réside dans la partie supérieure de l’application</a:t>
            </a:r>
          </a:p>
          <a:p>
            <a:r>
              <a:rPr lang="fr-CA" dirty="0"/>
              <a:t>Par défaut celui-ci affiche le nom de l’application</a:t>
            </a:r>
          </a:p>
          <a:p>
            <a:r>
              <a:rPr lang="fr-CA" dirty="0"/>
              <a:t>Il ne contient pas de menu en soit, il faut lui ajouter un menu selon l’activité qui est en cour d’exécution</a:t>
            </a:r>
          </a:p>
          <a:p>
            <a:r>
              <a:rPr lang="fr-CA" dirty="0">
                <a:hlinkClick r:id="rId2"/>
              </a:rPr>
              <a:t>Documentation</a:t>
            </a:r>
            <a:endParaRPr lang="fr-CA" dirty="0"/>
          </a:p>
          <a:p>
            <a:endParaRPr lang="fr-CA" dirty="0"/>
          </a:p>
        </p:txBody>
      </p:sp>
    </p:spTree>
    <p:extLst>
      <p:ext uri="{BB962C8B-B14F-4D97-AF65-F5344CB8AC3E}">
        <p14:creationId xmlns:p14="http://schemas.microsoft.com/office/powerpoint/2010/main" val="2331020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Barre d’outils : </a:t>
            </a:r>
            <a:r>
              <a:rPr lang="fr-CA" dirty="0" err="1"/>
              <a:t>xml</a:t>
            </a:r>
            <a:endParaRPr lang="fr-CA" dirty="0"/>
          </a:p>
        </p:txBody>
      </p:sp>
      <p:sp>
        <p:nvSpPr>
          <p:cNvPr id="3" name="Espace réservé du contenu 2"/>
          <p:cNvSpPr>
            <a:spLocks noGrp="1"/>
          </p:cNvSpPr>
          <p:nvPr>
            <p:ph sz="half" idx="1"/>
          </p:nvPr>
        </p:nvSpPr>
        <p:spPr/>
        <p:txBody>
          <a:bodyPr>
            <a:normAutofit fontScale="92500"/>
          </a:bodyPr>
          <a:lstStyle/>
          <a:p>
            <a:r>
              <a:rPr lang="fr-CA" sz="1600" dirty="0"/>
              <a:t>Dépendant du modèle utilisé lors de la création du projet, dans le code du </a:t>
            </a:r>
            <a:r>
              <a:rPr lang="fr-CA" sz="1600" dirty="0" err="1"/>
              <a:t>layout</a:t>
            </a:r>
            <a:r>
              <a:rPr lang="fr-CA" sz="1600" dirty="0"/>
              <a:t> principal on devrait retrouver les balises représentant la barre d’outils</a:t>
            </a:r>
          </a:p>
        </p:txBody>
      </p:sp>
      <p:sp>
        <p:nvSpPr>
          <p:cNvPr id="7" name="Espace réservé du contenu 6"/>
          <p:cNvSpPr>
            <a:spLocks noGrp="1"/>
          </p:cNvSpPr>
          <p:nvPr>
            <p:ph sz="half" idx="2"/>
          </p:nvPr>
        </p:nvSpPr>
        <p:spPr>
          <a:xfrm>
            <a:off x="4594859" y="1371600"/>
            <a:ext cx="3811721" cy="3263503"/>
          </a:xfrm>
        </p:spPr>
        <p:txBody>
          <a:bodyPr>
            <a:normAutofit fontScale="92500"/>
          </a:bodyPr>
          <a:lstStyle/>
          <a:p>
            <a:pPr marL="0" indent="0">
              <a:buNone/>
            </a:pPr>
            <a:r>
              <a:rPr lang="fr-CA" dirty="0"/>
              <a:t>&lt;</a:t>
            </a:r>
            <a:r>
              <a:rPr lang="fr-CA" dirty="0" err="1"/>
              <a:t>android.support.design.widget.AppBarLayout</a:t>
            </a:r>
            <a:r>
              <a:rPr lang="fr-CA" dirty="0"/>
              <a:t/>
            </a:r>
            <a:br>
              <a:rPr lang="fr-CA" dirty="0"/>
            </a:br>
            <a:r>
              <a:rPr lang="fr-CA" dirty="0"/>
              <a:t>   </a:t>
            </a:r>
            <a:r>
              <a:rPr lang="fr-CA" dirty="0" err="1"/>
              <a:t>android:layout_width</a:t>
            </a:r>
            <a:r>
              <a:rPr lang="fr-CA" dirty="0"/>
              <a:t>="</a:t>
            </a:r>
            <a:r>
              <a:rPr lang="fr-CA" dirty="0" err="1"/>
              <a:t>match_parent</a:t>
            </a:r>
            <a:r>
              <a:rPr lang="fr-CA" dirty="0"/>
              <a:t>" </a:t>
            </a:r>
            <a:br>
              <a:rPr lang="fr-CA" dirty="0"/>
            </a:br>
            <a:r>
              <a:rPr lang="fr-CA" dirty="0"/>
              <a:t>   </a:t>
            </a:r>
            <a:r>
              <a:rPr lang="fr-CA" dirty="0" err="1"/>
              <a:t>android:layout_height</a:t>
            </a:r>
            <a:r>
              <a:rPr lang="fr-CA" dirty="0"/>
              <a:t>="</a:t>
            </a:r>
            <a:r>
              <a:rPr lang="fr-CA" dirty="0" err="1"/>
              <a:t>wrap_content</a:t>
            </a:r>
            <a:r>
              <a:rPr lang="fr-CA" dirty="0"/>
              <a:t>« </a:t>
            </a:r>
            <a:br>
              <a:rPr lang="fr-CA" dirty="0"/>
            </a:br>
            <a:r>
              <a:rPr lang="fr-CA" dirty="0"/>
              <a:t>   </a:t>
            </a:r>
            <a:r>
              <a:rPr lang="fr-CA" dirty="0" err="1"/>
              <a:t>android:theme</a:t>
            </a:r>
            <a:r>
              <a:rPr lang="fr-CA" dirty="0"/>
              <a:t>=</a:t>
            </a:r>
            <a:br>
              <a:rPr lang="fr-CA" dirty="0"/>
            </a:br>
            <a:r>
              <a:rPr lang="fr-CA" dirty="0"/>
              <a:t>      "@style/</a:t>
            </a:r>
            <a:r>
              <a:rPr lang="fr-CA" dirty="0" err="1"/>
              <a:t>AppTheme.AppBarOverlay</a:t>
            </a:r>
            <a:r>
              <a:rPr lang="fr-CA" dirty="0"/>
              <a:t>"&gt;</a:t>
            </a:r>
            <a:br>
              <a:rPr lang="fr-CA" dirty="0"/>
            </a:br>
            <a:r>
              <a:rPr lang="fr-CA" dirty="0"/>
              <a:t/>
            </a:r>
            <a:br>
              <a:rPr lang="fr-CA" dirty="0"/>
            </a:br>
            <a:r>
              <a:rPr lang="fr-CA" dirty="0"/>
              <a:t>   &lt;android.support.v7.widget.Toolbar</a:t>
            </a:r>
            <a:br>
              <a:rPr lang="fr-CA" dirty="0"/>
            </a:br>
            <a:r>
              <a:rPr lang="fr-CA" dirty="0"/>
              <a:t>      </a:t>
            </a:r>
            <a:r>
              <a:rPr lang="fr-CA" dirty="0" err="1"/>
              <a:t>android:id</a:t>
            </a:r>
            <a:r>
              <a:rPr lang="fr-CA" dirty="0"/>
              <a:t>="@+id/</a:t>
            </a:r>
            <a:r>
              <a:rPr lang="fr-CA" dirty="0" err="1"/>
              <a:t>toolbar</a:t>
            </a:r>
            <a:r>
              <a:rPr lang="fr-CA" dirty="0"/>
              <a:t>"</a:t>
            </a:r>
            <a:br>
              <a:rPr lang="fr-CA" dirty="0"/>
            </a:br>
            <a:r>
              <a:rPr lang="fr-CA" dirty="0"/>
              <a:t>      </a:t>
            </a:r>
            <a:r>
              <a:rPr lang="fr-CA" dirty="0" err="1"/>
              <a:t>android:layout_width</a:t>
            </a:r>
            <a:r>
              <a:rPr lang="fr-CA" dirty="0"/>
              <a:t>="</a:t>
            </a:r>
            <a:r>
              <a:rPr lang="fr-CA" dirty="0" err="1"/>
              <a:t>match_parent</a:t>
            </a:r>
            <a:r>
              <a:rPr lang="fr-CA" dirty="0"/>
              <a:t>"</a:t>
            </a:r>
            <a:br>
              <a:rPr lang="fr-CA" dirty="0"/>
            </a:br>
            <a:r>
              <a:rPr lang="fr-CA" dirty="0"/>
              <a:t>      </a:t>
            </a:r>
            <a:r>
              <a:rPr lang="fr-CA" dirty="0" err="1"/>
              <a:t>android:layout_height</a:t>
            </a:r>
            <a:r>
              <a:rPr lang="fr-CA" dirty="0"/>
              <a:t>=</a:t>
            </a:r>
            <a:br>
              <a:rPr lang="fr-CA" dirty="0"/>
            </a:br>
            <a:r>
              <a:rPr lang="fr-CA" dirty="0"/>
              <a:t>         "?</a:t>
            </a:r>
            <a:r>
              <a:rPr lang="fr-CA" dirty="0" err="1"/>
              <a:t>attr</a:t>
            </a:r>
            <a:r>
              <a:rPr lang="fr-CA" dirty="0"/>
              <a:t>/</a:t>
            </a:r>
            <a:r>
              <a:rPr lang="fr-CA" dirty="0" err="1"/>
              <a:t>actionBarSize</a:t>
            </a:r>
            <a:r>
              <a:rPr lang="fr-CA" dirty="0"/>
              <a:t>"</a:t>
            </a:r>
            <a:br>
              <a:rPr lang="fr-CA" dirty="0"/>
            </a:br>
            <a:r>
              <a:rPr lang="fr-CA" dirty="0"/>
              <a:t>      </a:t>
            </a:r>
            <a:r>
              <a:rPr lang="fr-CA" dirty="0" err="1"/>
              <a:t>android:background</a:t>
            </a:r>
            <a:r>
              <a:rPr lang="fr-CA" dirty="0"/>
              <a:t>=</a:t>
            </a:r>
            <a:br>
              <a:rPr lang="fr-CA" dirty="0"/>
            </a:br>
            <a:r>
              <a:rPr lang="fr-CA" dirty="0"/>
              <a:t>         "?</a:t>
            </a:r>
            <a:r>
              <a:rPr lang="fr-CA" dirty="0" err="1"/>
              <a:t>attr</a:t>
            </a:r>
            <a:r>
              <a:rPr lang="fr-CA" dirty="0"/>
              <a:t>/</a:t>
            </a:r>
            <a:r>
              <a:rPr lang="fr-CA" dirty="0" err="1"/>
              <a:t>colorPrimary</a:t>
            </a:r>
            <a:r>
              <a:rPr lang="fr-CA" dirty="0"/>
              <a:t>"  </a:t>
            </a:r>
            <a:br>
              <a:rPr lang="fr-CA" dirty="0"/>
            </a:br>
            <a:r>
              <a:rPr lang="fr-CA" dirty="0"/>
              <a:t>      </a:t>
            </a:r>
            <a:r>
              <a:rPr lang="fr-CA" dirty="0" err="1"/>
              <a:t>app:popupTheme</a:t>
            </a:r>
            <a:r>
              <a:rPr lang="fr-CA" dirty="0"/>
              <a:t>=</a:t>
            </a:r>
            <a:br>
              <a:rPr lang="fr-CA" dirty="0"/>
            </a:br>
            <a:r>
              <a:rPr lang="fr-CA" dirty="0"/>
              <a:t>         "@style/</a:t>
            </a:r>
            <a:r>
              <a:rPr lang="fr-CA" dirty="0" err="1"/>
              <a:t>AppTheme.PopupOverlay</a:t>
            </a:r>
            <a:r>
              <a:rPr lang="fr-CA" dirty="0"/>
              <a:t>" /&gt;</a:t>
            </a:r>
          </a:p>
          <a:p>
            <a:pPr marL="0" indent="0">
              <a:buNone/>
            </a:pPr>
            <a:r>
              <a:rPr lang="fr-CA" dirty="0"/>
              <a:t>&lt;/</a:t>
            </a:r>
            <a:r>
              <a:rPr lang="fr-CA" dirty="0" err="1"/>
              <a:t>android.support.design.widget.AppBarLayout</a:t>
            </a:r>
            <a:r>
              <a:rPr lang="fr-CA" dirty="0"/>
              <a:t>&gt;</a:t>
            </a:r>
          </a:p>
        </p:txBody>
      </p:sp>
      <p:sp>
        <p:nvSpPr>
          <p:cNvPr id="4" name="ZoneTexte 3"/>
          <p:cNvSpPr txBox="1"/>
          <p:nvPr/>
        </p:nvSpPr>
        <p:spPr>
          <a:xfrm>
            <a:off x="368711" y="2898058"/>
            <a:ext cx="3008670" cy="1477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fr-CA" dirty="0"/>
              <a:t>Pour la barre d’outils, il est important de s’assurer que celle-ci ne soit pas désactivé dans le manifeste</a:t>
            </a:r>
          </a:p>
        </p:txBody>
      </p:sp>
    </p:spTree>
    <p:extLst>
      <p:ext uri="{BB962C8B-B14F-4D97-AF65-F5344CB8AC3E}">
        <p14:creationId xmlns:p14="http://schemas.microsoft.com/office/powerpoint/2010/main" val="1871928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Menu : </a:t>
            </a:r>
            <a:r>
              <a:rPr lang="fr-CA" dirty="0" err="1"/>
              <a:t>xml</a:t>
            </a:r>
            <a:endParaRPr lang="fr-CA" dirty="0"/>
          </a:p>
        </p:txBody>
      </p:sp>
      <p:sp>
        <p:nvSpPr>
          <p:cNvPr id="5" name="Espace réservé du contenu 4"/>
          <p:cNvSpPr>
            <a:spLocks noGrp="1"/>
          </p:cNvSpPr>
          <p:nvPr>
            <p:ph idx="1"/>
          </p:nvPr>
        </p:nvSpPr>
        <p:spPr/>
        <p:txBody>
          <a:bodyPr/>
          <a:lstStyle/>
          <a:p>
            <a:r>
              <a:rPr lang="fr-CA" dirty="0"/>
              <a:t>Dans le dossier </a:t>
            </a:r>
            <a:r>
              <a:rPr lang="fr-CA" dirty="0" err="1"/>
              <a:t>res</a:t>
            </a:r>
            <a:r>
              <a:rPr lang="fr-CA" dirty="0"/>
              <a:t>, il y a un sous-dossier menu ce dossier contient les descriptions XML des différents menus que l’on pourrait charger dans une application</a:t>
            </a:r>
          </a:p>
          <a:p>
            <a:r>
              <a:rPr lang="fr-CA" dirty="0"/>
              <a:t>Dans le modèle par défaut de l’application, il se peut que l’on y retrouve le fichier menu_main.xml</a:t>
            </a:r>
          </a:p>
          <a:p>
            <a:r>
              <a:rPr lang="fr-CA" dirty="0"/>
              <a:t>À l’intérieur d’une balise </a:t>
            </a:r>
            <a:r>
              <a:rPr lang="fr-CA" b="1" dirty="0"/>
              <a:t>menu</a:t>
            </a:r>
            <a:r>
              <a:rPr lang="fr-CA" dirty="0"/>
              <a:t>, on peut y retrouver plusieurs balises </a:t>
            </a:r>
            <a:r>
              <a:rPr lang="fr-CA" b="1" dirty="0"/>
              <a:t>item</a:t>
            </a:r>
            <a:r>
              <a:rPr lang="fr-CA" dirty="0"/>
              <a:t> </a:t>
            </a:r>
          </a:p>
          <a:p>
            <a:r>
              <a:rPr lang="fr-CA" dirty="0"/>
              <a:t>Ces </a:t>
            </a:r>
            <a:r>
              <a:rPr lang="fr-CA" b="1" dirty="0"/>
              <a:t>items</a:t>
            </a:r>
            <a:r>
              <a:rPr lang="fr-CA" dirty="0"/>
              <a:t> représentent les éléments UI que l’on peut cliquer</a:t>
            </a:r>
          </a:p>
          <a:p>
            <a:r>
              <a:rPr lang="fr-CA" dirty="0"/>
              <a:t>Voir </a:t>
            </a:r>
            <a:r>
              <a:rPr lang="fr-CA" dirty="0">
                <a:hlinkClick r:id="rId2"/>
              </a:rPr>
              <a:t>vidéo</a:t>
            </a:r>
            <a:endParaRPr lang="fr-CA" dirty="0"/>
          </a:p>
          <a:p>
            <a:endParaRPr lang="fr-CA" dirty="0"/>
          </a:p>
        </p:txBody>
      </p:sp>
      <p:sp>
        <p:nvSpPr>
          <p:cNvPr id="10" name="Espace réservé du contenu 4"/>
          <p:cNvSpPr txBox="1">
            <a:spLocks/>
          </p:cNvSpPr>
          <p:nvPr/>
        </p:nvSpPr>
        <p:spPr>
          <a:xfrm>
            <a:off x="4855464" y="1369142"/>
            <a:ext cx="3360420" cy="1865671"/>
          </a:xfrm>
          <a:prstGeom prst="rect">
            <a:avLst/>
          </a:prstGeom>
        </p:spPr>
        <p:txBody>
          <a:bodyPr vert="horz" lIns="91440" tIns="45720" rIns="91440" bIns="45720" rtlCol="0">
            <a:normAutofit/>
          </a:bodyPr>
          <a:lstStyle>
            <a:lvl1pPr marL="137160" indent="-137160" algn="l" defTabSz="685800" rtl="0" eaLnBrk="1" latinLnBrk="0" hangingPunct="1">
              <a:lnSpc>
                <a:spcPct val="95000"/>
              </a:lnSpc>
              <a:spcBef>
                <a:spcPts val="1050"/>
              </a:spcBef>
              <a:spcAft>
                <a:spcPts val="150"/>
              </a:spcAft>
              <a:buClr>
                <a:schemeClr val="accent1"/>
              </a:buClr>
              <a:buSzPct val="80000"/>
              <a:buFont typeface="Arial" pitchFamily="34" charset="0"/>
              <a:buChar char="•"/>
              <a:defRPr sz="1350" kern="1200" spc="8" baseline="0">
                <a:solidFill>
                  <a:schemeClr val="tx1"/>
                </a:solidFill>
                <a:latin typeface="+mn-lt"/>
                <a:ea typeface="+mn-ea"/>
                <a:cs typeface="+mn-cs"/>
              </a:defRPr>
            </a:lvl1pPr>
            <a:lvl2pPr marL="34290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200" kern="1200">
                <a:solidFill>
                  <a:schemeClr val="tx1">
                    <a:lumMod val="85000"/>
                    <a:lumOff val="15000"/>
                  </a:schemeClr>
                </a:solidFill>
                <a:latin typeface="+mn-lt"/>
                <a:ea typeface="+mn-ea"/>
                <a:cs typeface="+mn-cs"/>
              </a:defRPr>
            </a:lvl2pPr>
            <a:lvl3pPr marL="54864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3pPr>
            <a:lvl4pPr marL="75438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4pPr>
            <a:lvl5pPr marL="96012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5pPr>
            <a:lvl6pPr marL="120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6pPr>
            <a:lvl7pPr marL="142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7pPr>
            <a:lvl8pPr marL="165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8pPr>
            <a:lvl9pPr marL="187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9pPr>
          </a:lstStyle>
          <a:p>
            <a:endParaRPr lang="fr-CA" dirty="0"/>
          </a:p>
        </p:txBody>
      </p:sp>
    </p:spTree>
    <p:extLst>
      <p:ext uri="{BB962C8B-B14F-4D97-AF65-F5344CB8AC3E}">
        <p14:creationId xmlns:p14="http://schemas.microsoft.com/office/powerpoint/2010/main" val="3271488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Menu : </a:t>
            </a:r>
            <a:r>
              <a:rPr lang="fr-CA" dirty="0" err="1"/>
              <a:t>xml</a:t>
            </a:r>
            <a:endParaRPr lang="fr-CA" dirty="0"/>
          </a:p>
        </p:txBody>
      </p:sp>
      <p:sp>
        <p:nvSpPr>
          <p:cNvPr id="3" name="Espace réservé du contenu 2"/>
          <p:cNvSpPr>
            <a:spLocks noGrp="1"/>
          </p:cNvSpPr>
          <p:nvPr>
            <p:ph sz="half" idx="1"/>
          </p:nvPr>
        </p:nvSpPr>
        <p:spPr>
          <a:xfrm>
            <a:off x="946404" y="1371600"/>
            <a:ext cx="7269480" cy="3263503"/>
          </a:xfrm>
        </p:spPr>
        <p:txBody>
          <a:bodyPr/>
          <a:lstStyle/>
          <a:p>
            <a:r>
              <a:rPr lang="fr-CA" dirty="0"/>
              <a:t>La structure d’un menu va comme suit</a:t>
            </a:r>
          </a:p>
          <a:p>
            <a:pPr marL="0" indent="0">
              <a:buNone/>
            </a:pPr>
            <a:r>
              <a:rPr lang="fr-CA" dirty="0"/>
              <a:t>&lt;menu…&gt;</a:t>
            </a:r>
          </a:p>
          <a:p>
            <a:pPr marL="205740" lvl="1" indent="0">
              <a:buNone/>
            </a:pPr>
            <a:r>
              <a:rPr lang="fr-CA" dirty="0"/>
              <a:t>&lt;item… /&gt;</a:t>
            </a:r>
          </a:p>
          <a:p>
            <a:pPr marL="205740" lvl="1" indent="0">
              <a:buNone/>
            </a:pPr>
            <a:r>
              <a:rPr lang="fr-CA" dirty="0"/>
              <a:t>&lt;item… /&gt;</a:t>
            </a:r>
          </a:p>
          <a:p>
            <a:pPr marL="205740" lvl="1" indent="0">
              <a:buNone/>
            </a:pPr>
            <a:r>
              <a:rPr lang="fr-CA" dirty="0"/>
              <a:t>&lt;item… /&gt;</a:t>
            </a:r>
          </a:p>
          <a:p>
            <a:pPr marL="0" indent="0">
              <a:buNone/>
            </a:pPr>
            <a:r>
              <a:rPr lang="fr-CA" dirty="0"/>
              <a:t>&lt;/menu&gt;</a:t>
            </a:r>
          </a:p>
        </p:txBody>
      </p:sp>
      <p:sp>
        <p:nvSpPr>
          <p:cNvPr id="8" name="Rectangle 1"/>
          <p:cNvSpPr>
            <a:spLocks noGrp="1" noChangeArrowheads="1"/>
          </p:cNvSpPr>
          <p:nvPr>
            <p:ph sz="half" idx="2"/>
          </p:nvPr>
        </p:nvSpPr>
        <p:spPr bwMode="auto">
          <a:xfrm>
            <a:off x="1775632" y="3106995"/>
            <a:ext cx="5611024" cy="16312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&lt;</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menu </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xmlns:</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"http://schemas.android.com/</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apk</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res</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xmlns:</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app</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"http://schemas.android.com/</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apk</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res</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-auto"</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xmlns:</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tools</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"http://schemas.android.com/</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tools</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tools</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:context</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"com.nicolasbourre.b76.meteobourre.MainActivity"</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&gt;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&lt;</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item</a:t>
            </a:r>
            <a:b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:id</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"@+id/</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action_settings</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:orderInCategory</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"100"</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:title</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"@string/</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action_settings</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app</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:showAsAction</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never</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/&gt;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&lt;/</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menu</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&gt;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92334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Item de menu</a:t>
            </a:r>
          </a:p>
        </p:txBody>
      </p:sp>
      <p:sp>
        <p:nvSpPr>
          <p:cNvPr id="3" name="Espace réservé du contenu 2"/>
          <p:cNvSpPr>
            <a:spLocks noGrp="1"/>
          </p:cNvSpPr>
          <p:nvPr>
            <p:ph sz="half" idx="1"/>
          </p:nvPr>
        </p:nvSpPr>
        <p:spPr>
          <a:xfrm>
            <a:off x="946404" y="1371601"/>
            <a:ext cx="7269480" cy="2247840"/>
          </a:xfrm>
        </p:spPr>
        <p:txBody>
          <a:bodyPr/>
          <a:lstStyle/>
          <a:p>
            <a:r>
              <a:rPr lang="fr-CA" dirty="0"/>
              <a:t>Chaque menu est composé de plusieurs items</a:t>
            </a:r>
          </a:p>
          <a:p>
            <a:r>
              <a:rPr lang="fr-CA" dirty="0"/>
              <a:t>Pour ordonner les items, on peut simplement les mettre dans le bonne ordre dans le fichier XML</a:t>
            </a:r>
          </a:p>
          <a:p>
            <a:pPr lvl="1"/>
            <a:r>
              <a:rPr lang="fr-CA" dirty="0"/>
              <a:t>Toutefois, on peut changer l’ordre avec l’attribut </a:t>
            </a:r>
            <a:r>
              <a:rPr lang="fr-CA" b="1" dirty="0" err="1"/>
              <a:t>orderInCategory</a:t>
            </a:r>
            <a:r>
              <a:rPr lang="fr-CA" dirty="0"/>
              <a:t> qui permet de classifier les éléments selon leur valeur numérique</a:t>
            </a:r>
          </a:p>
          <a:p>
            <a:r>
              <a:rPr lang="fr-CA" dirty="0"/>
              <a:t>On n’affiche pratiquement jamais les items dans la barre d’outils sauf si c’est une action qui peut être importante OU qu’il y a de l’espace</a:t>
            </a:r>
          </a:p>
          <a:p>
            <a:pPr lvl="1"/>
            <a:r>
              <a:rPr lang="fr-CA" dirty="0"/>
              <a:t>L’option </a:t>
            </a:r>
            <a:r>
              <a:rPr lang="fr-CA" b="1" dirty="0" err="1"/>
              <a:t>showAsAction</a:t>
            </a:r>
            <a:r>
              <a:rPr lang="fr-CA" dirty="0"/>
              <a:t> permet de contrôler l’affichage dans la barre d’outils. Les options possibles sont </a:t>
            </a:r>
            <a:r>
              <a:rPr lang="fr-CA" b="1" i="1" dirty="0" err="1"/>
              <a:t>never</a:t>
            </a:r>
            <a:r>
              <a:rPr lang="fr-CA" b="1" i="1" dirty="0"/>
              <a:t>, </a:t>
            </a:r>
            <a:r>
              <a:rPr lang="fr-CA" b="1" i="1" dirty="0" err="1"/>
              <a:t>always</a:t>
            </a:r>
            <a:r>
              <a:rPr lang="fr-CA" b="1" i="1" dirty="0"/>
              <a:t> </a:t>
            </a:r>
            <a:r>
              <a:rPr lang="fr-CA" dirty="0"/>
              <a:t>et </a:t>
            </a:r>
            <a:r>
              <a:rPr lang="fr-CA" b="1" i="1" dirty="0" err="1"/>
              <a:t>ifRoom</a:t>
            </a:r>
            <a:endParaRPr lang="fr-CA" dirty="0"/>
          </a:p>
          <a:p>
            <a:endParaRPr lang="fr-CA" dirty="0"/>
          </a:p>
        </p:txBody>
      </p:sp>
      <p:sp>
        <p:nvSpPr>
          <p:cNvPr id="5" name="Rectangle 1"/>
          <p:cNvSpPr>
            <a:spLocks noGrp="1" noChangeArrowheads="1"/>
          </p:cNvSpPr>
          <p:nvPr>
            <p:ph sz="half" idx="2"/>
          </p:nvPr>
        </p:nvSpPr>
        <p:spPr bwMode="auto">
          <a:xfrm>
            <a:off x="1925401" y="3951279"/>
            <a:ext cx="3760101"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&lt;</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item</a:t>
            </a:r>
            <a:b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:id</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"@+id/</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action_settings</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:orderInCategory</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"100"</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android</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:title</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"@string/</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action_settings</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app</a:t>
            </a:r>
            <a:r>
              <a:rPr kumimoji="0" lang="fr-FR" altLang="fr-FR" sz="1000" b="1" i="0" u="none" strike="noStrike" cap="none" normalizeH="0" baseline="0" dirty="0" err="1">
                <a:ln>
                  <a:noFill/>
                </a:ln>
                <a:solidFill>
                  <a:srgbClr val="0000FF"/>
                </a:solidFill>
                <a:effectLst/>
                <a:latin typeface="Courier New" panose="02070309020205020404" pitchFamily="49" charset="0"/>
                <a:cs typeface="Courier New" panose="02070309020205020404" pitchFamily="49" charset="0"/>
              </a:rPr>
              <a:t>:showAsAction</a:t>
            </a:r>
            <a:r>
              <a:rPr kumimoji="0" lang="fr-FR" altLang="fr-FR" sz="1000" b="1" i="0" u="none" strike="noStrike" cap="none" normalizeH="0" baseline="0" dirty="0">
                <a:ln>
                  <a:noFill/>
                </a:ln>
                <a:solidFill>
                  <a:srgbClr val="0000FF"/>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err="1">
                <a:ln>
                  <a:noFill/>
                </a:ln>
                <a:solidFill>
                  <a:srgbClr val="008000"/>
                </a:solidFill>
                <a:effectLst/>
                <a:latin typeface="Courier New" panose="02070309020205020404" pitchFamily="49" charset="0"/>
                <a:cs typeface="Courier New" panose="02070309020205020404" pitchFamily="49" charset="0"/>
              </a:rPr>
              <a:t>never</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/&gt;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59107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a:t>Barre d’outil : code</a:t>
            </a:r>
          </a:p>
        </p:txBody>
      </p:sp>
      <p:sp>
        <p:nvSpPr>
          <p:cNvPr id="6" name="Espace réservé du contenu 5"/>
          <p:cNvSpPr>
            <a:spLocks noGrp="1"/>
          </p:cNvSpPr>
          <p:nvPr>
            <p:ph idx="1"/>
          </p:nvPr>
        </p:nvSpPr>
        <p:spPr/>
        <p:txBody>
          <a:bodyPr/>
          <a:lstStyle/>
          <a:p>
            <a:r>
              <a:rPr lang="fr-CA" dirty="0"/>
              <a:t>Au niveau du code pour démarrer une barre d’outils et un menu, il faut première activer l’option de la barre dans l’activité affichée</a:t>
            </a:r>
          </a:p>
          <a:p>
            <a:r>
              <a:rPr lang="fr-CA" dirty="0"/>
              <a:t>Par exemple le code suivant permet d’activer la barre d’outils</a:t>
            </a:r>
          </a:p>
          <a:p>
            <a:r>
              <a:rPr lang="fr-CA" b="1" dirty="0"/>
              <a:t>Question :</a:t>
            </a:r>
            <a:endParaRPr lang="fr-CA" dirty="0"/>
          </a:p>
          <a:p>
            <a:pPr lvl="1"/>
            <a:r>
              <a:rPr lang="fr-CA" dirty="0"/>
              <a:t>Dans quelle méthode doit-on ajouter le code pour insérer la barre d’outils?</a:t>
            </a:r>
          </a:p>
          <a:p>
            <a:pPr lvl="2"/>
            <a:r>
              <a:rPr lang="fr-CA" dirty="0"/>
              <a:t>Voir </a:t>
            </a:r>
            <a:r>
              <a:rPr lang="fr-CA" dirty="0">
                <a:hlinkClick r:id="rId3"/>
              </a:rPr>
              <a:t>ici</a:t>
            </a:r>
            <a:r>
              <a:rPr lang="fr-CA" dirty="0"/>
              <a:t> pour la réponse</a:t>
            </a:r>
          </a:p>
        </p:txBody>
      </p:sp>
      <p:sp>
        <p:nvSpPr>
          <p:cNvPr id="7" name="Rectangle 1"/>
          <p:cNvSpPr>
            <a:spLocks noChangeArrowheads="1"/>
          </p:cNvSpPr>
          <p:nvPr/>
        </p:nvSpPr>
        <p:spPr bwMode="auto">
          <a:xfrm>
            <a:off x="2055482" y="3273189"/>
            <a:ext cx="5051323"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Toolbar</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toolbar</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Toolbar</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findViewById</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R.id.</a:t>
            </a:r>
            <a:r>
              <a:rPr kumimoji="0" lang="fr-FR" altLang="fr-FR" sz="1000" b="1" i="1"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toolbar</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setSupportActionBar</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toolbar</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73936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Menu : code</a:t>
            </a:r>
          </a:p>
        </p:txBody>
      </p:sp>
      <p:sp>
        <p:nvSpPr>
          <p:cNvPr id="3" name="Espace réservé du contenu 2"/>
          <p:cNvSpPr>
            <a:spLocks noGrp="1"/>
          </p:cNvSpPr>
          <p:nvPr>
            <p:ph idx="1"/>
          </p:nvPr>
        </p:nvSpPr>
        <p:spPr/>
        <p:txBody>
          <a:bodyPr/>
          <a:lstStyle/>
          <a:p>
            <a:r>
              <a:rPr lang="fr-CA" dirty="0"/>
              <a:t>Pour un ajouter un menu à un fragment, il faudra activer l’option du menu avec la méthode </a:t>
            </a:r>
            <a:r>
              <a:rPr lang="fr-CA" b="1" dirty="0" err="1"/>
              <a:t>setHasOptionsMenu</a:t>
            </a:r>
            <a:r>
              <a:rPr lang="fr-CA" b="1" dirty="0"/>
              <a:t>(</a:t>
            </a:r>
            <a:r>
              <a:rPr lang="fr-CA" b="1" dirty="0" err="1"/>
              <a:t>true</a:t>
            </a:r>
            <a:r>
              <a:rPr lang="fr-CA" b="1" dirty="0"/>
              <a:t>)</a:t>
            </a:r>
            <a:endParaRPr lang="fr-CA" dirty="0"/>
          </a:p>
          <a:p>
            <a:r>
              <a:rPr lang="fr-CA" b="1" dirty="0"/>
              <a:t>Question</a:t>
            </a:r>
            <a:r>
              <a:rPr lang="fr-CA" dirty="0"/>
              <a:t> :</a:t>
            </a:r>
          </a:p>
          <a:p>
            <a:pPr lvl="1"/>
            <a:r>
              <a:rPr lang="fr-CA" dirty="0"/>
              <a:t>Dans quelle méthode faut-il ajouter le code pour indiquer la présence d’un menu?</a:t>
            </a:r>
          </a:p>
          <a:p>
            <a:pPr lvl="2"/>
            <a:r>
              <a:rPr lang="fr-CA" dirty="0"/>
              <a:t>Voir la </a:t>
            </a:r>
            <a:r>
              <a:rPr lang="fr-CA" dirty="0">
                <a:hlinkClick r:id="rId3"/>
              </a:rPr>
              <a:t>documentation</a:t>
            </a:r>
            <a:endParaRPr lang="fr-CA" dirty="0"/>
          </a:p>
          <a:p>
            <a:r>
              <a:rPr lang="fr-CA" dirty="0"/>
              <a:t>Pour le code impliquant le menu, il faudra gonfler le menu avec un  </a:t>
            </a:r>
            <a:r>
              <a:rPr lang="fr-CA" b="1" dirty="0" err="1"/>
              <a:t>MenuInflater</a:t>
            </a:r>
            <a:endParaRPr lang="fr-CA" dirty="0"/>
          </a:p>
          <a:p>
            <a:r>
              <a:rPr lang="fr-CA" b="1" dirty="0"/>
              <a:t>Question </a:t>
            </a:r>
            <a:r>
              <a:rPr lang="fr-CA" dirty="0"/>
              <a:t>:</a:t>
            </a:r>
          </a:p>
          <a:p>
            <a:pPr lvl="1"/>
            <a:r>
              <a:rPr lang="fr-CA" dirty="0"/>
              <a:t>Quelle méthode doit-on surcharger pour afficher le menu?</a:t>
            </a:r>
          </a:p>
          <a:p>
            <a:pPr lvl="2"/>
            <a:r>
              <a:rPr lang="fr-CA" dirty="0"/>
              <a:t>Voir la </a:t>
            </a:r>
            <a:r>
              <a:rPr lang="fr-CA" dirty="0">
                <a:hlinkClick r:id="rId4"/>
              </a:rPr>
              <a:t>documentation</a:t>
            </a:r>
            <a:endParaRPr lang="fr-CA" dirty="0"/>
          </a:p>
        </p:txBody>
      </p:sp>
    </p:spTree>
    <p:extLst>
      <p:ext uri="{BB962C8B-B14F-4D97-AF65-F5344CB8AC3E}">
        <p14:creationId xmlns:p14="http://schemas.microsoft.com/office/powerpoint/2010/main" val="766383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Fondamentaux d’une application</a:t>
            </a:r>
          </a:p>
        </p:txBody>
      </p:sp>
      <p:sp>
        <p:nvSpPr>
          <p:cNvPr id="3" name="Espace réservé du texte 2"/>
          <p:cNvSpPr>
            <a:spLocks noGrp="1"/>
          </p:cNvSpPr>
          <p:nvPr>
            <p:ph type="body" idx="1"/>
          </p:nvPr>
        </p:nvSpPr>
        <p:spPr/>
        <p:txBody>
          <a:bodyPr/>
          <a:lstStyle/>
          <a:p>
            <a:r>
              <a:rPr lang="fr-CA" dirty="0" err="1"/>
              <a:t>Layout</a:t>
            </a:r>
            <a:r>
              <a:rPr lang="fr-CA" dirty="0"/>
              <a:t> XML</a:t>
            </a:r>
          </a:p>
        </p:txBody>
      </p:sp>
      <p:sp>
        <p:nvSpPr>
          <p:cNvPr id="4" name="Espace réservé du contenu 3"/>
          <p:cNvSpPr>
            <a:spLocks noGrp="1"/>
          </p:cNvSpPr>
          <p:nvPr>
            <p:ph sz="half" idx="2"/>
          </p:nvPr>
        </p:nvSpPr>
        <p:spPr/>
        <p:txBody>
          <a:bodyPr/>
          <a:lstStyle/>
          <a:p>
            <a:r>
              <a:rPr lang="fr-CA" dirty="0"/>
              <a:t>Un </a:t>
            </a:r>
            <a:r>
              <a:rPr lang="fr-CA" dirty="0" err="1"/>
              <a:t>layout</a:t>
            </a:r>
            <a:r>
              <a:rPr lang="fr-CA" dirty="0"/>
              <a:t> XML est la conception graphique des différentes vues utilisées dans l’application</a:t>
            </a:r>
          </a:p>
          <a:p>
            <a:r>
              <a:rPr lang="fr-CA" dirty="0"/>
              <a:t>Pour convertir un </a:t>
            </a:r>
            <a:r>
              <a:rPr lang="fr-CA" dirty="0" err="1"/>
              <a:t>layout</a:t>
            </a:r>
            <a:r>
              <a:rPr lang="fr-CA" dirty="0"/>
              <a:t> </a:t>
            </a:r>
            <a:r>
              <a:rPr lang="fr-CA" dirty="0" err="1"/>
              <a:t>xml</a:t>
            </a:r>
            <a:r>
              <a:rPr lang="fr-CA" dirty="0"/>
              <a:t> en objet Java, il faut le « gonfler » (</a:t>
            </a:r>
            <a:r>
              <a:rPr lang="fr-CA" b="1" dirty="0" err="1"/>
              <a:t>inflate</a:t>
            </a:r>
            <a:r>
              <a:rPr lang="fr-CA" dirty="0"/>
              <a:t>) dans une activité ou un fragment</a:t>
            </a:r>
          </a:p>
          <a:p>
            <a:r>
              <a:rPr lang="fr-CA" dirty="0"/>
              <a:t>La méthode d’inflation dépend de l’endroit où on veut utiliser le </a:t>
            </a:r>
            <a:r>
              <a:rPr lang="fr-CA" dirty="0" err="1"/>
              <a:t>layout</a:t>
            </a:r>
            <a:r>
              <a:rPr lang="fr-CA" dirty="0"/>
              <a:t> </a:t>
            </a:r>
            <a:r>
              <a:rPr lang="fr-CA" dirty="0" err="1"/>
              <a:t>xml</a:t>
            </a:r>
            <a:endParaRPr lang="fr-CA" dirty="0"/>
          </a:p>
        </p:txBody>
      </p:sp>
      <p:sp>
        <p:nvSpPr>
          <p:cNvPr id="5" name="Espace réservé du texte 4"/>
          <p:cNvSpPr>
            <a:spLocks noGrp="1"/>
          </p:cNvSpPr>
          <p:nvPr>
            <p:ph type="body" sz="quarter" idx="3"/>
          </p:nvPr>
        </p:nvSpPr>
        <p:spPr/>
        <p:txBody>
          <a:bodyPr/>
          <a:lstStyle/>
          <a:p>
            <a:r>
              <a:rPr lang="fr-CA" dirty="0"/>
              <a:t>Inflation</a:t>
            </a:r>
          </a:p>
        </p:txBody>
      </p:sp>
      <p:sp>
        <p:nvSpPr>
          <p:cNvPr id="6" name="Espace réservé du contenu 5"/>
          <p:cNvSpPr>
            <a:spLocks noGrp="1"/>
          </p:cNvSpPr>
          <p:nvPr>
            <p:ph sz="quarter" idx="4"/>
          </p:nvPr>
        </p:nvSpPr>
        <p:spPr/>
        <p:txBody>
          <a:bodyPr/>
          <a:lstStyle/>
          <a:p>
            <a:r>
              <a:rPr lang="fr-CA" dirty="0"/>
              <a:t>Dans une activité, on utilisera la méthode </a:t>
            </a:r>
            <a:r>
              <a:rPr lang="fr-CA" b="1" dirty="0" err="1"/>
              <a:t>setContentView</a:t>
            </a:r>
            <a:r>
              <a:rPr lang="fr-CA" b="1" dirty="0"/>
              <a:t>(</a:t>
            </a:r>
            <a:r>
              <a:rPr lang="fr-CA" b="1" dirty="0" err="1"/>
              <a:t>R.layout.activity_main</a:t>
            </a:r>
            <a:r>
              <a:rPr lang="fr-CA" b="1" dirty="0"/>
              <a:t>)</a:t>
            </a:r>
            <a:r>
              <a:rPr lang="fr-CA" dirty="0"/>
              <a:t> où </a:t>
            </a:r>
            <a:r>
              <a:rPr lang="fr-CA" b="1" dirty="0"/>
              <a:t>.</a:t>
            </a:r>
            <a:r>
              <a:rPr lang="fr-CA" b="1" dirty="0" err="1"/>
              <a:t>activity_main</a:t>
            </a:r>
            <a:r>
              <a:rPr lang="fr-CA" dirty="0"/>
              <a:t> est le nom du </a:t>
            </a:r>
            <a:r>
              <a:rPr lang="fr-CA" dirty="0" err="1"/>
              <a:t>layout</a:t>
            </a:r>
            <a:endParaRPr lang="fr-CA" dirty="0"/>
          </a:p>
          <a:p>
            <a:r>
              <a:rPr lang="fr-CA" dirty="0"/>
              <a:t>Dans un fragment, on utilisera un objet </a:t>
            </a:r>
            <a:r>
              <a:rPr lang="fr-CA" b="1" dirty="0" err="1"/>
              <a:t>Inflater</a:t>
            </a:r>
            <a:r>
              <a:rPr lang="fr-CA" dirty="0"/>
              <a:t> avec sa méthode </a:t>
            </a:r>
            <a:r>
              <a:rPr lang="fr-CA" b="1" dirty="0" err="1"/>
              <a:t>inflate</a:t>
            </a:r>
            <a:r>
              <a:rPr lang="fr-CA" dirty="0"/>
              <a:t> qui retournera un objet </a:t>
            </a:r>
            <a:r>
              <a:rPr lang="fr-CA" b="1" dirty="0" err="1"/>
              <a:t>View</a:t>
            </a:r>
            <a:endParaRPr lang="fr-CA" dirty="0"/>
          </a:p>
          <a:p>
            <a:pPr lvl="1"/>
            <a:r>
              <a:rPr lang="fr-CA" dirty="0" err="1"/>
              <a:t>View</a:t>
            </a:r>
            <a:r>
              <a:rPr lang="fr-CA" dirty="0"/>
              <a:t> </a:t>
            </a:r>
            <a:r>
              <a:rPr lang="fr-CA" dirty="0" err="1"/>
              <a:t>root</a:t>
            </a:r>
            <a:r>
              <a:rPr lang="fr-CA" dirty="0"/>
              <a:t> = </a:t>
            </a:r>
            <a:r>
              <a:rPr lang="fr-CA" dirty="0" err="1"/>
              <a:t>inflater.inflate</a:t>
            </a:r>
            <a:r>
              <a:rPr lang="fr-CA" dirty="0"/>
              <a:t>(</a:t>
            </a:r>
            <a:r>
              <a:rPr lang="fr-CA" dirty="0" err="1"/>
              <a:t>R.layout.fragment_main</a:t>
            </a:r>
            <a:r>
              <a:rPr lang="fr-CA" dirty="0"/>
              <a:t>, container, false);</a:t>
            </a:r>
          </a:p>
        </p:txBody>
      </p:sp>
    </p:spTree>
    <p:extLst>
      <p:ext uri="{BB962C8B-B14F-4D97-AF65-F5344CB8AC3E}">
        <p14:creationId xmlns:p14="http://schemas.microsoft.com/office/powerpoint/2010/main" val="5337687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Exercices</a:t>
            </a:r>
          </a:p>
        </p:txBody>
      </p:sp>
      <p:sp>
        <p:nvSpPr>
          <p:cNvPr id="3" name="Espace réservé du contenu 2"/>
          <p:cNvSpPr>
            <a:spLocks noGrp="1"/>
          </p:cNvSpPr>
          <p:nvPr>
            <p:ph sz="half" idx="1"/>
          </p:nvPr>
        </p:nvSpPr>
        <p:spPr/>
        <p:txBody>
          <a:bodyPr>
            <a:normAutofit lnSpcReduction="10000"/>
          </a:bodyPr>
          <a:lstStyle/>
          <a:p>
            <a:r>
              <a:rPr lang="fr-CA" dirty="0"/>
              <a:t>Ajouter au projet, un menu XML nommé </a:t>
            </a:r>
            <a:r>
              <a:rPr lang="fr-CA" b="1" dirty="0" err="1"/>
              <a:t>forecastfragment</a:t>
            </a:r>
            <a:endParaRPr lang="fr-CA" dirty="0"/>
          </a:p>
          <a:p>
            <a:pPr lvl="1"/>
            <a:r>
              <a:rPr lang="fr-CA" dirty="0"/>
              <a:t>On doit y retrouver un item avec le id </a:t>
            </a:r>
            <a:r>
              <a:rPr lang="fr-CA" b="1" dirty="0" err="1"/>
              <a:t>action_refresh</a:t>
            </a:r>
            <a:r>
              <a:rPr lang="fr-CA" dirty="0"/>
              <a:t> et le titre </a:t>
            </a:r>
            <a:r>
              <a:rPr lang="fr-CA" b="1" dirty="0" err="1"/>
              <a:t>Refresh</a:t>
            </a:r>
            <a:r>
              <a:rPr lang="fr-CA" dirty="0"/>
              <a:t> qui utilise les ressources strings.xml</a:t>
            </a:r>
          </a:p>
          <a:p>
            <a:r>
              <a:rPr lang="fr-CA" dirty="0"/>
              <a:t>Faire afficher la barre d’outils et le menu</a:t>
            </a:r>
          </a:p>
          <a:p>
            <a:r>
              <a:rPr lang="fr-CA" dirty="0"/>
              <a:t>Dans la méthode </a:t>
            </a:r>
            <a:r>
              <a:rPr lang="fr-CA" b="1" dirty="0" err="1"/>
              <a:t>onOptionsItemsSelected</a:t>
            </a:r>
            <a:r>
              <a:rPr lang="fr-CA" b="1" dirty="0"/>
              <a:t>(</a:t>
            </a:r>
            <a:r>
              <a:rPr lang="fr-CA" b="1" dirty="0" err="1"/>
              <a:t>MenuItem</a:t>
            </a:r>
            <a:r>
              <a:rPr lang="fr-CA" b="1" dirty="0"/>
              <a:t> item)</a:t>
            </a:r>
            <a:r>
              <a:rPr lang="fr-CA" dirty="0"/>
              <a:t>, ajouter le code ci-contre</a:t>
            </a:r>
          </a:p>
          <a:p>
            <a:r>
              <a:rPr lang="fr-CA" dirty="0"/>
              <a:t>Documentation</a:t>
            </a:r>
          </a:p>
          <a:p>
            <a:pPr lvl="1"/>
            <a:r>
              <a:rPr lang="fr-CA" dirty="0">
                <a:hlinkClick r:id="rId2"/>
              </a:rPr>
              <a:t>Barre d’outils</a:t>
            </a:r>
            <a:endParaRPr lang="fr-CA" dirty="0"/>
          </a:p>
          <a:p>
            <a:pPr lvl="1"/>
            <a:r>
              <a:rPr lang="fr-CA" dirty="0">
                <a:hlinkClick r:id="rId3"/>
              </a:rPr>
              <a:t>Menu</a:t>
            </a:r>
            <a:endParaRPr lang="fr-CA" dirty="0"/>
          </a:p>
          <a:p>
            <a:pPr lvl="1"/>
            <a:r>
              <a:rPr lang="fr-CA" dirty="0">
                <a:hlinkClick r:id="rId4"/>
              </a:rPr>
              <a:t>Fragment</a:t>
            </a:r>
            <a:endParaRPr lang="fr-CA" dirty="0"/>
          </a:p>
        </p:txBody>
      </p:sp>
      <p:sp>
        <p:nvSpPr>
          <p:cNvPr id="5" name="Rectangle 1"/>
          <p:cNvSpPr>
            <a:spLocks noGrp="1" noChangeArrowheads="1"/>
          </p:cNvSpPr>
          <p:nvPr>
            <p:ph sz="half" idx="2"/>
          </p:nvPr>
        </p:nvSpPr>
        <p:spPr bwMode="auto">
          <a:xfrm>
            <a:off x="4581144" y="2110799"/>
            <a:ext cx="4327914" cy="1785104"/>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808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808000"/>
                </a:solidFill>
                <a:effectLst/>
                <a:latin typeface="Courier New" panose="02070309020205020404" pitchFamily="49" charset="0"/>
                <a:cs typeface="Courier New" panose="02070309020205020404" pitchFamily="49" charset="0"/>
              </a:rPr>
              <a:t>Override</a:t>
            </a:r>
            <a:r>
              <a:rPr kumimoji="0" lang="fr-FR" altLang="fr-FR" sz="1000" b="0" i="0" u="none" strike="noStrike" cap="none" normalizeH="0" baseline="0" dirty="0">
                <a:ln>
                  <a:noFill/>
                </a:ln>
                <a:solidFill>
                  <a:srgbClr val="808000"/>
                </a:solidFill>
                <a:effectLst/>
                <a:latin typeface="Courier New" panose="02070309020205020404" pitchFamily="49" charset="0"/>
                <a:cs typeface="Courier New" panose="02070309020205020404" pitchFamily="49" charset="0"/>
              </a:rPr>
              <a:t/>
            </a:r>
            <a:br>
              <a:rPr kumimoji="0" lang="fr-FR" altLang="fr-FR" sz="1000" b="0" i="0" u="none" strike="noStrike" cap="none" normalizeH="0" baseline="0" dirty="0">
                <a:ln>
                  <a:noFill/>
                </a:ln>
                <a:solidFill>
                  <a:srgbClr val="808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public </a:t>
            </a:r>
            <a:r>
              <a:rPr kumimoji="0" lang="fr-FR" altLang="fr-FR" sz="1000" b="1" i="0" u="none" strike="noStrike" cap="none" normalizeH="0" baseline="0" dirty="0" err="1">
                <a:ln>
                  <a:noFill/>
                </a:ln>
                <a:solidFill>
                  <a:srgbClr val="000080"/>
                </a:solidFill>
                <a:effectLst/>
                <a:latin typeface="Courier New" panose="02070309020205020404" pitchFamily="49" charset="0"/>
                <a:cs typeface="Courier New" panose="02070309020205020404" pitchFamily="49" charset="0"/>
              </a:rPr>
              <a:t>boolean</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onOptionsItemSelected</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MenuItem</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item) {</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000080"/>
                </a:solidFill>
                <a:effectLst/>
                <a:latin typeface="Courier New" panose="02070309020205020404" pitchFamily="49" charset="0"/>
                <a:cs typeface="Courier New" panose="02070309020205020404" pitchFamily="49" charset="0"/>
              </a:rPr>
              <a:t>int</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id =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item.getItemId</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if </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(id ==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R.id.</a:t>
            </a:r>
            <a:r>
              <a:rPr kumimoji="0" lang="fr-FR" altLang="fr-FR" sz="1000" b="1" i="1"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action_refresh</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return </a:t>
            </a:r>
            <a:r>
              <a:rPr kumimoji="0" lang="fr-FR" altLang="fr-FR" sz="1000" b="1" i="0" u="none" strike="noStrike" cap="none" normalizeH="0" baseline="0" dirty="0" err="1">
                <a:ln>
                  <a:noFill/>
                </a:ln>
                <a:solidFill>
                  <a:srgbClr val="000080"/>
                </a:solidFill>
                <a:effectLst/>
                <a:latin typeface="Courier New" panose="02070309020205020404" pitchFamily="49" charset="0"/>
                <a:cs typeface="Courier New" panose="02070309020205020404" pitchFamily="49" charset="0"/>
              </a:rPr>
              <a:t>true</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return </a:t>
            </a:r>
            <a:r>
              <a:rPr kumimoji="0" lang="fr-FR" altLang="fr-FR" sz="1000" b="1" i="0" u="none" strike="noStrike" cap="none" normalizeH="0" baseline="0" dirty="0" err="1">
                <a:ln>
                  <a:noFill/>
                </a:ln>
                <a:solidFill>
                  <a:srgbClr val="000080"/>
                </a:solidFill>
                <a:effectLst/>
                <a:latin typeface="Courier New" panose="02070309020205020404" pitchFamily="49" charset="0"/>
                <a:cs typeface="Courier New" panose="02070309020205020404" pitchFamily="49" charset="0"/>
              </a:rPr>
              <a:t>super</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.onOptionsItemSelected</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(item);</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59316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Rafraîchissement manuel</a:t>
            </a:r>
          </a:p>
        </p:txBody>
      </p:sp>
      <p:sp>
        <p:nvSpPr>
          <p:cNvPr id="3" name="Espace réservé du contenu 2"/>
          <p:cNvSpPr>
            <a:spLocks noGrp="1"/>
          </p:cNvSpPr>
          <p:nvPr>
            <p:ph idx="1"/>
          </p:nvPr>
        </p:nvSpPr>
        <p:spPr/>
        <p:txBody>
          <a:bodyPr>
            <a:normAutofit lnSpcReduction="10000"/>
          </a:bodyPr>
          <a:lstStyle/>
          <a:p>
            <a:r>
              <a:rPr lang="fr-CA" dirty="0"/>
              <a:t>Dans une vraie application mobile, on utiliserait pas un bouton de rafraîchissement</a:t>
            </a:r>
          </a:p>
          <a:p>
            <a:r>
              <a:rPr lang="fr-CA" dirty="0"/>
              <a:t>Le rafraîchissement des données se ferait automatiquement</a:t>
            </a:r>
          </a:p>
          <a:p>
            <a:r>
              <a:rPr lang="fr-CA" dirty="0"/>
              <a:t>Une bonne application devrait donner à l’utilisateur ce qu’il a besoin avant que celui-ci le demande</a:t>
            </a:r>
          </a:p>
          <a:p>
            <a:r>
              <a:rPr lang="fr-CA" dirty="0"/>
              <a:t>Comme la disquette c’est une relique des temps anciens. C’est une mesure permettant d’assurer les gens ayant connu le temps des disquettes</a:t>
            </a:r>
          </a:p>
          <a:p>
            <a:r>
              <a:rPr lang="fr-CA" dirty="0"/>
              <a:t>Étant donné que la possibilité d’exécuter des tâches en arrière-plan ou encore d’envoyer des messages directement à partir du serveur, il n’y a pas de raison que l’on devrait avoir des boutons de sauvegarde ou de rafraîchissement</a:t>
            </a:r>
          </a:p>
          <a:p>
            <a:r>
              <a:rPr lang="fr-CA" dirty="0"/>
              <a:t>Pour l’instant, on est en développement et on ajoutera un bouton de rafraîchissement</a:t>
            </a:r>
          </a:p>
        </p:txBody>
      </p:sp>
    </p:spTree>
    <p:extLst>
      <p:ext uri="{BB962C8B-B14F-4D97-AF65-F5344CB8AC3E}">
        <p14:creationId xmlns:p14="http://schemas.microsoft.com/office/powerpoint/2010/main" val="2359450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Exécuter une tâche</a:t>
            </a:r>
          </a:p>
        </p:txBody>
      </p:sp>
      <p:sp>
        <p:nvSpPr>
          <p:cNvPr id="3" name="Espace réservé du contenu 2"/>
          <p:cNvSpPr>
            <a:spLocks noGrp="1"/>
          </p:cNvSpPr>
          <p:nvPr>
            <p:ph idx="1"/>
          </p:nvPr>
        </p:nvSpPr>
        <p:spPr/>
        <p:txBody>
          <a:bodyPr/>
          <a:lstStyle/>
          <a:p>
            <a:r>
              <a:rPr lang="fr-CA" dirty="0"/>
              <a:t>La méthode </a:t>
            </a:r>
            <a:r>
              <a:rPr lang="fr-CA" b="1" dirty="0" err="1"/>
              <a:t>execute</a:t>
            </a:r>
            <a:r>
              <a:rPr lang="fr-CA" b="1" dirty="0"/>
              <a:t>()</a:t>
            </a:r>
            <a:r>
              <a:rPr lang="fr-CA" dirty="0"/>
              <a:t> de la classe </a:t>
            </a:r>
            <a:r>
              <a:rPr lang="fr-CA" b="1" dirty="0" err="1"/>
              <a:t>Task</a:t>
            </a:r>
            <a:r>
              <a:rPr lang="fr-CA" dirty="0"/>
              <a:t> permet de lancer l’exécution de la tâche</a:t>
            </a:r>
          </a:p>
          <a:p>
            <a:r>
              <a:rPr lang="fr-CA" b="1" dirty="0"/>
              <a:t>Exercice</a:t>
            </a:r>
            <a:r>
              <a:rPr lang="fr-CA" dirty="0"/>
              <a:t> </a:t>
            </a:r>
          </a:p>
          <a:p>
            <a:pPr lvl="1"/>
            <a:r>
              <a:rPr lang="fr-CA" dirty="0"/>
              <a:t>Modifier le code pour que lorsque l’on appuie sur le bouton</a:t>
            </a:r>
            <a:r>
              <a:rPr lang="fr-CA" b="1" dirty="0"/>
              <a:t> </a:t>
            </a:r>
            <a:r>
              <a:rPr lang="fr-CA" b="1" dirty="0" err="1"/>
              <a:t>Refresh</a:t>
            </a:r>
            <a:r>
              <a:rPr lang="fr-CA" dirty="0"/>
              <a:t>, la tâche s’exécute</a:t>
            </a:r>
          </a:p>
          <a:p>
            <a:pPr lvl="1"/>
            <a:r>
              <a:rPr lang="fr-CA" dirty="0"/>
              <a:t>Exécuter l’application</a:t>
            </a:r>
          </a:p>
          <a:p>
            <a:pPr lvl="1"/>
            <a:r>
              <a:rPr lang="fr-CA" dirty="0"/>
              <a:t>Quelle est l’erreur qui survient?</a:t>
            </a:r>
          </a:p>
          <a:p>
            <a:pPr lvl="2"/>
            <a:r>
              <a:rPr lang="fr-CA" dirty="0" err="1"/>
              <a:t>OutofMemoryError</a:t>
            </a:r>
            <a:endParaRPr lang="fr-CA" dirty="0"/>
          </a:p>
          <a:p>
            <a:pPr lvl="2"/>
            <a:r>
              <a:rPr lang="fr-CA" dirty="0" err="1"/>
              <a:t>SecurityException</a:t>
            </a:r>
            <a:endParaRPr lang="fr-CA" dirty="0"/>
          </a:p>
          <a:p>
            <a:pPr lvl="2"/>
            <a:r>
              <a:rPr lang="fr-CA" dirty="0" err="1"/>
              <a:t>NetworkOnMainThreadException</a:t>
            </a:r>
            <a:endParaRPr lang="fr-CA" dirty="0"/>
          </a:p>
          <a:p>
            <a:pPr lvl="2"/>
            <a:r>
              <a:rPr lang="fr-CA" dirty="0" err="1"/>
              <a:t>IOException</a:t>
            </a:r>
            <a:endParaRPr lang="fr-CA" dirty="0"/>
          </a:p>
        </p:txBody>
      </p:sp>
    </p:spTree>
    <p:extLst>
      <p:ext uri="{BB962C8B-B14F-4D97-AF65-F5344CB8AC3E}">
        <p14:creationId xmlns:p14="http://schemas.microsoft.com/office/powerpoint/2010/main" val="2082665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Les permissions</a:t>
            </a:r>
          </a:p>
        </p:txBody>
      </p:sp>
      <p:sp>
        <p:nvSpPr>
          <p:cNvPr id="3" name="Espace réservé du contenu 2"/>
          <p:cNvSpPr>
            <a:spLocks noGrp="1"/>
          </p:cNvSpPr>
          <p:nvPr>
            <p:ph idx="1"/>
          </p:nvPr>
        </p:nvSpPr>
        <p:spPr/>
        <p:txBody>
          <a:bodyPr/>
          <a:lstStyle/>
          <a:p>
            <a:r>
              <a:rPr lang="fr-CA" dirty="0"/>
              <a:t>Règles de permission depuis la version </a:t>
            </a:r>
            <a:r>
              <a:rPr lang="fr-CA" dirty="0">
                <a:hlinkClick r:id="rId3"/>
              </a:rPr>
              <a:t>Marshmallow</a:t>
            </a:r>
            <a:endParaRPr lang="fr-CA" dirty="0"/>
          </a:p>
          <a:p>
            <a:pPr lvl="1"/>
            <a:r>
              <a:rPr lang="fr-CA" dirty="0">
                <a:hlinkClick r:id="rId4"/>
              </a:rPr>
              <a:t>Documentation officielle</a:t>
            </a:r>
            <a:endParaRPr lang="fr-CA" dirty="0"/>
          </a:p>
          <a:p>
            <a:r>
              <a:rPr lang="fr-CA" dirty="0"/>
              <a:t>À partir d’Android M, les permissions seront demandés à la pièce et ce sera la tâche du développeur de s’assurer que l’application capture les exceptions</a:t>
            </a:r>
          </a:p>
          <a:p>
            <a:pPr lvl="1"/>
            <a:r>
              <a:rPr lang="fr-CA" dirty="0"/>
              <a:t>Par exemple, l’utilisateur décide d’installer l’application, mais peu refuser l’accès au GPS…</a:t>
            </a:r>
          </a:p>
          <a:p>
            <a:r>
              <a:rPr lang="fr-CA" dirty="0"/>
              <a:t>Pour utiliser les termes d’un collègue, les applications s’exécutent dans un bocal fermé</a:t>
            </a:r>
          </a:p>
          <a:p>
            <a:r>
              <a:rPr lang="fr-CA" dirty="0"/>
              <a:t>Ainsi chaque application possède son propre ID et ses propres permissions</a:t>
            </a:r>
          </a:p>
          <a:p>
            <a:r>
              <a:rPr lang="fr-CA" dirty="0"/>
              <a:t>Les permissions sont localisées dans le fichier Manifest.xml</a:t>
            </a:r>
          </a:p>
        </p:txBody>
      </p:sp>
    </p:spTree>
    <p:extLst>
      <p:ext uri="{BB962C8B-B14F-4D97-AF65-F5344CB8AC3E}">
        <p14:creationId xmlns:p14="http://schemas.microsoft.com/office/powerpoint/2010/main" val="5371151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Exercices</a:t>
            </a:r>
          </a:p>
        </p:txBody>
      </p:sp>
      <p:sp>
        <p:nvSpPr>
          <p:cNvPr id="3" name="Espace réservé du contenu 2"/>
          <p:cNvSpPr>
            <a:spLocks noGrp="1"/>
          </p:cNvSpPr>
          <p:nvPr>
            <p:ph idx="1"/>
          </p:nvPr>
        </p:nvSpPr>
        <p:spPr/>
        <p:txBody>
          <a:bodyPr/>
          <a:lstStyle/>
          <a:p>
            <a:r>
              <a:rPr lang="fr-CA" dirty="0"/>
              <a:t>Ajouter la permission requise pour que l’application ait accès à l’internet</a:t>
            </a:r>
          </a:p>
          <a:p>
            <a:r>
              <a:rPr lang="fr-CA" dirty="0"/>
              <a:t>Quelle est la permission?</a:t>
            </a:r>
          </a:p>
          <a:p>
            <a:r>
              <a:rPr lang="fr-CA" dirty="0"/>
              <a:t>Modifier le code pour que l’on puisse voir dans le </a:t>
            </a:r>
            <a:r>
              <a:rPr lang="fr-CA" dirty="0" err="1"/>
              <a:t>LogCat</a:t>
            </a:r>
            <a:r>
              <a:rPr lang="fr-CA" dirty="0"/>
              <a:t>, les valeurs retournées après la requête</a:t>
            </a:r>
          </a:p>
          <a:p>
            <a:pPr lvl="1"/>
            <a:r>
              <a:rPr lang="fr-CA" dirty="0"/>
              <a:t>S’il le faut modifier la requête pour aller chercher les données de Shawinigan</a:t>
            </a:r>
          </a:p>
          <a:p>
            <a:endParaRPr lang="fr-CA" dirty="0"/>
          </a:p>
        </p:txBody>
      </p:sp>
    </p:spTree>
    <p:extLst>
      <p:ext uri="{BB962C8B-B14F-4D97-AF65-F5344CB8AC3E}">
        <p14:creationId xmlns:p14="http://schemas.microsoft.com/office/powerpoint/2010/main" val="2567496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Modifier la requête</a:t>
            </a:r>
          </a:p>
        </p:txBody>
      </p:sp>
      <p:sp>
        <p:nvSpPr>
          <p:cNvPr id="3" name="Espace réservé du contenu 2"/>
          <p:cNvSpPr>
            <a:spLocks noGrp="1"/>
          </p:cNvSpPr>
          <p:nvPr>
            <p:ph idx="1"/>
          </p:nvPr>
        </p:nvSpPr>
        <p:spPr/>
        <p:txBody>
          <a:bodyPr/>
          <a:lstStyle/>
          <a:p>
            <a:r>
              <a:rPr lang="fr-CA" dirty="0"/>
              <a:t>Dans l’état actuel la requête est fixe, il faudrait donner la possibilité à l’utilisateur de modifier la requête pour respecter ses besoins</a:t>
            </a:r>
          </a:p>
          <a:p>
            <a:r>
              <a:rPr lang="fr-CA" b="1" dirty="0"/>
              <a:t>Exercice</a:t>
            </a:r>
            <a:r>
              <a:rPr lang="fr-CA" dirty="0"/>
              <a:t> </a:t>
            </a:r>
          </a:p>
          <a:p>
            <a:pPr lvl="1"/>
            <a:r>
              <a:rPr lang="fr-CA" dirty="0"/>
              <a:t>Modifier </a:t>
            </a:r>
            <a:r>
              <a:rPr lang="fr-CA" b="1" dirty="0" err="1"/>
              <a:t>FetchWeatherTask</a:t>
            </a:r>
            <a:r>
              <a:rPr lang="fr-CA" dirty="0"/>
              <a:t> pour qu’il prenne en paramètre le code postal</a:t>
            </a:r>
          </a:p>
        </p:txBody>
      </p:sp>
    </p:spTree>
    <p:extLst>
      <p:ext uri="{BB962C8B-B14F-4D97-AF65-F5344CB8AC3E}">
        <p14:creationId xmlns:p14="http://schemas.microsoft.com/office/powerpoint/2010/main" val="15131432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Uri.Builder</a:t>
            </a:r>
            <a:endParaRPr lang="fr-CA" dirty="0"/>
          </a:p>
        </p:txBody>
      </p:sp>
      <p:sp>
        <p:nvSpPr>
          <p:cNvPr id="3" name="Espace réservé du contenu 2"/>
          <p:cNvSpPr>
            <a:spLocks noGrp="1"/>
          </p:cNvSpPr>
          <p:nvPr>
            <p:ph idx="1"/>
          </p:nvPr>
        </p:nvSpPr>
        <p:spPr>
          <a:xfrm>
            <a:off x="946404" y="1371601"/>
            <a:ext cx="6446520" cy="1600200"/>
          </a:xfrm>
        </p:spPr>
        <p:txBody>
          <a:bodyPr/>
          <a:lstStyle/>
          <a:p>
            <a:r>
              <a:rPr lang="fr-CA" dirty="0">
                <a:hlinkClick r:id="rId2"/>
              </a:rPr>
              <a:t>Documentation officielle</a:t>
            </a:r>
            <a:endParaRPr lang="fr-CA" dirty="0"/>
          </a:p>
          <a:p>
            <a:r>
              <a:rPr lang="fr-CA" dirty="0"/>
              <a:t>C’est une classe permettant de construire un Uri</a:t>
            </a:r>
          </a:p>
          <a:p>
            <a:pPr lvl="1"/>
            <a:r>
              <a:rPr lang="fr-CA" dirty="0"/>
              <a:t>Uniform </a:t>
            </a:r>
            <a:r>
              <a:rPr lang="fr-CA" dirty="0" err="1"/>
              <a:t>resource</a:t>
            </a:r>
            <a:r>
              <a:rPr lang="fr-CA" dirty="0"/>
              <a:t> identifier</a:t>
            </a:r>
          </a:p>
          <a:p>
            <a:r>
              <a:rPr lang="fr-CA" dirty="0"/>
              <a:t>Une fois le Uri construit, il suffit de le convertir en String</a:t>
            </a:r>
          </a:p>
          <a:p>
            <a:r>
              <a:rPr lang="fr-CA" dirty="0"/>
              <a:t>Exemple ci-contre</a:t>
            </a:r>
          </a:p>
        </p:txBody>
      </p:sp>
      <p:sp>
        <p:nvSpPr>
          <p:cNvPr id="4" name="Rectangle 1"/>
          <p:cNvSpPr>
            <a:spLocks noChangeArrowheads="1"/>
          </p:cNvSpPr>
          <p:nvPr/>
        </p:nvSpPr>
        <p:spPr bwMode="auto">
          <a:xfrm>
            <a:off x="301899" y="3136960"/>
            <a:ext cx="7735529" cy="16312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final </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String GOOGLE_BASE_URL = </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"http://www.google.com/search?"</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final </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String QUERY_PARAM = </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"q"</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p>
          <a:p>
            <a:pPr defTabSz="914400" eaLnBrk="0" fontAlgn="base" hangingPunct="0">
              <a:spcBef>
                <a:spcPct val="0"/>
              </a:spcBef>
              <a:spcAft>
                <a:spcPct val="0"/>
              </a:spcAft>
            </a:pPr>
            <a:endParaRPr lang="fr-FR" altLang="fr-FR" sz="1000" dirty="0">
              <a:solidFill>
                <a:srgbClr val="000000"/>
              </a:solidFill>
              <a:latin typeface="Courier New" panose="02070309020205020404" pitchFamily="49" charset="0"/>
              <a:cs typeface="Courier New" panose="02070309020205020404" pitchFamily="49" charset="0"/>
            </a:endParaRPr>
          </a:p>
          <a:p>
            <a:pPr defTabSz="914400" eaLnBrk="0" fontAlgn="base" hangingPunct="0">
              <a:spcBef>
                <a:spcPct val="0"/>
              </a:spcBef>
              <a:spcAft>
                <a:spcPct val="0"/>
              </a:spcAft>
            </a:pPr>
            <a:r>
              <a:rPr lang="fr-FR" altLang="fr-FR" sz="1000" dirty="0">
                <a:solidFill>
                  <a:srgbClr val="000000"/>
                </a:solidFill>
                <a:latin typeface="Courier New" panose="02070309020205020404" pitchFamily="49" charset="0"/>
                <a:cs typeface="Courier New" panose="02070309020205020404" pitchFamily="49" charset="0"/>
              </a:rPr>
              <a:t>String </a:t>
            </a:r>
            <a:r>
              <a:rPr lang="fr-FR" altLang="fr-FR" sz="1000" dirty="0" err="1">
                <a:solidFill>
                  <a:srgbClr val="000000"/>
                </a:solidFill>
                <a:latin typeface="Courier New" panose="02070309020205020404" pitchFamily="49" charset="0"/>
                <a:cs typeface="Courier New" panose="02070309020205020404" pitchFamily="49" charset="0"/>
              </a:rPr>
              <a:t>query</a:t>
            </a:r>
            <a:r>
              <a:rPr lang="fr-FR" altLang="fr-FR" sz="1000" dirty="0">
                <a:solidFill>
                  <a:srgbClr val="000000"/>
                </a:solidFill>
                <a:latin typeface="Courier New" panose="02070309020205020404" pitchFamily="49" charset="0"/>
                <a:cs typeface="Courier New" panose="02070309020205020404" pitchFamily="49" charset="0"/>
              </a:rPr>
              <a:t> = </a:t>
            </a:r>
            <a:r>
              <a:rPr lang="fr-FR" altLang="fr-FR" sz="1000" dirty="0" err="1">
                <a:solidFill>
                  <a:srgbClr val="000000"/>
                </a:solidFill>
                <a:latin typeface="Courier New" panose="02070309020205020404" pitchFamily="49" charset="0"/>
                <a:cs typeface="Courier New" panose="02070309020205020404" pitchFamily="49" charset="0"/>
              </a:rPr>
              <a:t>params</a:t>
            </a:r>
            <a:r>
              <a:rPr lang="fr-FR" altLang="fr-FR" sz="1000" dirty="0">
                <a:solidFill>
                  <a:srgbClr val="000000"/>
                </a:solidFill>
                <a:latin typeface="Courier New" panose="02070309020205020404" pitchFamily="49" charset="0"/>
                <a:cs typeface="Courier New" panose="02070309020205020404" pitchFamily="49" charset="0"/>
              </a:rPr>
              <a:t>[0]; // Dans une TASK sous </a:t>
            </a:r>
            <a:r>
              <a:rPr lang="fr-FR" altLang="fr-FR" sz="1000" dirty="0" err="1">
                <a:solidFill>
                  <a:srgbClr val="000000"/>
                </a:solidFill>
                <a:latin typeface="Courier New" panose="02070309020205020404" pitchFamily="49" charset="0"/>
                <a:cs typeface="Courier New" panose="02070309020205020404" pitchFamily="49" charset="0"/>
              </a:rPr>
              <a:t>doInBackground</a:t>
            </a:r>
            <a:endParaRPr lang="fr-FR" altLang="fr-FR" sz="1000" dirty="0">
              <a:solidFill>
                <a:srgbClr val="000000"/>
              </a:solidFill>
              <a:latin typeface="Courier New" panose="02070309020205020404" pitchFamily="49" charset="0"/>
              <a:cs typeface="Courier New" panose="02070309020205020404" pitchFamily="49" charset="0"/>
            </a:endParaRPr>
          </a:p>
          <a:p>
            <a:pPr defTabSz="914400" eaLnBrk="0" fontAlgn="base" hangingPunct="0">
              <a:spcBef>
                <a:spcPct val="0"/>
              </a:spcBef>
              <a:spcAft>
                <a:spcPct val="0"/>
              </a:spcAft>
            </a:pPr>
            <a:endParaRPr lang="fr-FR" altLang="fr-FR" sz="1000" dirty="0">
              <a:solidFill>
                <a:srgbClr val="000000"/>
              </a:solidFill>
              <a:latin typeface="Courier New" panose="02070309020205020404" pitchFamily="49" charset="0"/>
              <a:cs typeface="Courier New" panose="02070309020205020404" pitchFamily="49" charset="0"/>
            </a:endParaRPr>
          </a:p>
          <a:p>
            <a:pPr defTabSz="914400" eaLnBrk="0" fontAlgn="base" hangingPunct="0">
              <a:spcBef>
                <a:spcPct val="0"/>
              </a:spcBef>
              <a:spcAft>
                <a:spcPct val="0"/>
              </a:spcAft>
            </a:pPr>
            <a:r>
              <a:rPr lang="fr-FR" altLang="fr-FR" sz="1000" dirty="0">
                <a:solidFill>
                  <a:srgbClr val="000000"/>
                </a:solidFill>
                <a:latin typeface="Courier New" panose="02070309020205020404" pitchFamily="49" charset="0"/>
                <a:cs typeface="Courier New" panose="02070309020205020404" pitchFamily="49" charset="0"/>
              </a:rPr>
              <a:t>Uri </a:t>
            </a:r>
            <a:r>
              <a:rPr lang="fr-FR" altLang="fr-FR" sz="1000" dirty="0" err="1">
                <a:solidFill>
                  <a:srgbClr val="000000"/>
                </a:solidFill>
                <a:latin typeface="Courier New" panose="02070309020205020404" pitchFamily="49" charset="0"/>
                <a:cs typeface="Courier New" panose="02070309020205020404" pitchFamily="49" charset="0"/>
              </a:rPr>
              <a:t>builtUri</a:t>
            </a:r>
            <a:r>
              <a:rPr lang="fr-FR" altLang="fr-FR" sz="1000" dirty="0">
                <a:solidFill>
                  <a:srgbClr val="000000"/>
                </a:solidFill>
                <a:latin typeface="Courier New" panose="02070309020205020404" pitchFamily="49" charset="0"/>
                <a:cs typeface="Courier New" panose="02070309020205020404" pitchFamily="49" charset="0"/>
              </a:rPr>
              <a:t> = </a:t>
            </a:r>
            <a:r>
              <a:rPr lang="fr-FR" altLang="fr-FR" sz="1000" dirty="0" err="1">
                <a:solidFill>
                  <a:srgbClr val="000000"/>
                </a:solidFill>
                <a:latin typeface="Courier New" panose="02070309020205020404" pitchFamily="49" charset="0"/>
                <a:cs typeface="Courier New" panose="02070309020205020404" pitchFamily="49" charset="0"/>
              </a:rPr>
              <a:t>Uri.</a:t>
            </a:r>
            <a:r>
              <a:rPr lang="fr-FR" altLang="fr-FR" sz="1000" i="1" dirty="0" err="1">
                <a:solidFill>
                  <a:srgbClr val="000000"/>
                </a:solidFill>
                <a:latin typeface="Courier New" panose="02070309020205020404" pitchFamily="49" charset="0"/>
                <a:cs typeface="Courier New" panose="02070309020205020404" pitchFamily="49" charset="0"/>
              </a:rPr>
              <a:t>parse</a:t>
            </a:r>
            <a:r>
              <a:rPr lang="fr-FR" altLang="fr-FR" sz="1000" dirty="0">
                <a:solidFill>
                  <a:srgbClr val="000000"/>
                </a:solidFill>
                <a:latin typeface="Courier New" panose="02070309020205020404" pitchFamily="49" charset="0"/>
                <a:cs typeface="Courier New" panose="02070309020205020404" pitchFamily="49" charset="0"/>
              </a:rPr>
              <a:t>(GOOGLE_BASE_URL).</a:t>
            </a:r>
            <a:r>
              <a:rPr lang="fr-FR" altLang="fr-FR" sz="1000" dirty="0" err="1">
                <a:solidFill>
                  <a:srgbClr val="000000"/>
                </a:solidFill>
                <a:latin typeface="Courier New" panose="02070309020205020404" pitchFamily="49" charset="0"/>
                <a:cs typeface="Courier New" panose="02070309020205020404" pitchFamily="49" charset="0"/>
              </a:rPr>
              <a:t>buildUpon</a:t>
            </a:r>
            <a:r>
              <a:rPr lang="fr-FR" altLang="fr-FR" sz="1000" dirty="0">
                <a:solidFill>
                  <a:srgbClr val="000000"/>
                </a:solidFill>
                <a:latin typeface="Courier New" panose="02070309020205020404" pitchFamily="49" charset="0"/>
                <a:cs typeface="Courier New" panose="02070309020205020404" pitchFamily="49" charset="0"/>
              </a:rPr>
              <a:t>()</a:t>
            </a:r>
            <a:br>
              <a:rPr lang="fr-FR" altLang="fr-FR" sz="1000" dirty="0">
                <a:solidFill>
                  <a:srgbClr val="000000"/>
                </a:solidFill>
                <a:latin typeface="Courier New" panose="02070309020205020404" pitchFamily="49" charset="0"/>
                <a:cs typeface="Courier New" panose="02070309020205020404" pitchFamily="49" charset="0"/>
              </a:rPr>
            </a:br>
            <a:r>
              <a:rPr lang="fr-FR" altLang="fr-FR" sz="1000" dirty="0">
                <a:solidFill>
                  <a:srgbClr val="000000"/>
                </a:solidFill>
                <a:latin typeface="Courier New" panose="02070309020205020404" pitchFamily="49" charset="0"/>
                <a:cs typeface="Courier New" panose="02070309020205020404" pitchFamily="49" charset="0"/>
              </a:rPr>
              <a:t>        .</a:t>
            </a:r>
            <a:r>
              <a:rPr lang="fr-FR" altLang="fr-FR" sz="1000" dirty="0" err="1">
                <a:solidFill>
                  <a:srgbClr val="000000"/>
                </a:solidFill>
                <a:latin typeface="Courier New" panose="02070309020205020404" pitchFamily="49" charset="0"/>
                <a:cs typeface="Courier New" panose="02070309020205020404" pitchFamily="49" charset="0"/>
              </a:rPr>
              <a:t>appendQueryParameter</a:t>
            </a:r>
            <a:r>
              <a:rPr lang="fr-FR" altLang="fr-FR" sz="1000" dirty="0">
                <a:solidFill>
                  <a:srgbClr val="000000"/>
                </a:solidFill>
                <a:latin typeface="Courier New" panose="02070309020205020404" pitchFamily="49" charset="0"/>
                <a:cs typeface="Courier New" panose="02070309020205020404" pitchFamily="49" charset="0"/>
              </a:rPr>
              <a:t>(QUERY_PARAM, </a:t>
            </a:r>
            <a:r>
              <a:rPr lang="fr-FR" altLang="fr-FR" sz="1000" dirty="0" err="1">
                <a:solidFill>
                  <a:srgbClr val="000000"/>
                </a:solidFill>
                <a:latin typeface="Courier New" panose="02070309020205020404" pitchFamily="49" charset="0"/>
                <a:cs typeface="Courier New" panose="02070309020205020404" pitchFamily="49" charset="0"/>
              </a:rPr>
              <a:t>query</a:t>
            </a:r>
            <a:r>
              <a:rPr lang="fr-FR" altLang="fr-FR" sz="1000" dirty="0">
                <a:solidFill>
                  <a:srgbClr val="000000"/>
                </a:solidFill>
                <a:latin typeface="Courier New" panose="02070309020205020404" pitchFamily="49" charset="0"/>
                <a:cs typeface="Courier New" panose="02070309020205020404" pitchFamily="49" charset="0"/>
              </a:rPr>
              <a:t>)</a:t>
            </a:r>
          </a:p>
          <a:p>
            <a:pPr defTabSz="914400" eaLnBrk="0" fontAlgn="base" hangingPunct="0">
              <a:spcBef>
                <a:spcPct val="0"/>
              </a:spcBef>
              <a:spcAft>
                <a:spcPct val="0"/>
              </a:spcAft>
            </a:pPr>
            <a:r>
              <a:rPr lang="fr-FR" altLang="fr-FR" sz="1000" dirty="0">
                <a:solidFill>
                  <a:srgbClr val="000000"/>
                </a:solidFill>
                <a:latin typeface="Courier New" panose="02070309020205020404" pitchFamily="49" charset="0"/>
                <a:cs typeface="Courier New" panose="02070309020205020404" pitchFamily="49" charset="0"/>
              </a:rPr>
              <a:t>        .</a:t>
            </a:r>
            <a:r>
              <a:rPr lang="fr-FR" altLang="fr-FR" sz="1000" dirty="0" err="1">
                <a:solidFill>
                  <a:srgbClr val="000000"/>
                </a:solidFill>
                <a:latin typeface="Courier New" panose="02070309020205020404" pitchFamily="49" charset="0"/>
                <a:cs typeface="Courier New" panose="02070309020205020404" pitchFamily="49" charset="0"/>
              </a:rPr>
              <a:t>build</a:t>
            </a:r>
            <a:r>
              <a:rPr lang="fr-FR" altLang="fr-FR" sz="1000" dirty="0">
                <a:solidFill>
                  <a:srgbClr val="000000"/>
                </a:solidFill>
                <a:latin typeface="Courier New" panose="02070309020205020404" pitchFamily="49" charset="0"/>
                <a:cs typeface="Courier New" panose="02070309020205020404" pitchFamily="49" charset="0"/>
              </a:rPr>
              <a:t>();</a:t>
            </a:r>
          </a:p>
          <a:p>
            <a:pPr defTabSz="914400" eaLnBrk="0" fontAlgn="base" hangingPunct="0">
              <a:spcBef>
                <a:spcPct val="0"/>
              </a:spcBef>
              <a:spcAft>
                <a:spcPct val="0"/>
              </a:spcAft>
            </a:pPr>
            <a:endParaRPr lang="fr-FR" altLang="fr-FR" sz="1000" dirty="0">
              <a:solidFill>
                <a:srgbClr val="000000"/>
              </a:solidFill>
              <a:latin typeface="Courier New" panose="02070309020205020404" pitchFamily="49" charset="0"/>
              <a:cs typeface="Courier New" panose="02070309020205020404" pitchFamily="49" charset="0"/>
            </a:endParaRPr>
          </a:p>
          <a:p>
            <a:pPr defTabSz="914400" eaLnBrk="0" fontAlgn="base" hangingPunct="0">
              <a:spcBef>
                <a:spcPct val="0"/>
              </a:spcBef>
              <a:spcAft>
                <a:spcPct val="0"/>
              </a:spcAft>
            </a:pPr>
            <a:r>
              <a:rPr lang="fr-FR" altLang="fr-FR" sz="1000" dirty="0">
                <a:solidFill>
                  <a:srgbClr val="000000"/>
                </a:solidFill>
                <a:latin typeface="Courier New" panose="02070309020205020404" pitchFamily="49" charset="0"/>
                <a:cs typeface="Courier New" panose="02070309020205020404" pitchFamily="49" charset="0"/>
              </a:rPr>
              <a:t>URL </a:t>
            </a:r>
            <a:r>
              <a:rPr lang="fr-FR" altLang="fr-FR" sz="1000" dirty="0" err="1">
                <a:solidFill>
                  <a:srgbClr val="000000"/>
                </a:solidFill>
                <a:latin typeface="Courier New" panose="02070309020205020404" pitchFamily="49" charset="0"/>
                <a:cs typeface="Courier New" panose="02070309020205020404" pitchFamily="49" charset="0"/>
              </a:rPr>
              <a:t>url</a:t>
            </a:r>
            <a:r>
              <a:rPr lang="fr-FR" altLang="fr-FR" sz="1000" dirty="0">
                <a:solidFill>
                  <a:srgbClr val="000000"/>
                </a:solidFill>
                <a:latin typeface="Courier New" panose="02070309020205020404" pitchFamily="49" charset="0"/>
                <a:cs typeface="Courier New" panose="02070309020205020404" pitchFamily="49" charset="0"/>
              </a:rPr>
              <a:t> = new URL(</a:t>
            </a:r>
            <a:r>
              <a:rPr lang="fr-FR" altLang="fr-FR" sz="1000" dirty="0" err="1">
                <a:solidFill>
                  <a:srgbClr val="000000"/>
                </a:solidFill>
                <a:latin typeface="Courier New" panose="02070309020205020404" pitchFamily="49" charset="0"/>
                <a:cs typeface="Courier New" panose="02070309020205020404" pitchFamily="49" charset="0"/>
              </a:rPr>
              <a:t>builtUri.toString</a:t>
            </a:r>
            <a:r>
              <a:rPr lang="fr-FR" altLang="fr-FR" sz="1000" dirty="0">
                <a:solidFill>
                  <a:srgbClr val="000000"/>
                </a:solidFill>
                <a:latin typeface="Courier New" panose="02070309020205020404" pitchFamily="49" charset="0"/>
                <a:cs typeface="Courier New" panose="02070309020205020404" pitchFamily="49" charset="0"/>
              </a:rPr>
              <a:t>();</a:t>
            </a:r>
            <a:endParaRPr lang="fr-FR" altLang="fr-FR" sz="1000" dirty="0">
              <a:solidFill>
                <a:srgbClr val="000000"/>
              </a:solidFill>
              <a:latin typeface="Arial" panose="020B0604020202020204" pitchFamily="34" charset="0"/>
              <a:cs typeface="Courier New" panose="02070309020205020404" pitchFamily="49" charset="0"/>
            </a:endParaRPr>
          </a:p>
        </p:txBody>
      </p:sp>
    </p:spTree>
    <p:extLst>
      <p:ext uri="{BB962C8B-B14F-4D97-AF65-F5344CB8AC3E}">
        <p14:creationId xmlns:p14="http://schemas.microsoft.com/office/powerpoint/2010/main" val="885254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Ajouter une clé de configuration</a:t>
            </a:r>
          </a:p>
        </p:txBody>
      </p:sp>
      <p:sp>
        <p:nvSpPr>
          <p:cNvPr id="3" name="Espace réservé du contenu 2"/>
          <p:cNvSpPr>
            <a:spLocks noGrp="1"/>
          </p:cNvSpPr>
          <p:nvPr>
            <p:ph idx="1"/>
          </p:nvPr>
        </p:nvSpPr>
        <p:spPr/>
        <p:txBody>
          <a:bodyPr/>
          <a:lstStyle/>
          <a:p>
            <a:r>
              <a:rPr lang="fr-CA" dirty="0"/>
              <a:t>Il est possible d’ajouter une clé de configuration dans le projet</a:t>
            </a:r>
          </a:p>
          <a:p>
            <a:r>
              <a:rPr lang="fr-CA" dirty="0"/>
              <a:t>Cette clé est accessible à l’ensemble du projet</a:t>
            </a:r>
          </a:p>
          <a:p>
            <a:r>
              <a:rPr lang="fr-CA" dirty="0"/>
              <a:t>Pour ce faire, il faut modifier le fichier </a:t>
            </a:r>
            <a:r>
              <a:rPr lang="fr-CA" b="1" dirty="0" err="1"/>
              <a:t>build.graddle</a:t>
            </a:r>
            <a:r>
              <a:rPr lang="fr-CA" dirty="0"/>
              <a:t> pour le module </a:t>
            </a:r>
            <a:r>
              <a:rPr lang="fr-CA" b="1" dirty="0" err="1"/>
              <a:t>app</a:t>
            </a:r>
            <a:r>
              <a:rPr lang="fr-CA" dirty="0"/>
              <a:t> </a:t>
            </a:r>
          </a:p>
          <a:p>
            <a:r>
              <a:rPr lang="fr-CA" dirty="0"/>
              <a:t>À l’intérieur du bloc </a:t>
            </a:r>
            <a:r>
              <a:rPr lang="fr-CA" b="1" dirty="0"/>
              <a:t>Android</a:t>
            </a:r>
            <a:r>
              <a:rPr lang="fr-CA" dirty="0"/>
              <a:t>, il faut ajouter le bloc </a:t>
            </a:r>
            <a:r>
              <a:rPr lang="fr-CA" b="1" dirty="0" err="1"/>
              <a:t>buildTypes.each</a:t>
            </a:r>
            <a:r>
              <a:rPr lang="fr-CA" dirty="0"/>
              <a:t>  </a:t>
            </a:r>
          </a:p>
          <a:p>
            <a:r>
              <a:rPr lang="fr-CA" b="1" dirty="0"/>
              <a:t>Exercice</a:t>
            </a:r>
            <a:endParaRPr lang="fr-CA" dirty="0"/>
          </a:p>
          <a:p>
            <a:pPr lvl="1"/>
            <a:r>
              <a:rPr lang="fr-CA" dirty="0"/>
              <a:t>Modifier </a:t>
            </a:r>
            <a:r>
              <a:rPr lang="fr-CA" dirty="0" err="1"/>
              <a:t>build.graddle</a:t>
            </a:r>
            <a:r>
              <a:rPr lang="fr-CA" dirty="0"/>
              <a:t> pour avoir votre clé OWM</a:t>
            </a:r>
          </a:p>
          <a:p>
            <a:pPr lvl="1"/>
            <a:r>
              <a:rPr lang="fr-CA" dirty="0"/>
              <a:t>NE PAS OUBLIER DE SYNCHRONISER LE FICHIER APRÈS LA MODIFICATION</a:t>
            </a:r>
          </a:p>
        </p:txBody>
      </p:sp>
      <p:sp>
        <p:nvSpPr>
          <p:cNvPr id="6" name="Rectangle 3"/>
          <p:cNvSpPr>
            <a:spLocks noChangeArrowheads="1"/>
          </p:cNvSpPr>
          <p:nvPr/>
        </p:nvSpPr>
        <p:spPr bwMode="auto">
          <a:xfrm>
            <a:off x="1060851" y="3874673"/>
            <a:ext cx="7040586"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buildTypes.each</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it.buildConfigField</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'String'</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'OPEN_WEATHER_MAP_API_KEY'</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52d… votre clé …12a</a:t>
            </a:r>
            <a:r>
              <a:rPr kumimoji="0" lang="fr-FR" altLang="fr-FR" sz="1000" b="1" i="0" u="none" strike="noStrike" cap="none" normalizeH="0" baseline="0" dirty="0">
                <a:ln>
                  <a:noFill/>
                </a:ln>
                <a:solidFill>
                  <a:srgbClr val="000080"/>
                </a:solidFill>
                <a:effectLst/>
                <a:latin typeface="Courier New" panose="02070309020205020404" pitchFamily="49" charset="0"/>
                <a:cs typeface="Courier New" panose="02070309020205020404" pitchFamily="49" charset="0"/>
              </a:rPr>
              <a:t>\"</a:t>
            </a:r>
            <a: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t>"</a:t>
            </a:r>
            <a:br>
              <a:rPr kumimoji="0" lang="fr-FR" altLang="fr-FR" sz="1000" b="1" i="0" u="none" strike="noStrike" cap="none" normalizeH="0" baseline="0" dirty="0">
                <a:ln>
                  <a:noFill/>
                </a:ln>
                <a:solidFill>
                  <a:srgbClr val="008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205994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Ajouter une clé de configuration</a:t>
            </a:r>
          </a:p>
        </p:txBody>
      </p:sp>
      <p:sp>
        <p:nvSpPr>
          <p:cNvPr id="3" name="Espace réservé du contenu 2"/>
          <p:cNvSpPr>
            <a:spLocks noGrp="1"/>
          </p:cNvSpPr>
          <p:nvPr>
            <p:ph idx="1"/>
          </p:nvPr>
        </p:nvSpPr>
        <p:spPr>
          <a:xfrm>
            <a:off x="946404" y="1371600"/>
            <a:ext cx="7054596" cy="3263503"/>
          </a:xfrm>
        </p:spPr>
        <p:txBody>
          <a:bodyPr/>
          <a:lstStyle/>
          <a:p>
            <a:r>
              <a:rPr lang="fr-CA" dirty="0"/>
              <a:t>Pour accéder à la clé de configuration, il suffira de faire appel à </a:t>
            </a:r>
            <a:r>
              <a:rPr lang="fr-CA" b="1" dirty="0" err="1"/>
              <a:t>BuildConfig.</a:t>
            </a:r>
            <a:r>
              <a:rPr lang="fr-CA" dirty="0" err="1"/>
              <a:t>nomDeLaClé</a:t>
            </a:r>
            <a:endParaRPr lang="fr-CA" dirty="0"/>
          </a:p>
          <a:p>
            <a:r>
              <a:rPr lang="fr-CA" dirty="0"/>
              <a:t>Exemple</a:t>
            </a:r>
          </a:p>
          <a:p>
            <a:pPr lvl="1"/>
            <a:r>
              <a:rPr lang="fr-CA" dirty="0"/>
              <a:t>…</a:t>
            </a:r>
            <a:br>
              <a:rPr lang="fr-CA" dirty="0"/>
            </a:br>
            <a:r>
              <a:rPr lang="fr-CA" dirty="0">
                <a:solidFill>
                  <a:srgbClr val="333333"/>
                </a:solidFill>
                <a:latin typeface="Consolas" panose="020B0609020204030204" pitchFamily="49" charset="0"/>
              </a:rPr>
              <a:t>.</a:t>
            </a:r>
            <a:r>
              <a:rPr lang="fr-CA" dirty="0" err="1">
                <a:solidFill>
                  <a:srgbClr val="333333"/>
                </a:solidFill>
                <a:latin typeface="Consolas" panose="020B0609020204030204" pitchFamily="49" charset="0"/>
              </a:rPr>
              <a:t>appendQueryParameter</a:t>
            </a:r>
            <a:r>
              <a:rPr lang="fr-CA" dirty="0">
                <a:solidFill>
                  <a:srgbClr val="333333"/>
                </a:solidFill>
                <a:latin typeface="Consolas" panose="020B0609020204030204" pitchFamily="49" charset="0"/>
              </a:rPr>
              <a:t>(</a:t>
            </a:r>
            <a:r>
              <a:rPr lang="fr-CA" dirty="0">
                <a:solidFill>
                  <a:srgbClr val="0086B3"/>
                </a:solidFill>
                <a:latin typeface="Consolas" panose="020B0609020204030204" pitchFamily="49" charset="0"/>
              </a:rPr>
              <a:t>APPID_PARAM</a:t>
            </a:r>
            <a:r>
              <a:rPr lang="fr-CA" dirty="0">
                <a:solidFill>
                  <a:srgbClr val="333333"/>
                </a:solidFill>
                <a:latin typeface="Consolas" panose="020B0609020204030204" pitchFamily="49" charset="0"/>
              </a:rPr>
              <a:t>, </a:t>
            </a:r>
            <a:r>
              <a:rPr lang="fr-CA" dirty="0" err="1">
                <a:solidFill>
                  <a:srgbClr val="333333"/>
                </a:solidFill>
                <a:latin typeface="Consolas" panose="020B0609020204030204" pitchFamily="49" charset="0"/>
              </a:rPr>
              <a:t>BuildConfig</a:t>
            </a:r>
            <a:r>
              <a:rPr lang="fr-CA" dirty="0" err="1">
                <a:solidFill>
                  <a:srgbClr val="A71D5D"/>
                </a:solidFill>
                <a:latin typeface="Consolas" panose="020B0609020204030204" pitchFamily="49" charset="0"/>
              </a:rPr>
              <a:t>.</a:t>
            </a:r>
            <a:r>
              <a:rPr lang="fr-CA" dirty="0" err="1">
                <a:solidFill>
                  <a:srgbClr val="0086B3"/>
                </a:solidFill>
                <a:latin typeface="Consolas" panose="020B0609020204030204" pitchFamily="49" charset="0"/>
              </a:rPr>
              <a:t>OPEN_WEATHER_MAP_API_KEY</a:t>
            </a:r>
            <a:r>
              <a:rPr lang="fr-CA" dirty="0">
                <a:solidFill>
                  <a:srgbClr val="333333"/>
                </a:solidFill>
                <a:latin typeface="Consolas" panose="020B0609020204030204" pitchFamily="49" charset="0"/>
              </a:rPr>
              <a:t>)</a:t>
            </a:r>
            <a:br>
              <a:rPr lang="fr-CA" dirty="0">
                <a:solidFill>
                  <a:srgbClr val="333333"/>
                </a:solidFill>
                <a:latin typeface="Consolas" panose="020B0609020204030204" pitchFamily="49" charset="0"/>
              </a:rPr>
            </a:br>
            <a:r>
              <a:rPr lang="fr-CA" dirty="0">
                <a:solidFill>
                  <a:srgbClr val="333333"/>
                </a:solidFill>
                <a:latin typeface="Consolas" panose="020B0609020204030204" pitchFamily="49" charset="0"/>
              </a:rPr>
              <a:t>…</a:t>
            </a:r>
          </a:p>
          <a:p>
            <a:endParaRPr lang="fr-CA" dirty="0"/>
          </a:p>
        </p:txBody>
      </p:sp>
    </p:spTree>
    <p:extLst>
      <p:ext uri="{BB962C8B-B14F-4D97-AF65-F5344CB8AC3E}">
        <p14:creationId xmlns:p14="http://schemas.microsoft.com/office/powerpoint/2010/main" val="3221540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Exercices</a:t>
            </a:r>
          </a:p>
        </p:txBody>
      </p:sp>
      <p:sp>
        <p:nvSpPr>
          <p:cNvPr id="3" name="Espace réservé du contenu 2"/>
          <p:cNvSpPr>
            <a:spLocks noGrp="1"/>
          </p:cNvSpPr>
          <p:nvPr>
            <p:ph idx="1"/>
          </p:nvPr>
        </p:nvSpPr>
        <p:spPr/>
        <p:txBody>
          <a:bodyPr/>
          <a:lstStyle/>
          <a:p>
            <a:r>
              <a:rPr lang="fr-CA" dirty="0"/>
              <a:t>Modifier le code dans </a:t>
            </a:r>
            <a:r>
              <a:rPr lang="fr-CA" b="1" dirty="0" err="1"/>
              <a:t>doInBackground</a:t>
            </a:r>
            <a:r>
              <a:rPr lang="fr-CA" dirty="0"/>
              <a:t> pour pouvoir utiliser les paramètres suivants</a:t>
            </a:r>
          </a:p>
          <a:p>
            <a:pPr lvl="1"/>
            <a:r>
              <a:rPr lang="fr-CA" dirty="0"/>
              <a:t>FORECAST_BASE_URL</a:t>
            </a:r>
          </a:p>
          <a:p>
            <a:pPr lvl="1"/>
            <a:r>
              <a:rPr lang="fr-CA" dirty="0"/>
              <a:t>QUERY_PARAM, FORMAT_PARAM, UNITS_PARAM, DAYS_PARAM, APPID_PARAM</a:t>
            </a:r>
          </a:p>
          <a:p>
            <a:r>
              <a:rPr lang="fr-CA" dirty="0"/>
              <a:t>Tester l’application en affichant le résultat obtenu suite à la requête</a:t>
            </a:r>
          </a:p>
          <a:p>
            <a:pPr lvl="1"/>
            <a:r>
              <a:rPr lang="fr-CA" dirty="0"/>
              <a:t>Note : Ajouter un espace dans le code postal, autrement OWM ne trouvera pas la ville.</a:t>
            </a:r>
          </a:p>
        </p:txBody>
      </p:sp>
    </p:spTree>
    <p:extLst>
      <p:ext uri="{BB962C8B-B14F-4D97-AF65-F5344CB8AC3E}">
        <p14:creationId xmlns:p14="http://schemas.microsoft.com/office/powerpoint/2010/main" val="744719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Hiérarchie d’un layout</a:t>
            </a:r>
          </a:p>
        </p:txBody>
      </p:sp>
      <p:graphicFrame>
        <p:nvGraphicFramePr>
          <p:cNvPr id="4" name="Espace réservé du contenu 3"/>
          <p:cNvGraphicFramePr>
            <a:graphicFrameLocks noGrp="1"/>
          </p:cNvGraphicFramePr>
          <p:nvPr>
            <p:ph idx="1"/>
            <p:extLst/>
          </p:nvPr>
        </p:nvGraphicFramePr>
        <p:xfrm>
          <a:off x="1925242" y="1743076"/>
          <a:ext cx="5082778" cy="2631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Connecteur droit avec flèche 5"/>
          <p:cNvCxnSpPr>
            <a:stCxn id="7" idx="3"/>
          </p:cNvCxnSpPr>
          <p:nvPr/>
        </p:nvCxnSpPr>
        <p:spPr>
          <a:xfrm>
            <a:off x="2934517" y="1965707"/>
            <a:ext cx="1421459" cy="282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1903466" y="1815666"/>
            <a:ext cx="1031051" cy="3000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CA" sz="1350" dirty="0"/>
              <a:t>Conteneur</a:t>
            </a:r>
          </a:p>
        </p:txBody>
      </p:sp>
      <p:cxnSp>
        <p:nvCxnSpPr>
          <p:cNvPr id="9" name="Connecteur droit avec flèche 8"/>
          <p:cNvCxnSpPr>
            <a:stCxn id="7" idx="2"/>
          </p:cNvCxnSpPr>
          <p:nvPr/>
        </p:nvCxnSpPr>
        <p:spPr>
          <a:xfrm>
            <a:off x="2418992" y="2115748"/>
            <a:ext cx="780618" cy="618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076198" y="4515966"/>
            <a:ext cx="2823209" cy="3000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CA" sz="1350" dirty="0"/>
              <a:t>Objets (bouton, zone de texte, …)</a:t>
            </a:r>
          </a:p>
        </p:txBody>
      </p:sp>
      <p:cxnSp>
        <p:nvCxnSpPr>
          <p:cNvPr id="15" name="Connecteur droit avec flèche 14"/>
          <p:cNvCxnSpPr/>
          <p:nvPr/>
        </p:nvCxnSpPr>
        <p:spPr>
          <a:xfrm flipV="1">
            <a:off x="3791045" y="4191930"/>
            <a:ext cx="24872" cy="270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13" idx="0"/>
          </p:cNvCxnSpPr>
          <p:nvPr/>
        </p:nvCxnSpPr>
        <p:spPr>
          <a:xfrm flipV="1">
            <a:off x="4487803" y="4191930"/>
            <a:ext cx="462239" cy="324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3052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JSON</a:t>
            </a:r>
          </a:p>
        </p:txBody>
      </p:sp>
      <p:sp>
        <p:nvSpPr>
          <p:cNvPr id="3" name="Espace réservé du contenu 2"/>
          <p:cNvSpPr>
            <a:spLocks noGrp="1"/>
          </p:cNvSpPr>
          <p:nvPr>
            <p:ph idx="1"/>
          </p:nvPr>
        </p:nvSpPr>
        <p:spPr/>
        <p:txBody>
          <a:bodyPr>
            <a:normAutofit lnSpcReduction="10000"/>
          </a:bodyPr>
          <a:lstStyle/>
          <a:p>
            <a:r>
              <a:rPr lang="fr-CA" dirty="0"/>
              <a:t>Un JSON est une structure de données représentée dans un format texte</a:t>
            </a:r>
          </a:p>
          <a:p>
            <a:r>
              <a:rPr lang="fr-CA" dirty="0"/>
              <a:t>Pour voir l’information d’intérêt dans un JSON donné, on peut coller le JSON dans un formateur de JSON</a:t>
            </a:r>
          </a:p>
          <a:p>
            <a:pPr lvl="1"/>
            <a:r>
              <a:rPr lang="fr-CA" dirty="0"/>
              <a:t>Par exemple : </a:t>
            </a:r>
            <a:r>
              <a:rPr lang="fr-CA" dirty="0">
                <a:hlinkClick r:id="rId2"/>
              </a:rPr>
              <a:t>https://jsonformatter.curiousconcept.com/</a:t>
            </a:r>
            <a:endParaRPr lang="fr-CA" dirty="0"/>
          </a:p>
          <a:p>
            <a:r>
              <a:rPr lang="fr-CA" dirty="0"/>
              <a:t>Dans Java, la classe </a:t>
            </a:r>
            <a:r>
              <a:rPr lang="fr-CA" b="1" dirty="0" err="1"/>
              <a:t>JSONObject</a:t>
            </a:r>
            <a:r>
              <a:rPr lang="fr-CA" dirty="0"/>
              <a:t> permet de gérer les strings JSON</a:t>
            </a:r>
          </a:p>
          <a:p>
            <a:pPr lvl="1"/>
            <a:r>
              <a:rPr lang="fr-CA" dirty="0">
                <a:hlinkClick r:id="rId3"/>
              </a:rPr>
              <a:t>Documentation officielle</a:t>
            </a:r>
            <a:endParaRPr lang="fr-CA" dirty="0"/>
          </a:p>
          <a:p>
            <a:pPr lvl="1"/>
            <a:r>
              <a:rPr lang="fr-CA" dirty="0"/>
              <a:t>Ex : </a:t>
            </a:r>
            <a:r>
              <a:rPr lang="fr-CA" dirty="0" err="1"/>
              <a:t>JSONObject</a:t>
            </a:r>
            <a:r>
              <a:rPr lang="fr-CA" dirty="0"/>
              <a:t> </a:t>
            </a:r>
            <a:r>
              <a:rPr lang="fr-CA" dirty="0" err="1"/>
              <a:t>json</a:t>
            </a:r>
            <a:r>
              <a:rPr lang="fr-CA" dirty="0"/>
              <a:t> = new </a:t>
            </a:r>
            <a:r>
              <a:rPr lang="fr-CA" dirty="0" err="1"/>
              <a:t>JSONObject</a:t>
            </a:r>
            <a:r>
              <a:rPr lang="fr-CA" dirty="0"/>
              <a:t> (</a:t>
            </a:r>
            <a:r>
              <a:rPr lang="fr-CA" dirty="0" err="1"/>
              <a:t>monJson</a:t>
            </a:r>
            <a:r>
              <a:rPr lang="fr-CA" dirty="0"/>
              <a:t>);</a:t>
            </a:r>
          </a:p>
          <a:p>
            <a:r>
              <a:rPr lang="fr-CA" dirty="0"/>
              <a:t>Un JSON peut avoir plusieurs sous structures comme des listes ou encore d’autres objets</a:t>
            </a:r>
          </a:p>
          <a:p>
            <a:pPr lvl="1"/>
            <a:r>
              <a:rPr lang="fr-CA" dirty="0"/>
              <a:t>Exemple</a:t>
            </a:r>
          </a:p>
          <a:p>
            <a:pPr lvl="1"/>
            <a:r>
              <a:rPr lang="fr-CA" dirty="0" err="1"/>
              <a:t>JSONArray</a:t>
            </a:r>
            <a:r>
              <a:rPr lang="fr-CA" dirty="0"/>
              <a:t> </a:t>
            </a:r>
            <a:r>
              <a:rPr lang="fr-CA" dirty="0" err="1"/>
              <a:t>maListe</a:t>
            </a:r>
            <a:r>
              <a:rPr lang="fr-CA" dirty="0"/>
              <a:t> = </a:t>
            </a:r>
            <a:r>
              <a:rPr lang="fr-CA" dirty="0" err="1"/>
              <a:t>json.getJSONArray</a:t>
            </a:r>
            <a:r>
              <a:rPr lang="fr-CA" dirty="0"/>
              <a:t> ("</a:t>
            </a:r>
            <a:r>
              <a:rPr lang="fr-CA" dirty="0" err="1"/>
              <a:t>thelist</a:t>
            </a:r>
            <a:r>
              <a:rPr lang="fr-CA" dirty="0"/>
              <a:t>");</a:t>
            </a:r>
          </a:p>
          <a:p>
            <a:pPr lvl="1"/>
            <a:r>
              <a:rPr lang="fr-CA" dirty="0" err="1"/>
              <a:t>JSONObject</a:t>
            </a:r>
            <a:r>
              <a:rPr lang="fr-CA" dirty="0"/>
              <a:t> </a:t>
            </a:r>
            <a:r>
              <a:rPr lang="fr-CA" dirty="0" err="1"/>
              <a:t>journee</a:t>
            </a:r>
            <a:r>
              <a:rPr lang="fr-CA" dirty="0"/>
              <a:t> = </a:t>
            </a:r>
            <a:r>
              <a:rPr lang="fr-CA" dirty="0" err="1"/>
              <a:t>maListe.getJSONObject</a:t>
            </a:r>
            <a:r>
              <a:rPr lang="fr-CA" dirty="0"/>
              <a:t>(0); // Premier objet de la liste</a:t>
            </a:r>
          </a:p>
          <a:p>
            <a:pPr lvl="1"/>
            <a:r>
              <a:rPr lang="fr-CA" dirty="0"/>
              <a:t>double </a:t>
            </a:r>
            <a:r>
              <a:rPr lang="fr-CA" dirty="0" err="1"/>
              <a:t>tempMax</a:t>
            </a:r>
            <a:r>
              <a:rPr lang="fr-CA" dirty="0"/>
              <a:t> = </a:t>
            </a:r>
            <a:r>
              <a:rPr lang="fr-CA" dirty="0" err="1"/>
              <a:t>journee.getDouble</a:t>
            </a:r>
            <a:r>
              <a:rPr lang="fr-CA" dirty="0"/>
              <a:t>("max");</a:t>
            </a:r>
          </a:p>
          <a:p>
            <a:endParaRPr lang="fr-CA" dirty="0"/>
          </a:p>
        </p:txBody>
      </p:sp>
    </p:spTree>
    <p:extLst>
      <p:ext uri="{BB962C8B-B14F-4D97-AF65-F5344CB8AC3E}">
        <p14:creationId xmlns:p14="http://schemas.microsoft.com/office/powerpoint/2010/main" val="21538721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Exercice</a:t>
            </a:r>
          </a:p>
        </p:txBody>
      </p:sp>
      <p:sp>
        <p:nvSpPr>
          <p:cNvPr id="3" name="Espace réservé du contenu 2"/>
          <p:cNvSpPr>
            <a:spLocks noGrp="1"/>
          </p:cNvSpPr>
          <p:nvPr>
            <p:ph idx="1"/>
          </p:nvPr>
        </p:nvSpPr>
        <p:spPr/>
        <p:txBody>
          <a:bodyPr/>
          <a:lstStyle/>
          <a:p>
            <a:r>
              <a:rPr lang="fr-CA" dirty="0"/>
              <a:t>Le résultat obtenu suite à la requête est une longue chaîne de caractères</a:t>
            </a:r>
          </a:p>
          <a:p>
            <a:r>
              <a:rPr lang="fr-CA" dirty="0"/>
              <a:t>Dans le cas présent, les champs </a:t>
            </a:r>
            <a:r>
              <a:rPr lang="fr-CA" b="1" dirty="0"/>
              <a:t>min, max et main</a:t>
            </a:r>
            <a:r>
              <a:rPr lang="fr-CA" dirty="0"/>
              <a:t> seront ceux que l’on désire</a:t>
            </a:r>
          </a:p>
          <a:p>
            <a:r>
              <a:rPr lang="fr-CA" dirty="0"/>
              <a:t>Quel serait le code pour obtenir la température minimum, maximum et principale d’une journée donnée?</a:t>
            </a:r>
          </a:p>
          <a:p>
            <a:r>
              <a:rPr lang="fr-CA" dirty="0"/>
              <a:t>N’étant pas un cours sur le JSON ou JAVA, coller le code dans le commentaire de cette diapositive à l’intérieur de </a:t>
            </a:r>
            <a:r>
              <a:rPr lang="fr-CA" b="1" dirty="0" err="1"/>
              <a:t>FetchForecastTask</a:t>
            </a:r>
            <a:r>
              <a:rPr lang="fr-CA" dirty="0"/>
              <a:t> </a:t>
            </a:r>
          </a:p>
          <a:p>
            <a:r>
              <a:rPr lang="fr-CA" dirty="0"/>
              <a:t>Modifier la méthode </a:t>
            </a:r>
            <a:r>
              <a:rPr lang="fr-CA" b="1" dirty="0" err="1"/>
              <a:t>doInBackground</a:t>
            </a:r>
            <a:r>
              <a:rPr lang="fr-CA" b="1" dirty="0"/>
              <a:t>()</a:t>
            </a:r>
            <a:r>
              <a:rPr lang="fr-CA" dirty="0"/>
              <a:t> pour qu’elle retourne un </a:t>
            </a:r>
            <a:r>
              <a:rPr lang="fr-CA" b="1" dirty="0"/>
              <a:t>String[]</a:t>
            </a:r>
            <a:r>
              <a:rPr lang="fr-CA" dirty="0"/>
              <a:t> des prévisions</a:t>
            </a:r>
          </a:p>
          <a:p>
            <a:r>
              <a:rPr lang="fr-CA" dirty="0"/>
              <a:t>Il faudra encapsuler le code dans un </a:t>
            </a:r>
            <a:r>
              <a:rPr lang="fr-CA" b="1" dirty="0" err="1"/>
              <a:t>try</a:t>
            </a:r>
            <a:r>
              <a:rPr lang="fr-CA" b="1" dirty="0"/>
              <a:t>…catch</a:t>
            </a:r>
            <a:endParaRPr lang="fr-CA" dirty="0"/>
          </a:p>
        </p:txBody>
      </p:sp>
    </p:spTree>
    <p:extLst>
      <p:ext uri="{BB962C8B-B14F-4D97-AF65-F5344CB8AC3E}">
        <p14:creationId xmlns:p14="http://schemas.microsoft.com/office/powerpoint/2010/main" val="677688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Exercices</a:t>
            </a:r>
          </a:p>
        </p:txBody>
      </p:sp>
      <p:sp>
        <p:nvSpPr>
          <p:cNvPr id="3" name="Espace réservé du contenu 2"/>
          <p:cNvSpPr>
            <a:spLocks noGrp="1"/>
          </p:cNvSpPr>
          <p:nvPr>
            <p:ph sz="half" idx="1"/>
          </p:nvPr>
        </p:nvSpPr>
        <p:spPr/>
        <p:txBody>
          <a:bodyPr>
            <a:normAutofit fontScale="92500"/>
          </a:bodyPr>
          <a:lstStyle/>
          <a:p>
            <a:r>
              <a:rPr lang="fr-CA" dirty="0"/>
              <a:t>Dans AS à la suite de la méthode </a:t>
            </a:r>
            <a:r>
              <a:rPr lang="fr-CA" b="1" dirty="0" err="1"/>
              <a:t>doInBackground</a:t>
            </a:r>
            <a:r>
              <a:rPr lang="fr-CA" dirty="0"/>
              <a:t>, faire la commande </a:t>
            </a:r>
            <a:r>
              <a:rPr lang="fr-CA" dirty="0" err="1"/>
              <a:t>CTRL+o</a:t>
            </a:r>
            <a:endParaRPr lang="fr-CA" dirty="0"/>
          </a:p>
          <a:p>
            <a:r>
              <a:rPr lang="fr-CA" dirty="0"/>
              <a:t>Ceci ouvre la fenêtre des surcharges (@</a:t>
            </a:r>
            <a:r>
              <a:rPr lang="fr-CA" dirty="0" err="1"/>
              <a:t>Override</a:t>
            </a:r>
            <a:r>
              <a:rPr lang="fr-CA" dirty="0"/>
              <a:t>) possibles</a:t>
            </a:r>
          </a:p>
          <a:p>
            <a:r>
              <a:rPr lang="fr-CA" dirty="0"/>
              <a:t>Ajouter la surcharge pour la méthode </a:t>
            </a:r>
            <a:r>
              <a:rPr lang="fr-CA" b="1" dirty="0" err="1"/>
              <a:t>onPostExecute</a:t>
            </a:r>
            <a:endParaRPr lang="fr-CA" dirty="0"/>
          </a:p>
          <a:p>
            <a:r>
              <a:rPr lang="fr-CA" dirty="0"/>
              <a:t>Modifier le code de manière à ce que </a:t>
            </a:r>
            <a:r>
              <a:rPr lang="fr-CA" b="1" dirty="0" err="1"/>
              <a:t>onPostExecute</a:t>
            </a:r>
            <a:r>
              <a:rPr lang="fr-CA" dirty="0"/>
              <a:t> mette à jour le </a:t>
            </a:r>
            <a:r>
              <a:rPr lang="fr-CA" b="1" dirty="0" err="1"/>
              <a:t>ArrayAdapter</a:t>
            </a:r>
            <a:r>
              <a:rPr lang="fr-CA" dirty="0"/>
              <a:t> soit </a:t>
            </a:r>
            <a:r>
              <a:rPr lang="fr-CA" b="1" dirty="0" err="1"/>
              <a:t>mForecastAdapter</a:t>
            </a:r>
            <a:endParaRPr lang="fr-CA" dirty="0"/>
          </a:p>
          <a:p>
            <a:pPr lvl="1"/>
            <a:r>
              <a:rPr lang="fr-CA" dirty="0"/>
              <a:t>Astuce, modifier la portée de l’objet </a:t>
            </a:r>
            <a:r>
              <a:rPr lang="fr-CA" b="1" dirty="0" err="1"/>
              <a:t>mForecastAdapter</a:t>
            </a:r>
            <a:endParaRPr lang="fr-CA" dirty="0"/>
          </a:p>
          <a:p>
            <a:r>
              <a:rPr lang="fr-CA" dirty="0"/>
              <a:t>Retirer les messages de journalisation</a:t>
            </a:r>
          </a:p>
        </p:txBody>
      </p:sp>
      <p:pic>
        <p:nvPicPr>
          <p:cNvPr id="5" name="Espace réservé du contenu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32852" y="1371600"/>
            <a:ext cx="3083483" cy="3263900"/>
          </a:xfrm>
        </p:spPr>
      </p:pic>
    </p:spTree>
    <p:extLst>
      <p:ext uri="{BB962C8B-B14F-4D97-AF65-F5344CB8AC3E}">
        <p14:creationId xmlns:p14="http://schemas.microsoft.com/office/powerpoint/2010/main" val="24389761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Mettre à jour un adaptateur</a:t>
            </a:r>
          </a:p>
        </p:txBody>
      </p:sp>
      <p:sp>
        <p:nvSpPr>
          <p:cNvPr id="5" name="Espace réservé du contenu 4"/>
          <p:cNvSpPr>
            <a:spLocks noGrp="1"/>
          </p:cNvSpPr>
          <p:nvPr>
            <p:ph idx="1"/>
          </p:nvPr>
        </p:nvSpPr>
        <p:spPr/>
        <p:txBody>
          <a:bodyPr/>
          <a:lstStyle/>
          <a:p>
            <a:r>
              <a:rPr lang="fr-CA" dirty="0">
                <a:hlinkClick r:id="rId2"/>
              </a:rPr>
              <a:t>Vidéo</a:t>
            </a:r>
            <a:endParaRPr lang="fr-CA" dirty="0"/>
          </a:p>
          <a:p>
            <a:r>
              <a:rPr lang="fr-CA" dirty="0"/>
              <a:t>La méthode </a:t>
            </a:r>
            <a:r>
              <a:rPr lang="fr-CA" b="1" dirty="0" err="1"/>
              <a:t>notifyDataSetChanged</a:t>
            </a:r>
            <a:r>
              <a:rPr lang="fr-CA" dirty="0"/>
              <a:t> indique aux observateurs (Ex : </a:t>
            </a:r>
            <a:r>
              <a:rPr lang="fr-CA" dirty="0" err="1"/>
              <a:t>ListView</a:t>
            </a:r>
            <a:r>
              <a:rPr lang="fr-CA" dirty="0"/>
              <a:t>) que ses données ont été modifiées</a:t>
            </a:r>
          </a:p>
          <a:p>
            <a:r>
              <a:rPr lang="fr-CA" dirty="0"/>
              <a:t>Les méthodes </a:t>
            </a:r>
            <a:r>
              <a:rPr lang="fr-CA" b="1" dirty="0" err="1"/>
              <a:t>add</a:t>
            </a:r>
            <a:r>
              <a:rPr lang="fr-CA" dirty="0"/>
              <a:t> et </a:t>
            </a:r>
            <a:r>
              <a:rPr lang="fr-CA" b="1" dirty="0" err="1"/>
              <a:t>addAll</a:t>
            </a:r>
            <a:r>
              <a:rPr lang="fr-CA" dirty="0"/>
              <a:t> font appel à cette méthode si le drapeau de la notification est activé</a:t>
            </a:r>
          </a:p>
          <a:p>
            <a:r>
              <a:rPr lang="fr-CA" dirty="0"/>
              <a:t>Si l’on modifie le contenu d’un adaptateur avec </a:t>
            </a:r>
            <a:r>
              <a:rPr lang="fr-CA" b="1" dirty="0" err="1"/>
              <a:t>add</a:t>
            </a:r>
            <a:r>
              <a:rPr lang="fr-CA" dirty="0"/>
              <a:t>, cette dernière appellera à tous les ajouts la méthode </a:t>
            </a:r>
            <a:r>
              <a:rPr lang="fr-CA" b="1" dirty="0" err="1"/>
              <a:t>notifyDataSetChanged</a:t>
            </a:r>
            <a:endParaRPr lang="fr-CA" dirty="0"/>
          </a:p>
          <a:p>
            <a:r>
              <a:rPr lang="fr-CA" dirty="0"/>
              <a:t>Si l’on ajoute une collection de strings avec </a:t>
            </a:r>
            <a:r>
              <a:rPr lang="fr-CA" b="1" dirty="0" err="1"/>
              <a:t>addAll</a:t>
            </a:r>
            <a:r>
              <a:rPr lang="fr-CA" dirty="0"/>
              <a:t>, la méthode </a:t>
            </a:r>
            <a:r>
              <a:rPr lang="fr-CA" b="1" dirty="0" err="1"/>
              <a:t>notifyDataSetChanged</a:t>
            </a:r>
            <a:r>
              <a:rPr lang="fr-CA" dirty="0"/>
              <a:t> ne sera qu’appeler qu’une seule fois</a:t>
            </a:r>
          </a:p>
          <a:p>
            <a:r>
              <a:rPr lang="fr-CA" dirty="0"/>
              <a:t>Ainsi </a:t>
            </a:r>
            <a:r>
              <a:rPr lang="fr-CA" b="1" dirty="0" err="1"/>
              <a:t>addAll</a:t>
            </a:r>
            <a:r>
              <a:rPr lang="fr-CA" dirty="0"/>
              <a:t> est plus efficace que </a:t>
            </a:r>
            <a:r>
              <a:rPr lang="fr-CA" b="1" dirty="0" err="1"/>
              <a:t>add</a:t>
            </a:r>
            <a:r>
              <a:rPr lang="fr-CA" dirty="0"/>
              <a:t> lorsqu’il s’agit d’ajouter des éléments à un adaptateur</a:t>
            </a:r>
          </a:p>
        </p:txBody>
      </p:sp>
    </p:spTree>
    <p:extLst>
      <p:ext uri="{BB962C8B-B14F-4D97-AF65-F5344CB8AC3E}">
        <p14:creationId xmlns:p14="http://schemas.microsoft.com/office/powerpoint/2010/main" val="1812390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Résumé de la partie 2</a:t>
            </a:r>
          </a:p>
        </p:txBody>
      </p:sp>
      <p:sp>
        <p:nvSpPr>
          <p:cNvPr id="3" name="Espace réservé du contenu 2"/>
          <p:cNvSpPr>
            <a:spLocks noGrp="1"/>
          </p:cNvSpPr>
          <p:nvPr>
            <p:ph idx="1"/>
          </p:nvPr>
        </p:nvSpPr>
        <p:spPr/>
        <p:txBody>
          <a:bodyPr/>
          <a:lstStyle/>
          <a:p>
            <a:r>
              <a:rPr lang="fr-CA" dirty="0">
                <a:hlinkClick r:id="rId2"/>
              </a:rPr>
              <a:t>Nouveau concepts</a:t>
            </a:r>
            <a:endParaRPr lang="fr-CA" dirty="0"/>
          </a:p>
          <a:p>
            <a:pPr lvl="1"/>
            <a:r>
              <a:rPr lang="fr-CA" dirty="0" err="1"/>
              <a:t>HttpURLConnection</a:t>
            </a:r>
            <a:endParaRPr lang="fr-CA" dirty="0"/>
          </a:p>
          <a:p>
            <a:pPr lvl="1"/>
            <a:r>
              <a:rPr lang="fr-CA" dirty="0" err="1"/>
              <a:t>LogCat</a:t>
            </a:r>
            <a:endParaRPr lang="fr-CA" dirty="0"/>
          </a:p>
          <a:p>
            <a:pPr lvl="1"/>
            <a:r>
              <a:rPr lang="fr-CA" dirty="0" err="1"/>
              <a:t>MainThread</a:t>
            </a:r>
            <a:r>
              <a:rPr lang="fr-CA" dirty="0"/>
              <a:t> vs Background Thread</a:t>
            </a:r>
          </a:p>
          <a:p>
            <a:pPr lvl="1"/>
            <a:r>
              <a:rPr lang="fr-CA" dirty="0" err="1"/>
              <a:t>AsyncTask</a:t>
            </a:r>
            <a:endParaRPr lang="fr-CA" dirty="0"/>
          </a:p>
          <a:p>
            <a:pPr lvl="1"/>
            <a:r>
              <a:rPr lang="fr-CA" dirty="0"/>
              <a:t>Ajouter des boutons au menu</a:t>
            </a:r>
          </a:p>
          <a:p>
            <a:pPr lvl="1"/>
            <a:r>
              <a:rPr lang="fr-CA" dirty="0"/>
              <a:t>Strings.xml</a:t>
            </a:r>
          </a:p>
          <a:p>
            <a:pPr lvl="1"/>
            <a:r>
              <a:rPr lang="fr-CA" dirty="0"/>
              <a:t>Permissions</a:t>
            </a:r>
          </a:p>
          <a:p>
            <a:pPr lvl="1"/>
            <a:r>
              <a:rPr lang="fr-CA" dirty="0"/>
              <a:t>JSON </a:t>
            </a:r>
            <a:r>
              <a:rPr lang="fr-CA" dirty="0" err="1"/>
              <a:t>parsing</a:t>
            </a:r>
            <a:endParaRPr lang="fr-CA" dirty="0"/>
          </a:p>
          <a:p>
            <a:r>
              <a:rPr lang="fr-CA" dirty="0">
                <a:hlinkClick r:id="rId3"/>
              </a:rPr>
              <a:t>Moment d’histoire d’Android</a:t>
            </a:r>
            <a:endParaRPr lang="fr-CA" dirty="0"/>
          </a:p>
        </p:txBody>
      </p:sp>
    </p:spTree>
    <p:extLst>
      <p:ext uri="{BB962C8B-B14F-4D97-AF65-F5344CB8AC3E}">
        <p14:creationId xmlns:p14="http://schemas.microsoft.com/office/powerpoint/2010/main" val="2277215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CA" dirty="0"/>
              <a:t>Partie 03</a:t>
            </a:r>
          </a:p>
        </p:txBody>
      </p:sp>
      <p:sp>
        <p:nvSpPr>
          <p:cNvPr id="7" name="Espace réservé du texte 6"/>
          <p:cNvSpPr>
            <a:spLocks noGrp="1"/>
          </p:cNvSpPr>
          <p:nvPr>
            <p:ph type="body" idx="1"/>
          </p:nvPr>
        </p:nvSpPr>
        <p:spPr/>
        <p:txBody>
          <a:bodyPr/>
          <a:lstStyle/>
          <a:p>
            <a:r>
              <a:rPr lang="fr-CA" dirty="0"/>
              <a:t>Nouvelle activité</a:t>
            </a:r>
          </a:p>
        </p:txBody>
      </p:sp>
    </p:spTree>
    <p:extLst>
      <p:ext uri="{BB962C8B-B14F-4D97-AF65-F5344CB8AC3E}">
        <p14:creationId xmlns:p14="http://schemas.microsoft.com/office/powerpoint/2010/main" val="11928226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A" dirty="0"/>
              <a:t>Introduction</a:t>
            </a:r>
          </a:p>
        </p:txBody>
      </p:sp>
      <p:sp>
        <p:nvSpPr>
          <p:cNvPr id="5" name="Espace réservé du contenu 4"/>
          <p:cNvSpPr>
            <a:spLocks noGrp="1"/>
          </p:cNvSpPr>
          <p:nvPr>
            <p:ph idx="1"/>
          </p:nvPr>
        </p:nvSpPr>
        <p:spPr/>
        <p:txBody>
          <a:bodyPr/>
          <a:lstStyle/>
          <a:p>
            <a:r>
              <a:rPr lang="fr-CA" dirty="0">
                <a:hlinkClick r:id="rId2"/>
              </a:rPr>
              <a:t>Introduction</a:t>
            </a:r>
            <a:endParaRPr lang="fr-CA" dirty="0"/>
          </a:p>
          <a:p>
            <a:r>
              <a:rPr lang="fr-CA" dirty="0"/>
              <a:t>Ce que l’on verra dans cette section</a:t>
            </a:r>
          </a:p>
          <a:p>
            <a:pPr lvl="1"/>
            <a:r>
              <a:rPr lang="fr-CA" dirty="0"/>
              <a:t>Créer des nouvelles activités</a:t>
            </a:r>
          </a:p>
          <a:p>
            <a:pPr lvl="1"/>
            <a:r>
              <a:rPr lang="fr-CA" dirty="0"/>
              <a:t>Créer un structure pour l’application</a:t>
            </a:r>
          </a:p>
          <a:p>
            <a:pPr lvl="1"/>
            <a:r>
              <a:rPr lang="fr-CA" dirty="0"/>
              <a:t>Naviguer à travers les écrans</a:t>
            </a:r>
          </a:p>
          <a:p>
            <a:endParaRPr lang="fr-CA" dirty="0"/>
          </a:p>
          <a:p>
            <a:pPr lvl="1"/>
            <a:endParaRPr lang="fr-CA" dirty="0"/>
          </a:p>
          <a:p>
            <a:endParaRPr lang="fr-CA" dirty="0"/>
          </a:p>
        </p:txBody>
      </p:sp>
    </p:spTree>
    <p:extLst>
      <p:ext uri="{BB962C8B-B14F-4D97-AF65-F5344CB8AC3E}">
        <p14:creationId xmlns:p14="http://schemas.microsoft.com/office/powerpoint/2010/main" val="3440611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Écouteur d’événements</a:t>
            </a:r>
          </a:p>
        </p:txBody>
      </p:sp>
      <p:sp>
        <p:nvSpPr>
          <p:cNvPr id="3" name="Espace réservé du contenu 2"/>
          <p:cNvSpPr>
            <a:spLocks noGrp="1"/>
          </p:cNvSpPr>
          <p:nvPr>
            <p:ph idx="1"/>
          </p:nvPr>
        </p:nvSpPr>
        <p:spPr/>
        <p:txBody>
          <a:bodyPr/>
          <a:lstStyle/>
          <a:p>
            <a:r>
              <a:rPr lang="fr-CA" dirty="0"/>
              <a:t>Lorsque l’on veut cliquer sur un item de la liste, on voudrait qu’il y ait une réaction</a:t>
            </a:r>
          </a:p>
          <a:p>
            <a:r>
              <a:rPr lang="fr-CA" dirty="0"/>
              <a:t>Question</a:t>
            </a:r>
          </a:p>
          <a:p>
            <a:pPr lvl="1"/>
            <a:r>
              <a:rPr lang="fr-CA" dirty="0"/>
              <a:t>Voici la documentation de la </a:t>
            </a:r>
            <a:r>
              <a:rPr lang="fr-CA" b="1" dirty="0" err="1">
                <a:hlinkClick r:id="rId2"/>
              </a:rPr>
              <a:t>ListView</a:t>
            </a:r>
            <a:endParaRPr lang="fr-CA" dirty="0"/>
          </a:p>
          <a:p>
            <a:pPr lvl="1"/>
            <a:r>
              <a:rPr lang="fr-CA" dirty="0"/>
              <a:t>Quel est l’écouteur d’événement qui est lancé lorsque l’on clique sur un item?</a:t>
            </a:r>
          </a:p>
          <a:p>
            <a:endParaRPr lang="fr-CA" dirty="0"/>
          </a:p>
          <a:p>
            <a:pPr lvl="1"/>
            <a:endParaRPr lang="fr-CA" dirty="0"/>
          </a:p>
        </p:txBody>
      </p:sp>
    </p:spTree>
    <p:extLst>
      <p:ext uri="{BB962C8B-B14F-4D97-AF65-F5344CB8AC3E}">
        <p14:creationId xmlns:p14="http://schemas.microsoft.com/office/powerpoint/2010/main" val="192929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Exercice</a:t>
            </a:r>
          </a:p>
        </p:txBody>
      </p:sp>
      <p:sp>
        <p:nvSpPr>
          <p:cNvPr id="3" name="Espace réservé du contenu 2"/>
          <p:cNvSpPr>
            <a:spLocks noGrp="1"/>
          </p:cNvSpPr>
          <p:nvPr>
            <p:ph idx="1"/>
          </p:nvPr>
        </p:nvSpPr>
        <p:spPr/>
        <p:txBody>
          <a:bodyPr/>
          <a:lstStyle/>
          <a:p>
            <a:r>
              <a:rPr lang="fr-CA" dirty="0"/>
              <a:t>Faire apparaître un </a:t>
            </a:r>
            <a:r>
              <a:rPr lang="fr-CA" b="1" dirty="0"/>
              <a:t>Toast</a:t>
            </a:r>
            <a:r>
              <a:rPr lang="fr-CA" dirty="0"/>
              <a:t> avec l’information météo lorsque l’utilisateur clique sur un item</a:t>
            </a:r>
          </a:p>
          <a:p>
            <a:r>
              <a:rPr lang="fr-CA" dirty="0">
                <a:hlinkClick r:id="rId2"/>
              </a:rPr>
              <a:t>Documentation du Toast</a:t>
            </a:r>
            <a:endParaRPr lang="fr-CA" dirty="0"/>
          </a:p>
          <a:p>
            <a:endParaRPr lang="fr-CA" dirty="0"/>
          </a:p>
        </p:txBody>
      </p:sp>
    </p:spTree>
    <p:extLst>
      <p:ext uri="{BB962C8B-B14F-4D97-AF65-F5344CB8AC3E}">
        <p14:creationId xmlns:p14="http://schemas.microsoft.com/office/powerpoint/2010/main" val="437353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Nouvelle activité</a:t>
            </a:r>
          </a:p>
        </p:txBody>
      </p:sp>
      <p:sp>
        <p:nvSpPr>
          <p:cNvPr id="3" name="Espace réservé du contenu 2"/>
          <p:cNvSpPr>
            <a:spLocks noGrp="1"/>
          </p:cNvSpPr>
          <p:nvPr>
            <p:ph idx="1"/>
          </p:nvPr>
        </p:nvSpPr>
        <p:spPr/>
        <p:txBody>
          <a:bodyPr/>
          <a:lstStyle/>
          <a:p>
            <a:r>
              <a:rPr lang="fr-CA" dirty="0"/>
              <a:t>Lorsque l’utilisateur cliquera sur un item, on aimerait voir une nouvelle page apparaître soit une activité</a:t>
            </a:r>
          </a:p>
          <a:p>
            <a:r>
              <a:rPr lang="fr-CA" dirty="0"/>
              <a:t>Lorsque l’on créera une nouvelle activité, on sélectionnera le modèle </a:t>
            </a:r>
            <a:r>
              <a:rPr lang="fr-CA" b="1" dirty="0" err="1"/>
              <a:t>Blank</a:t>
            </a:r>
            <a:r>
              <a:rPr lang="fr-CA" b="1" dirty="0"/>
              <a:t> Activity</a:t>
            </a:r>
            <a:r>
              <a:rPr lang="fr-CA" dirty="0"/>
              <a:t> avec un fragment</a:t>
            </a:r>
          </a:p>
          <a:p>
            <a:r>
              <a:rPr lang="fr-CA" dirty="0"/>
              <a:t>L’assistant demandera le parent hiérarchique, dans le cas présent, on choisira </a:t>
            </a:r>
            <a:r>
              <a:rPr lang="fr-CA" b="1" dirty="0" err="1"/>
              <a:t>MainActivity</a:t>
            </a:r>
            <a:endParaRPr lang="fr-CA" dirty="0"/>
          </a:p>
          <a:p>
            <a:r>
              <a:rPr lang="fr-CA" dirty="0"/>
              <a:t>Le parent hiérarchique permet de définir le bouton </a:t>
            </a:r>
            <a:r>
              <a:rPr lang="fr-CA" b="1" dirty="0"/>
              <a:t>UP</a:t>
            </a:r>
            <a:endParaRPr lang="fr-CA" dirty="0"/>
          </a:p>
          <a:p>
            <a:pPr lvl="1"/>
            <a:r>
              <a:rPr lang="fr-CA" dirty="0"/>
              <a:t>Ce bouton permet de retourner au parent lorsque l’on entre dans l’activité enfant</a:t>
            </a:r>
          </a:p>
          <a:p>
            <a:pPr lvl="1"/>
            <a:r>
              <a:rPr lang="fr-CA" dirty="0"/>
              <a:t>Ce bouton est positionné dans la barre d’application</a:t>
            </a:r>
          </a:p>
          <a:p>
            <a:endParaRPr lang="fr-CA" dirty="0"/>
          </a:p>
        </p:txBody>
      </p:sp>
    </p:spTree>
    <p:extLst>
      <p:ext uri="{BB962C8B-B14F-4D97-AF65-F5344CB8AC3E}">
        <p14:creationId xmlns:p14="http://schemas.microsoft.com/office/powerpoint/2010/main" val="1441908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GB"/>
              <a:t>Android Studio</a:t>
            </a:r>
          </a:p>
        </p:txBody>
      </p:sp>
      <p:sp>
        <p:nvSpPr>
          <p:cNvPr id="72" name="Shape 72"/>
          <p:cNvSpPr txBox="1">
            <a:spLocks noGrp="1"/>
          </p:cNvSpPr>
          <p:nvPr>
            <p:ph idx="1"/>
          </p:nvPr>
        </p:nvSpPr>
        <p:spPr>
          <a:prstGeom prst="rect">
            <a:avLst/>
          </a:prstGeom>
        </p:spPr>
        <p:txBody>
          <a:bodyPr lIns="91425" tIns="91425" rIns="91425" bIns="91425" anchor="t" anchorCtr="0">
            <a:noAutofit/>
          </a:bodyPr>
          <a:lstStyle/>
          <a:p>
            <a:pPr marL="457200" lvl="0" indent="-228600" rtl="0">
              <a:spcBef>
                <a:spcPts val="0"/>
              </a:spcBef>
            </a:pPr>
            <a:r>
              <a:rPr lang="en-GB"/>
              <a:t>Android Studio (AS) est un IDE spécialisé pour le développement d’application Android</a:t>
            </a:r>
          </a:p>
          <a:p>
            <a:pPr marL="457200" lvl="0" indent="-228600" rtl="0">
              <a:spcBef>
                <a:spcPts val="0"/>
              </a:spcBef>
            </a:pPr>
            <a:r>
              <a:rPr lang="en-GB"/>
              <a:t>Il est basé sur le IDE IntelliJ</a:t>
            </a:r>
          </a:p>
          <a:p>
            <a:pPr marL="457200" lvl="0" indent="-228600" rtl="0">
              <a:spcBef>
                <a:spcPts val="0"/>
              </a:spcBef>
            </a:pPr>
            <a:r>
              <a:rPr lang="en-GB"/>
              <a:t>Il utilise Gradle comme moteur de production</a:t>
            </a:r>
          </a:p>
          <a:p>
            <a:pPr marL="914400" lvl="1" indent="-228600" rtl="0">
              <a:spcBef>
                <a:spcPts val="0"/>
              </a:spcBef>
            </a:pPr>
            <a:r>
              <a:rPr lang="en-GB"/>
              <a:t>Un moteur de production gère les différentes dépendances et liaisons qu’un projet peut avoir au moment de la compilation</a:t>
            </a:r>
          </a:p>
          <a:p>
            <a:pPr marL="457200" lvl="0" indent="-228600">
              <a:spcBef>
                <a:spcPts val="0"/>
              </a:spcBef>
            </a:pPr>
            <a:r>
              <a:rPr lang="en-GB"/>
              <a:t>Lors de la génération d’un nouveau projet, AS génère toute la structure nécessaire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Exercices</a:t>
            </a:r>
          </a:p>
        </p:txBody>
      </p:sp>
      <p:sp>
        <p:nvSpPr>
          <p:cNvPr id="3" name="Espace réservé du contenu 2"/>
          <p:cNvSpPr>
            <a:spLocks noGrp="1"/>
          </p:cNvSpPr>
          <p:nvPr>
            <p:ph sz="half" idx="1"/>
          </p:nvPr>
        </p:nvSpPr>
        <p:spPr/>
        <p:txBody>
          <a:bodyPr/>
          <a:lstStyle/>
          <a:p>
            <a:r>
              <a:rPr lang="fr-CA" dirty="0"/>
              <a:t>Créer une nouvelle activité nommée </a:t>
            </a:r>
            <a:r>
              <a:rPr lang="fr-CA" b="1" dirty="0" err="1"/>
              <a:t>ActivityDetail</a:t>
            </a:r>
            <a:r>
              <a:rPr lang="fr-CA" dirty="0"/>
              <a:t> qui aura un fragment et comme parent </a:t>
            </a:r>
            <a:r>
              <a:rPr lang="fr-CA" b="1" dirty="0" err="1"/>
              <a:t>MainActivity</a:t>
            </a:r>
            <a:endParaRPr lang="fr-CA" dirty="0"/>
          </a:p>
          <a:p>
            <a:r>
              <a:rPr lang="fr-CA" dirty="0"/>
              <a:t>Observer comment </a:t>
            </a:r>
            <a:r>
              <a:rPr lang="fr-CA" b="1" dirty="0"/>
              <a:t>AndroidManifest.xml</a:t>
            </a:r>
            <a:r>
              <a:rPr lang="fr-CA" dirty="0"/>
              <a:t> est affecté par ce changement</a:t>
            </a:r>
          </a:p>
          <a:p>
            <a:endParaRPr lang="fr-CA" dirty="0"/>
          </a:p>
        </p:txBody>
      </p:sp>
      <p:pic>
        <p:nvPicPr>
          <p:cNvPr id="9" name="Espace réservé du contenu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06825" y="541214"/>
            <a:ext cx="4616243" cy="3925534"/>
          </a:xfrm>
        </p:spPr>
      </p:pic>
    </p:spTree>
    <p:extLst>
      <p:ext uri="{BB962C8B-B14F-4D97-AF65-F5344CB8AC3E}">
        <p14:creationId xmlns:p14="http://schemas.microsoft.com/office/powerpoint/2010/main" val="2678672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
            </a:r>
            <a:br>
              <a:rPr lang="fr-CA" dirty="0"/>
            </a:br>
            <a:r>
              <a:rPr lang="fr-CA" dirty="0"/>
              <a:t>Exercice</a:t>
            </a:r>
          </a:p>
        </p:txBody>
      </p:sp>
      <p:sp>
        <p:nvSpPr>
          <p:cNvPr id="5" name="Espace réservé du contenu 4"/>
          <p:cNvSpPr>
            <a:spLocks noGrp="1"/>
          </p:cNvSpPr>
          <p:nvPr>
            <p:ph idx="1"/>
          </p:nvPr>
        </p:nvSpPr>
        <p:spPr/>
        <p:txBody>
          <a:bodyPr/>
          <a:lstStyle/>
          <a:p>
            <a:r>
              <a:rPr lang="fr-CA" dirty="0"/>
              <a:t>Correspondance du code</a:t>
            </a:r>
          </a:p>
          <a:p>
            <a:pPr lvl="1"/>
            <a:r>
              <a:rPr lang="fr-CA" dirty="0"/>
              <a:t>Atteindre la page </a:t>
            </a:r>
            <a:r>
              <a:rPr lang="fr-CA" dirty="0">
                <a:hlinkClick r:id="rId2"/>
              </a:rPr>
              <a:t>ici</a:t>
            </a:r>
            <a:endParaRPr lang="fr-CA" dirty="0"/>
          </a:p>
          <a:p>
            <a:pPr lvl="1"/>
            <a:r>
              <a:rPr lang="fr-CA" dirty="0"/>
              <a:t>Remplacer le code à l’intérieur de la classe </a:t>
            </a:r>
            <a:r>
              <a:rPr lang="fr-CA" b="1" dirty="0" err="1"/>
              <a:t>DetailActivity</a:t>
            </a:r>
            <a:r>
              <a:rPr lang="fr-CA" dirty="0"/>
              <a:t> par celui que l’on retrouve dans la page</a:t>
            </a:r>
          </a:p>
          <a:p>
            <a:pPr lvl="1"/>
            <a:r>
              <a:rPr lang="fr-CA" dirty="0"/>
              <a:t>Remplacer le code à l’intérieur de </a:t>
            </a:r>
            <a:r>
              <a:rPr lang="fr-CA" b="1" dirty="0"/>
              <a:t>activity_detail.xml</a:t>
            </a:r>
            <a:r>
              <a:rPr lang="fr-CA" dirty="0"/>
              <a:t> par celui que l’on retrouve dans la page</a:t>
            </a:r>
          </a:p>
          <a:p>
            <a:pPr lvl="1"/>
            <a:r>
              <a:rPr lang="fr-CA" dirty="0"/>
              <a:t>Renommer </a:t>
            </a:r>
            <a:r>
              <a:rPr lang="fr-CA" b="1" dirty="0"/>
              <a:t>menu_detail.xml</a:t>
            </a:r>
            <a:r>
              <a:rPr lang="fr-CA" dirty="0"/>
              <a:t> pour </a:t>
            </a:r>
            <a:r>
              <a:rPr lang="fr-CA" b="1" dirty="0"/>
              <a:t>detail.xml</a:t>
            </a:r>
            <a:r>
              <a:rPr lang="fr-CA" dirty="0"/>
              <a:t> </a:t>
            </a:r>
          </a:p>
          <a:p>
            <a:pPr lvl="2"/>
            <a:r>
              <a:rPr lang="fr-CA" dirty="0"/>
              <a:t>Clic droit dessus le fichier </a:t>
            </a:r>
            <a:r>
              <a:rPr lang="fr-CA" dirty="0">
                <a:sym typeface="Wingdings" panose="05000000000000000000" pitchFamily="2" charset="2"/>
              </a:rPr>
              <a:t> </a:t>
            </a:r>
            <a:r>
              <a:rPr lang="fr-CA" dirty="0" err="1">
                <a:sym typeface="Wingdings" panose="05000000000000000000" pitchFamily="2" charset="2"/>
              </a:rPr>
              <a:t>Refactor</a:t>
            </a:r>
            <a:endParaRPr lang="fr-CA" dirty="0">
              <a:sym typeface="Wingdings" panose="05000000000000000000" pitchFamily="2" charset="2"/>
            </a:endParaRPr>
          </a:p>
          <a:p>
            <a:pPr lvl="1"/>
            <a:r>
              <a:rPr lang="fr-CA" dirty="0"/>
              <a:t>Supprimer le fichier </a:t>
            </a:r>
            <a:r>
              <a:rPr lang="fr-CA" b="1" dirty="0"/>
              <a:t>DetailActivityFragment.java</a:t>
            </a:r>
            <a:endParaRPr lang="fr-CA" dirty="0"/>
          </a:p>
          <a:p>
            <a:pPr lvl="2"/>
            <a:r>
              <a:rPr lang="fr-CA" dirty="0"/>
              <a:t>La classe est remplacée par la classe interne </a:t>
            </a:r>
            <a:r>
              <a:rPr lang="fr-CA" b="1" dirty="0" err="1"/>
              <a:t>PlaceholderFragment</a:t>
            </a:r>
            <a:r>
              <a:rPr lang="fr-CA" dirty="0"/>
              <a:t> qui réside dans </a:t>
            </a:r>
            <a:r>
              <a:rPr lang="fr-CA" b="1" dirty="0" err="1"/>
              <a:t>DetailActivity</a:t>
            </a:r>
            <a:r>
              <a:rPr lang="fr-CA" dirty="0"/>
              <a:t> </a:t>
            </a:r>
          </a:p>
          <a:p>
            <a:pPr lvl="1"/>
            <a:endParaRPr lang="fr-CA" dirty="0"/>
          </a:p>
        </p:txBody>
      </p:sp>
    </p:spTree>
    <p:extLst>
      <p:ext uri="{BB962C8B-B14F-4D97-AF65-F5344CB8AC3E}">
        <p14:creationId xmlns:p14="http://schemas.microsoft.com/office/powerpoint/2010/main" val="7420468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Intents</a:t>
            </a:r>
            <a:endParaRPr lang="fr-CA" dirty="0"/>
          </a:p>
        </p:txBody>
      </p:sp>
      <p:sp>
        <p:nvSpPr>
          <p:cNvPr id="3" name="Espace réservé du contenu 2"/>
          <p:cNvSpPr>
            <a:spLocks noGrp="1"/>
          </p:cNvSpPr>
          <p:nvPr>
            <p:ph idx="1"/>
          </p:nvPr>
        </p:nvSpPr>
        <p:spPr/>
        <p:txBody>
          <a:bodyPr/>
          <a:lstStyle/>
          <a:p>
            <a:r>
              <a:rPr lang="fr-CA" dirty="0"/>
              <a:t>Un </a:t>
            </a:r>
            <a:r>
              <a:rPr lang="fr-CA" b="1" dirty="0" err="1"/>
              <a:t>Intent</a:t>
            </a:r>
            <a:r>
              <a:rPr lang="fr-CA" b="1" dirty="0"/>
              <a:t> </a:t>
            </a:r>
            <a:r>
              <a:rPr lang="fr-CA" dirty="0"/>
              <a:t>est une enveloppe permettant de passer de l’information destinée à une activité</a:t>
            </a:r>
          </a:p>
          <a:p>
            <a:r>
              <a:rPr lang="fr-CA" dirty="0"/>
              <a:t>Il y a deux types d’</a:t>
            </a:r>
            <a:r>
              <a:rPr lang="fr-CA" b="1" dirty="0" err="1"/>
              <a:t>Intent</a:t>
            </a:r>
            <a:r>
              <a:rPr lang="fr-CA" dirty="0"/>
              <a:t> les explicites et les implicites</a:t>
            </a:r>
          </a:p>
          <a:p>
            <a:r>
              <a:rPr lang="fr-CA" dirty="0"/>
              <a:t>Les </a:t>
            </a:r>
            <a:r>
              <a:rPr lang="fr-CA" b="1" dirty="0" err="1"/>
              <a:t>Intent</a:t>
            </a:r>
            <a:r>
              <a:rPr lang="fr-CA" dirty="0"/>
              <a:t> explicites sont ceux dans lesquelles le développeur a spécifié l’activité à exécuter</a:t>
            </a:r>
          </a:p>
          <a:p>
            <a:r>
              <a:rPr lang="fr-CA" dirty="0"/>
              <a:t>Les </a:t>
            </a:r>
            <a:r>
              <a:rPr lang="fr-CA" b="1" dirty="0" err="1"/>
              <a:t>Intent</a:t>
            </a:r>
            <a:r>
              <a:rPr lang="fr-CA" dirty="0"/>
              <a:t> implicites sont ceux donc le développeur n’a pas spécifié l’activité à exécuter. Il laisse le soin à Android de choisir l’activité</a:t>
            </a:r>
          </a:p>
          <a:p>
            <a:pPr lvl="1"/>
            <a:r>
              <a:rPr lang="fr-CA" dirty="0"/>
              <a:t>Par exemple, envoyer un courriel, faire un appel, récupérer un contact, ouvrir un page web, etc.</a:t>
            </a:r>
          </a:p>
          <a:p>
            <a:r>
              <a:rPr lang="fr-CA" dirty="0">
                <a:hlinkClick r:id="rId3"/>
              </a:rPr>
              <a:t>Documentation officielle</a:t>
            </a:r>
            <a:endParaRPr lang="fr-CA" dirty="0"/>
          </a:p>
        </p:txBody>
      </p:sp>
    </p:spTree>
    <p:extLst>
      <p:ext uri="{BB962C8B-B14F-4D97-AF65-F5344CB8AC3E}">
        <p14:creationId xmlns:p14="http://schemas.microsoft.com/office/powerpoint/2010/main" val="17469265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Exercice</a:t>
            </a:r>
          </a:p>
        </p:txBody>
      </p:sp>
      <p:sp>
        <p:nvSpPr>
          <p:cNvPr id="3" name="Espace réservé du contenu 2"/>
          <p:cNvSpPr>
            <a:spLocks noGrp="1"/>
          </p:cNvSpPr>
          <p:nvPr>
            <p:ph sz="half" idx="1"/>
          </p:nvPr>
        </p:nvSpPr>
        <p:spPr/>
        <p:txBody>
          <a:bodyPr/>
          <a:lstStyle/>
          <a:p>
            <a:r>
              <a:rPr lang="fr-CA" dirty="0"/>
              <a:t>Voici un </a:t>
            </a:r>
            <a:r>
              <a:rPr lang="fr-CA" dirty="0">
                <a:hlinkClick r:id="rId3"/>
              </a:rPr>
              <a:t>exemple</a:t>
            </a:r>
            <a:r>
              <a:rPr lang="fr-CA" dirty="0"/>
              <a:t> avec un </a:t>
            </a:r>
            <a:r>
              <a:rPr lang="fr-CA" b="1" dirty="0" err="1"/>
              <a:t>Intent</a:t>
            </a:r>
            <a:r>
              <a:rPr lang="fr-CA" dirty="0"/>
              <a:t> explicite</a:t>
            </a:r>
          </a:p>
          <a:p>
            <a:r>
              <a:rPr lang="fr-CA" dirty="0"/>
              <a:t>Remplacer le Toast qui affiche les valeurs météo par un </a:t>
            </a:r>
            <a:r>
              <a:rPr lang="fr-CA" b="1" dirty="0" err="1"/>
              <a:t>Intent</a:t>
            </a:r>
            <a:r>
              <a:rPr lang="fr-CA" dirty="0"/>
              <a:t> qui lancera </a:t>
            </a:r>
            <a:r>
              <a:rPr lang="fr-CA" b="1" dirty="0" err="1"/>
              <a:t>DetailActivity</a:t>
            </a:r>
            <a:r>
              <a:rPr lang="fr-CA" dirty="0"/>
              <a:t> </a:t>
            </a:r>
          </a:p>
          <a:p>
            <a:r>
              <a:rPr lang="fr-CA" b="1" dirty="0" err="1"/>
              <a:t>DetailActivity</a:t>
            </a:r>
            <a:r>
              <a:rPr lang="fr-CA" dirty="0"/>
              <a:t> devra afficher l’information météo</a:t>
            </a:r>
          </a:p>
          <a:p>
            <a:r>
              <a:rPr lang="fr-CA" dirty="0"/>
              <a:t>Exécuter le code</a:t>
            </a:r>
          </a:p>
        </p:txBody>
      </p:sp>
      <p:pic>
        <p:nvPicPr>
          <p:cNvPr id="6" name="Espace réservé du contenu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080887" y="1371600"/>
            <a:ext cx="1835943" cy="3263900"/>
          </a:xfrm>
        </p:spPr>
      </p:pic>
      <p:pic>
        <p:nvPicPr>
          <p:cNvPr id="7" name="Espace réservé du contenu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9941" y="1371601"/>
            <a:ext cx="1835943" cy="3263898"/>
          </a:xfrm>
          <a:prstGeom prst="rect">
            <a:avLst/>
          </a:prstGeom>
        </p:spPr>
      </p:pic>
      <p:sp>
        <p:nvSpPr>
          <p:cNvPr id="8" name="Flèche droite 7"/>
          <p:cNvSpPr/>
          <p:nvPr/>
        </p:nvSpPr>
        <p:spPr>
          <a:xfrm rot="19365165">
            <a:off x="5584847" y="2278626"/>
            <a:ext cx="840658" cy="132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9263250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CA" dirty="0"/>
              <a:t>UX des paramètres</a:t>
            </a:r>
            <a:endParaRPr lang="fr-FR" dirty="0"/>
          </a:p>
        </p:txBody>
      </p:sp>
      <p:pic>
        <p:nvPicPr>
          <p:cNvPr id="15" name="MNeOqDMK_lU"/>
          <p:cNvPicPr>
            <a:picLocks noGrp="1" noRot="1" noChangeAspect="1"/>
          </p:cNvPicPr>
          <p:nvPr>
            <p:ph idx="1"/>
            <a:videoFile r:link="rId1"/>
          </p:nvPr>
        </p:nvPicPr>
        <p:blipFill>
          <a:blip r:embed="rId3"/>
          <a:stretch>
            <a:fillRect/>
          </a:stretch>
        </p:blipFill>
        <p:spPr>
          <a:xfrm>
            <a:off x="1884363" y="1717675"/>
            <a:ext cx="4572000" cy="2571750"/>
          </a:xfrm>
          <a:prstGeom prst="rect">
            <a:avLst/>
          </a:prstGeom>
        </p:spPr>
      </p:pic>
    </p:spTree>
    <p:extLst>
      <p:ext uri="{BB962C8B-B14F-4D97-AF65-F5344CB8AC3E}">
        <p14:creationId xmlns:p14="http://schemas.microsoft.com/office/powerpoint/2010/main" val="792770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Paramètres</a:t>
            </a:r>
            <a:endParaRPr lang="fr-FR" dirty="0"/>
          </a:p>
        </p:txBody>
      </p:sp>
      <p:sp>
        <p:nvSpPr>
          <p:cNvPr id="3" name="Espace réservé du contenu 2"/>
          <p:cNvSpPr>
            <a:spLocks noGrp="1"/>
          </p:cNvSpPr>
          <p:nvPr>
            <p:ph idx="1"/>
          </p:nvPr>
        </p:nvSpPr>
        <p:spPr/>
        <p:txBody>
          <a:bodyPr>
            <a:normAutofit lnSpcReduction="10000"/>
          </a:bodyPr>
          <a:lstStyle/>
          <a:p>
            <a:r>
              <a:rPr lang="fr-CA" dirty="0"/>
              <a:t>Beaucoup d’applications utilisent les paramètres</a:t>
            </a:r>
          </a:p>
          <a:p>
            <a:r>
              <a:rPr lang="fr-CA" dirty="0"/>
              <a:t>Au lieu d’utiliser des vues pour générer le UI des paramètres, les paramètres sont construits à l’aide de sous-classe de la classe </a:t>
            </a:r>
            <a:r>
              <a:rPr lang="fr-CA" b="1" dirty="0" err="1"/>
              <a:t>Preferences</a:t>
            </a:r>
            <a:r>
              <a:rPr lang="fr-CA" b="1" dirty="0"/>
              <a:t> </a:t>
            </a:r>
            <a:r>
              <a:rPr lang="fr-CA" dirty="0"/>
              <a:t>qui sont déclarées dans un fichier XML</a:t>
            </a:r>
          </a:p>
          <a:p>
            <a:r>
              <a:rPr lang="fr-CA" dirty="0"/>
              <a:t>Un objet </a:t>
            </a:r>
            <a:r>
              <a:rPr lang="fr-CA" b="1" dirty="0" err="1"/>
              <a:t>Preference</a:t>
            </a:r>
            <a:r>
              <a:rPr lang="fr-CA" dirty="0"/>
              <a:t> est un paramètre unique</a:t>
            </a:r>
          </a:p>
          <a:p>
            <a:r>
              <a:rPr lang="fr-CA" dirty="0"/>
              <a:t>Chaque préférence apparaît comme un item dans une liste avec un UI approprié</a:t>
            </a:r>
          </a:p>
          <a:p>
            <a:pPr lvl="1"/>
            <a:r>
              <a:rPr lang="fr-CA" dirty="0"/>
              <a:t>Par exemple un </a:t>
            </a:r>
            <a:r>
              <a:rPr lang="fr-CA" b="1" dirty="0" err="1"/>
              <a:t>CheckBoxPreference</a:t>
            </a:r>
            <a:r>
              <a:rPr lang="fr-CA" dirty="0"/>
              <a:t> apparait comme une case à cocher</a:t>
            </a:r>
          </a:p>
          <a:p>
            <a:r>
              <a:rPr lang="fr-CA" dirty="0"/>
              <a:t>Chaque préférence est une paire de clé-valeur sauvegardée dans le </a:t>
            </a:r>
            <a:r>
              <a:rPr lang="fr-CA" b="1" dirty="0" err="1"/>
              <a:t>SharedPreference</a:t>
            </a:r>
            <a:r>
              <a:rPr lang="fr-CA" dirty="0"/>
              <a:t> par défaut</a:t>
            </a:r>
          </a:p>
          <a:p>
            <a:r>
              <a:rPr lang="fr-CA" dirty="0"/>
              <a:t>Lorsque l’utilisateur met à jour un paramètre, le système met à jour la valeur correspondante associé dans le fichier </a:t>
            </a:r>
            <a:r>
              <a:rPr lang="fr-CA" b="1" dirty="0" err="1"/>
              <a:t>SharedPreference</a:t>
            </a:r>
            <a:endParaRPr lang="fr-FR" dirty="0"/>
          </a:p>
        </p:txBody>
      </p:sp>
    </p:spTree>
    <p:extLst>
      <p:ext uri="{BB962C8B-B14F-4D97-AF65-F5344CB8AC3E}">
        <p14:creationId xmlns:p14="http://schemas.microsoft.com/office/powerpoint/2010/main" val="34850864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Paramètres : Ligne directrice</a:t>
            </a:r>
            <a:endParaRPr lang="fr-FR" dirty="0"/>
          </a:p>
        </p:txBody>
      </p:sp>
      <p:sp>
        <p:nvSpPr>
          <p:cNvPr id="3" name="Espace réservé du contenu 2"/>
          <p:cNvSpPr>
            <a:spLocks noGrp="1"/>
          </p:cNvSpPr>
          <p:nvPr>
            <p:ph idx="1"/>
          </p:nvPr>
        </p:nvSpPr>
        <p:spPr/>
        <p:txBody>
          <a:bodyPr/>
          <a:lstStyle/>
          <a:p>
            <a:r>
              <a:rPr lang="fr-CA" dirty="0"/>
              <a:t>Pour les versions API 10 et antérieures, utiliser une classe </a:t>
            </a:r>
            <a:r>
              <a:rPr lang="fr-CA" b="1" dirty="0" err="1"/>
              <a:t>PreferenceActivity</a:t>
            </a:r>
            <a:endParaRPr lang="fr-CA" dirty="0"/>
          </a:p>
          <a:p>
            <a:r>
              <a:rPr lang="fr-CA" dirty="0"/>
              <a:t>Pour les versions supérieures à API 10, utiliser un </a:t>
            </a:r>
            <a:r>
              <a:rPr lang="fr-CA" b="1" dirty="0" err="1"/>
              <a:t>PreferenceFragment</a:t>
            </a:r>
            <a:r>
              <a:rPr lang="fr-CA" dirty="0"/>
              <a:t> à l’intérieur d’une </a:t>
            </a:r>
            <a:r>
              <a:rPr lang="fr-CA" b="1" dirty="0"/>
              <a:t>Activity</a:t>
            </a:r>
            <a:r>
              <a:rPr lang="fr-CA" dirty="0"/>
              <a:t> traditionnelle</a:t>
            </a:r>
          </a:p>
          <a:p>
            <a:pPr lvl="1"/>
            <a:r>
              <a:rPr lang="fr-CA" dirty="0"/>
              <a:t>Toutefois, utiliser une </a:t>
            </a:r>
            <a:r>
              <a:rPr lang="fr-CA" b="1" dirty="0" err="1"/>
              <a:t>PreferenceActivity</a:t>
            </a:r>
            <a:r>
              <a:rPr lang="fr-CA" dirty="0"/>
              <a:t> s’il y a un désir pour avoir un panneau double pour les grandes écrans</a:t>
            </a:r>
          </a:p>
          <a:p>
            <a:r>
              <a:rPr lang="fr-CA" dirty="0"/>
              <a:t>Voir les </a:t>
            </a:r>
            <a:r>
              <a:rPr lang="fr-CA" dirty="0">
                <a:hlinkClick r:id="rId2"/>
              </a:rPr>
              <a:t>exemples</a:t>
            </a:r>
            <a:r>
              <a:rPr lang="fr-CA" dirty="0"/>
              <a:t> pour utiliser un fragment de préférences</a:t>
            </a:r>
          </a:p>
          <a:p>
            <a:endParaRPr lang="fr-FR" dirty="0"/>
          </a:p>
        </p:txBody>
      </p:sp>
    </p:spTree>
    <p:extLst>
      <p:ext uri="{BB962C8B-B14F-4D97-AF65-F5344CB8AC3E}">
        <p14:creationId xmlns:p14="http://schemas.microsoft.com/office/powerpoint/2010/main" val="29925058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Paramètres : Documentation</a:t>
            </a:r>
            <a:endParaRPr lang="fr-FR" dirty="0"/>
          </a:p>
        </p:txBody>
      </p:sp>
      <p:sp>
        <p:nvSpPr>
          <p:cNvPr id="5" name="Espace réservé du contenu 4"/>
          <p:cNvSpPr>
            <a:spLocks noGrp="1"/>
          </p:cNvSpPr>
          <p:nvPr>
            <p:ph idx="1"/>
          </p:nvPr>
        </p:nvSpPr>
        <p:spPr/>
        <p:txBody>
          <a:bodyPr/>
          <a:lstStyle/>
          <a:p>
            <a:r>
              <a:rPr lang="fr-CA" dirty="0"/>
              <a:t>Lignes directrices pour les </a:t>
            </a:r>
            <a:r>
              <a:rPr lang="fr-CA" dirty="0">
                <a:hlinkClick r:id="rId2"/>
              </a:rPr>
              <a:t>paramètres</a:t>
            </a:r>
            <a:endParaRPr lang="fr-CA" dirty="0"/>
          </a:p>
          <a:p>
            <a:r>
              <a:rPr lang="fr-CA" dirty="0">
                <a:hlinkClick r:id="rId3"/>
              </a:rPr>
              <a:t>Documentation officielle</a:t>
            </a:r>
            <a:r>
              <a:rPr lang="fr-CA" dirty="0"/>
              <a:t> sur les paramètres</a:t>
            </a:r>
          </a:p>
          <a:p>
            <a:r>
              <a:rPr lang="fr-CA" dirty="0" err="1">
                <a:hlinkClick r:id="rId4"/>
              </a:rPr>
              <a:t>SharedPreferences</a:t>
            </a:r>
            <a:endParaRPr lang="fr-CA" dirty="0"/>
          </a:p>
          <a:p>
            <a:endParaRPr lang="fr-FR" dirty="0"/>
          </a:p>
        </p:txBody>
      </p:sp>
    </p:spTree>
    <p:extLst>
      <p:ext uri="{BB962C8B-B14F-4D97-AF65-F5344CB8AC3E}">
        <p14:creationId xmlns:p14="http://schemas.microsoft.com/office/powerpoint/2010/main" val="32066571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SharedPreferences</a:t>
            </a:r>
            <a:endParaRPr lang="fr-FR" dirty="0"/>
          </a:p>
        </p:txBody>
      </p:sp>
      <p:sp>
        <p:nvSpPr>
          <p:cNvPr id="3" name="Espace réservé du contenu 2"/>
          <p:cNvSpPr>
            <a:spLocks noGrp="1"/>
          </p:cNvSpPr>
          <p:nvPr>
            <p:ph idx="1"/>
          </p:nvPr>
        </p:nvSpPr>
        <p:spPr/>
        <p:txBody>
          <a:bodyPr/>
          <a:lstStyle/>
          <a:p>
            <a:r>
              <a:rPr lang="fr-CA" dirty="0"/>
              <a:t>Un </a:t>
            </a:r>
            <a:r>
              <a:rPr lang="fr-CA" b="1" dirty="0" err="1"/>
              <a:t>SharedPreferences</a:t>
            </a:r>
            <a:r>
              <a:rPr lang="fr-CA" dirty="0"/>
              <a:t> est un fichier qui contient des pairs de clé-valeur</a:t>
            </a:r>
          </a:p>
          <a:p>
            <a:r>
              <a:rPr lang="fr-CA" dirty="0"/>
              <a:t>Il peut être privé ou public</a:t>
            </a:r>
          </a:p>
          <a:p>
            <a:pPr lvl="1"/>
            <a:r>
              <a:rPr lang="fr-CA" dirty="0"/>
              <a:t>Privé à l’application</a:t>
            </a:r>
          </a:p>
          <a:p>
            <a:pPr lvl="1"/>
            <a:r>
              <a:rPr lang="fr-CA" dirty="0"/>
              <a:t>Public auprès des autres applications</a:t>
            </a:r>
          </a:p>
          <a:p>
            <a:r>
              <a:rPr lang="fr-CA" dirty="0"/>
              <a:t>Plusieurs méthodes sont mises à la disposition du programmeur pour gérer les </a:t>
            </a:r>
            <a:r>
              <a:rPr lang="fr-CA" b="1" dirty="0" err="1"/>
              <a:t>SharedPreferences</a:t>
            </a:r>
            <a:endParaRPr lang="fr-CA" dirty="0"/>
          </a:p>
          <a:p>
            <a:r>
              <a:rPr lang="fr-CA" dirty="0">
                <a:hlinkClick r:id="rId2"/>
              </a:rPr>
              <a:t>Documentation sur l’utilisation</a:t>
            </a:r>
            <a:endParaRPr lang="fr-CA" dirty="0"/>
          </a:p>
          <a:p>
            <a:endParaRPr lang="fr-FR" dirty="0"/>
          </a:p>
        </p:txBody>
      </p:sp>
    </p:spTree>
    <p:extLst>
      <p:ext uri="{BB962C8B-B14F-4D97-AF65-F5344CB8AC3E}">
        <p14:creationId xmlns:p14="http://schemas.microsoft.com/office/powerpoint/2010/main" val="27380185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SharedPreferences</a:t>
            </a:r>
            <a:r>
              <a:rPr lang="fr-CA" dirty="0"/>
              <a:t> : Exemples</a:t>
            </a:r>
            <a:endParaRPr lang="fr-FR" dirty="0"/>
          </a:p>
        </p:txBody>
      </p:sp>
      <p:sp>
        <p:nvSpPr>
          <p:cNvPr id="4" name="Rectangle 1"/>
          <p:cNvSpPr>
            <a:spLocks noChangeArrowheads="1"/>
          </p:cNvSpPr>
          <p:nvPr/>
        </p:nvSpPr>
        <p:spPr bwMode="auto">
          <a:xfrm>
            <a:off x="307362" y="3247948"/>
            <a:ext cx="7908522" cy="7078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CA" altLang="fr-FR" sz="1000" dirty="0">
                <a:solidFill>
                  <a:srgbClr val="000000"/>
                </a:solidFill>
                <a:latin typeface="Courier New" panose="02070309020205020404" pitchFamily="49" charset="0"/>
                <a:cs typeface="Courier New" panose="02070309020205020404" pitchFamily="49" charset="0"/>
              </a:rPr>
              <a:t>// Exemple pour lire une préférence</a:t>
            </a:r>
            <a:endPar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SharedPreferences</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sharedPreferences</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PreferenceManager.</a:t>
            </a:r>
            <a:r>
              <a:rPr kumimoji="0" lang="fr-FR" altLang="fr-FR" sz="1000" b="0" i="1"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getDefaultSharedPreferences</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getActivity</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String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defaultUnits</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getString</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R.string.</a:t>
            </a:r>
            <a:r>
              <a:rPr kumimoji="0" lang="fr-FR" altLang="fr-FR" sz="1000" b="1" i="1"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pref_default_units</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units</a:t>
            </a:r>
            <a:r>
              <a:rPr kumimoji="0" lang="fr-FR" altLang="fr-FR" sz="1000" b="1" i="0" u="none" strike="noStrike" cap="none" normalizeH="0" baseline="0" dirty="0">
                <a:ln>
                  <a:noFill/>
                </a:ln>
                <a:solidFill>
                  <a:srgbClr val="660E7A"/>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sharedPreferences.getString</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getString</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R.string.</a:t>
            </a:r>
            <a:r>
              <a:rPr kumimoji="0" lang="fr-FR" altLang="fr-FR" sz="1000" b="1" i="1"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pref_key_units</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defaultUnits</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307362" y="1827333"/>
            <a:ext cx="6660931" cy="8617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Exemple pour écrire</a:t>
            </a:r>
            <a:r>
              <a:rPr lang="fr-CA" altLang="fr-FR" sz="1000" dirty="0">
                <a:solidFill>
                  <a:srgbClr val="000000"/>
                </a:solidFill>
                <a:latin typeface="Courier New" panose="02070309020205020404" pitchFamily="49" charset="0"/>
                <a:cs typeface="Courier New" panose="02070309020205020404" pitchFamily="49" charset="0"/>
              </a:rPr>
              <a:t> une </a:t>
            </a:r>
            <a:r>
              <a:rPr kumimoji="0" lang="fr-CA" altLang="fr-FR" sz="1000" b="0" i="0" u="none" strike="noStrike" cap="none" normalizeH="0" dirty="0">
                <a:ln>
                  <a:noFill/>
                </a:ln>
                <a:solidFill>
                  <a:srgbClr val="000000"/>
                </a:solidFill>
                <a:effectLst/>
                <a:latin typeface="Courier New" panose="02070309020205020404" pitchFamily="49" charset="0"/>
                <a:cs typeface="Courier New" panose="02070309020205020404" pitchFamily="49" charset="0"/>
              </a:rPr>
              <a:t>préférence</a:t>
            </a:r>
            <a:endPar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SharedPreferences</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sharedPref</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getActivity</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getPreferences</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Context.</a:t>
            </a:r>
            <a:r>
              <a:rPr kumimoji="0" lang="fr-FR" altLang="fr-FR" sz="1000" b="1" i="1"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MODE_PRIVATE</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SharedPreferences.Editor</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editor = </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sharedPref.edit</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editor.putString</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getString</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R.string.</a:t>
            </a:r>
            <a:r>
              <a:rPr kumimoji="0" lang="fr-FR" altLang="fr-FR" sz="1000" b="1" i="1"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pref_key_units</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dirty="0" err="1">
                <a:ln>
                  <a:noFill/>
                </a:ln>
                <a:solidFill>
                  <a:srgbClr val="660E7A"/>
                </a:solidFill>
                <a:effectLst/>
                <a:latin typeface="Courier New" panose="02070309020205020404" pitchFamily="49" charset="0"/>
                <a:cs typeface="Courier New" panose="02070309020205020404" pitchFamily="49" charset="0"/>
              </a:rPr>
              <a:t>units</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editor.commit</a:t>
            </a:r>
            <a:r>
              <a:rPr kumimoji="0" lang="fr-FR" altLang="fr-FR" sz="10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49207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GB" dirty="0"/>
              <a:t>Nom de </a:t>
            </a:r>
            <a:r>
              <a:rPr lang="en-GB" dirty="0" err="1"/>
              <a:t>l’application</a:t>
            </a:r>
            <a:endParaRPr lang="en-GB" dirty="0"/>
          </a:p>
        </p:txBody>
      </p:sp>
      <p:sp>
        <p:nvSpPr>
          <p:cNvPr id="78" name="Shape 78"/>
          <p:cNvSpPr txBox="1">
            <a:spLocks noGrp="1"/>
          </p:cNvSpPr>
          <p:nvPr>
            <p:ph sz="half" idx="1"/>
          </p:nvPr>
        </p:nvSpPr>
        <p:spPr>
          <a:prstGeom prst="rect">
            <a:avLst/>
          </a:prstGeom>
        </p:spPr>
        <p:txBody>
          <a:bodyPr lIns="91425" tIns="91425" rIns="91425" bIns="91425" anchor="t" anchorCtr="0">
            <a:noAutofit/>
          </a:bodyPr>
          <a:lstStyle/>
          <a:p>
            <a:pPr marL="457200" lvl="0" indent="-228600" rtl="0">
              <a:spcBef>
                <a:spcPts val="0"/>
              </a:spcBef>
            </a:pPr>
            <a:r>
              <a:rPr lang="fr-CA" dirty="0"/>
              <a:t>Pour démarrer un projet, il suffit de cliquer sur “Start a new Android Studio Project”</a:t>
            </a:r>
          </a:p>
          <a:p>
            <a:pPr marL="457200" lvl="0" indent="-228600">
              <a:spcBef>
                <a:spcPts val="0"/>
              </a:spcBef>
            </a:pPr>
            <a:r>
              <a:rPr lang="fr-CA" dirty="0"/>
              <a:t>Une première fenêtre apparaîtra</a:t>
            </a:r>
          </a:p>
          <a:p>
            <a:pPr marL="457200" lvl="0" indent="-228600">
              <a:spcBef>
                <a:spcPts val="0"/>
              </a:spcBef>
            </a:pPr>
            <a:r>
              <a:rPr lang="fr-CA" dirty="0"/>
              <a:t>Dans cette fenêtre, on y insère le nom de l’application</a:t>
            </a:r>
          </a:p>
          <a:p>
            <a:pPr marL="662940" lvl="1" indent="-228600">
              <a:spcBef>
                <a:spcPts val="0"/>
              </a:spcBef>
            </a:pPr>
            <a:r>
              <a:rPr lang="fr-CA" dirty="0"/>
              <a:t>Par défaut, ce nom est celui qui sera visible dans le magasin</a:t>
            </a:r>
          </a:p>
          <a:p>
            <a:pPr marL="457200" indent="-228600">
              <a:spcBef>
                <a:spcPts val="0"/>
              </a:spcBef>
            </a:pPr>
            <a:r>
              <a:rPr lang="fr-CA" dirty="0"/>
              <a:t>Le package </a:t>
            </a:r>
            <a:r>
              <a:rPr lang="fr-CA" dirty="0" err="1"/>
              <a:t>name</a:t>
            </a:r>
            <a:r>
              <a:rPr lang="fr-CA" dirty="0"/>
              <a:t> est un URL inversé qui doit être unique dans tout le magasin</a:t>
            </a:r>
          </a:p>
          <a:p>
            <a:pPr marL="662940" lvl="1" indent="-228600">
              <a:spcBef>
                <a:spcPts val="0"/>
              </a:spcBef>
            </a:pPr>
            <a:r>
              <a:rPr lang="fr-CA" dirty="0"/>
              <a:t>Généralement, on donne le domaine de la compagnie suivi du nom de l’application</a:t>
            </a:r>
          </a:p>
          <a:p>
            <a:pPr marL="457200" indent="-228600">
              <a:spcBef>
                <a:spcPts val="0"/>
              </a:spcBef>
            </a:pPr>
            <a:r>
              <a:rPr lang="fr-CA" dirty="0"/>
              <a:t>Appuyez sur “Suivant”</a:t>
            </a:r>
          </a:p>
        </p:txBody>
      </p:sp>
      <p:pic>
        <p:nvPicPr>
          <p:cNvPr id="4" name="Espace réservé du contenu 3"/>
          <p:cNvPicPr>
            <a:picLocks noGrp="1" noChangeAspect="1"/>
          </p:cNvPicPr>
          <p:nvPr>
            <p:ph sz="half" idx="2"/>
          </p:nvPr>
        </p:nvPicPr>
        <p:blipFill>
          <a:blip r:embed="rId3"/>
          <a:stretch>
            <a:fillRect/>
          </a:stretch>
        </p:blipFill>
        <p:spPr>
          <a:xfrm>
            <a:off x="4913906" y="1371600"/>
            <a:ext cx="2721375" cy="32639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Exercices</a:t>
            </a:r>
          </a:p>
        </p:txBody>
      </p:sp>
      <p:sp>
        <p:nvSpPr>
          <p:cNvPr id="3" name="Espace réservé du contenu 2"/>
          <p:cNvSpPr>
            <a:spLocks noGrp="1"/>
          </p:cNvSpPr>
          <p:nvPr>
            <p:ph idx="1"/>
          </p:nvPr>
        </p:nvSpPr>
        <p:spPr/>
        <p:txBody>
          <a:bodyPr/>
          <a:lstStyle/>
          <a:p>
            <a:r>
              <a:rPr lang="fr-CA" dirty="0"/>
              <a:t>À l’aide de l’assistant d’Android Studio, ajouter une activité de paramétrage (Settings Activity)</a:t>
            </a:r>
          </a:p>
          <a:p>
            <a:pPr lvl="1"/>
            <a:r>
              <a:rPr lang="fr-CA" dirty="0"/>
              <a:t>Nommer l’activité </a:t>
            </a:r>
            <a:r>
              <a:rPr lang="fr-CA" b="1" dirty="0" err="1"/>
              <a:t>SettingsActivity</a:t>
            </a:r>
            <a:endParaRPr lang="fr-CA" dirty="0"/>
          </a:p>
          <a:p>
            <a:pPr lvl="1"/>
            <a:r>
              <a:rPr lang="fr-CA" dirty="0"/>
              <a:t>Mettre le parent comme étant le </a:t>
            </a:r>
            <a:r>
              <a:rPr lang="fr-CA" b="1" dirty="0" err="1"/>
              <a:t>DetailActivity</a:t>
            </a:r>
            <a:endParaRPr lang="fr-CA" dirty="0"/>
          </a:p>
          <a:p>
            <a:pPr lvl="1"/>
            <a:r>
              <a:rPr lang="fr-CA" dirty="0"/>
              <a:t>Ajouter l’attribut </a:t>
            </a:r>
            <a:r>
              <a:rPr lang="fr-CA" b="1" dirty="0" err="1"/>
              <a:t>launchMode</a:t>
            </a:r>
            <a:r>
              <a:rPr lang="fr-CA" dirty="0"/>
              <a:t> comme étant </a:t>
            </a:r>
            <a:r>
              <a:rPr lang="fr-CA" b="1" dirty="0" err="1"/>
              <a:t>singleTop</a:t>
            </a:r>
            <a:r>
              <a:rPr lang="fr-CA" dirty="0"/>
              <a:t> pour l’activité </a:t>
            </a:r>
            <a:r>
              <a:rPr lang="fr-CA" b="1" dirty="0" err="1"/>
              <a:t>DetailActivity</a:t>
            </a:r>
            <a:endParaRPr lang="fr-CA" dirty="0"/>
          </a:p>
          <a:p>
            <a:r>
              <a:rPr lang="fr-CA" dirty="0"/>
              <a:t>Modifier le projet pour que le </a:t>
            </a:r>
            <a:r>
              <a:rPr lang="fr-CA" b="1" dirty="0" err="1"/>
              <a:t>SettingsActivity</a:t>
            </a:r>
            <a:r>
              <a:rPr lang="fr-CA" dirty="0"/>
              <a:t> s’exécute lorsque l’utilisateur clique sur </a:t>
            </a:r>
            <a:r>
              <a:rPr lang="fr-CA" b="1" dirty="0"/>
              <a:t>Settings</a:t>
            </a:r>
            <a:r>
              <a:rPr lang="fr-CA" dirty="0"/>
              <a:t> dans l’activité de détail</a:t>
            </a:r>
          </a:p>
          <a:p>
            <a:r>
              <a:rPr lang="fr-CA" dirty="0"/>
              <a:t>Modifier les préférences pour n’avoir qu’une préférence texte pour le code postal et une préférence en liste pour les unités soit </a:t>
            </a:r>
            <a:r>
              <a:rPr lang="fr-CA" b="1" dirty="0" err="1"/>
              <a:t>metric</a:t>
            </a:r>
            <a:r>
              <a:rPr lang="fr-CA" dirty="0"/>
              <a:t> ou </a:t>
            </a:r>
            <a:r>
              <a:rPr lang="fr-CA" b="1" dirty="0" err="1"/>
              <a:t>imperial</a:t>
            </a:r>
            <a:endParaRPr lang="fr-CA" dirty="0"/>
          </a:p>
          <a:p>
            <a:endParaRPr lang="fr-CA" dirty="0"/>
          </a:p>
          <a:p>
            <a:endParaRPr lang="fr-CA" dirty="0"/>
          </a:p>
        </p:txBody>
      </p:sp>
    </p:spTree>
    <p:extLst>
      <p:ext uri="{BB962C8B-B14F-4D97-AF65-F5344CB8AC3E}">
        <p14:creationId xmlns:p14="http://schemas.microsoft.com/office/powerpoint/2010/main" val="38342512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Exercices : Amélioration</a:t>
            </a:r>
            <a:endParaRPr lang="fr-FR" dirty="0"/>
          </a:p>
        </p:txBody>
      </p:sp>
      <p:sp>
        <p:nvSpPr>
          <p:cNvPr id="3" name="Espace réservé du contenu 2"/>
          <p:cNvSpPr>
            <a:spLocks noGrp="1"/>
          </p:cNvSpPr>
          <p:nvPr>
            <p:ph idx="1"/>
          </p:nvPr>
        </p:nvSpPr>
        <p:spPr/>
        <p:txBody>
          <a:bodyPr/>
          <a:lstStyle/>
          <a:p>
            <a:r>
              <a:rPr lang="fr-CA" dirty="0"/>
              <a:t>L’événement </a:t>
            </a:r>
            <a:r>
              <a:rPr lang="fr-CA" b="1" dirty="0" err="1"/>
              <a:t>onStart</a:t>
            </a:r>
            <a:r>
              <a:rPr lang="fr-CA" dirty="0"/>
              <a:t> d’une activité ou fragment permet d’exécuter du code au démarrage</a:t>
            </a:r>
          </a:p>
          <a:p>
            <a:r>
              <a:rPr lang="fr-CA" dirty="0"/>
              <a:t>Modifier le fragment pour que les données se mettre à jour au démarrage de celui-ci</a:t>
            </a:r>
          </a:p>
          <a:p>
            <a:r>
              <a:rPr lang="fr-CA" dirty="0"/>
              <a:t>Retirer les données bidons du code</a:t>
            </a:r>
          </a:p>
          <a:p>
            <a:r>
              <a:rPr lang="fr-CA" dirty="0"/>
              <a:t>Retirer le menu </a:t>
            </a:r>
            <a:r>
              <a:rPr lang="fr-CA" b="1" dirty="0" err="1"/>
              <a:t>Refresh</a:t>
            </a:r>
            <a:endParaRPr lang="fr-CA" dirty="0"/>
          </a:p>
        </p:txBody>
      </p:sp>
    </p:spTree>
    <p:extLst>
      <p:ext uri="{BB962C8B-B14F-4D97-AF65-F5344CB8AC3E}">
        <p14:creationId xmlns:p14="http://schemas.microsoft.com/office/powerpoint/2010/main" val="23131311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err="1"/>
              <a:t>Intent</a:t>
            </a:r>
            <a:r>
              <a:rPr lang="fr-CA" dirty="0"/>
              <a:t> implicite</a:t>
            </a:r>
            <a:endParaRPr lang="fr-FR" dirty="0"/>
          </a:p>
        </p:txBody>
      </p:sp>
      <p:sp>
        <p:nvSpPr>
          <p:cNvPr id="3" name="Espace réservé du contenu 2"/>
          <p:cNvSpPr>
            <a:spLocks noGrp="1"/>
          </p:cNvSpPr>
          <p:nvPr>
            <p:ph idx="1"/>
          </p:nvPr>
        </p:nvSpPr>
        <p:spPr/>
        <p:txBody>
          <a:bodyPr/>
          <a:lstStyle/>
          <a:p>
            <a:r>
              <a:rPr lang="fr-CA" dirty="0"/>
              <a:t>Si dans l’application, on désire faire un appel téléphonique, envoyer un courriel ou encore prendre une photo, on ne devrait pas à devoir développer ces fonctionnalités, car celles-ci existent déjà dans l’appareil</a:t>
            </a:r>
          </a:p>
          <a:p>
            <a:r>
              <a:rPr lang="fr-CA" dirty="0"/>
              <a:t>Les </a:t>
            </a:r>
            <a:r>
              <a:rPr lang="fr-CA" dirty="0" err="1"/>
              <a:t>intents</a:t>
            </a:r>
            <a:r>
              <a:rPr lang="fr-CA" dirty="0"/>
              <a:t> implicites permettent de réduire la charge de développement en utilisant les applications par défaut du système</a:t>
            </a:r>
          </a:p>
          <a:p>
            <a:r>
              <a:rPr lang="fr-CA" dirty="0"/>
              <a:t>Voici la </a:t>
            </a:r>
            <a:r>
              <a:rPr lang="fr-CA" dirty="0">
                <a:hlinkClick r:id="rId2"/>
              </a:rPr>
              <a:t>documentation</a:t>
            </a:r>
            <a:r>
              <a:rPr lang="fr-CA" dirty="0"/>
              <a:t> sur leur utilisation</a:t>
            </a:r>
            <a:endParaRPr lang="fr-FR" dirty="0"/>
          </a:p>
        </p:txBody>
      </p:sp>
    </p:spTree>
    <p:extLst>
      <p:ext uri="{BB962C8B-B14F-4D97-AF65-F5344CB8AC3E}">
        <p14:creationId xmlns:p14="http://schemas.microsoft.com/office/powerpoint/2010/main" val="41145860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Exercice : Carte géographique</a:t>
            </a:r>
            <a:endParaRPr lang="fr-FR" dirty="0"/>
          </a:p>
        </p:txBody>
      </p:sp>
      <p:sp>
        <p:nvSpPr>
          <p:cNvPr id="3" name="Espace réservé du contenu 2"/>
          <p:cNvSpPr>
            <a:spLocks noGrp="1"/>
          </p:cNvSpPr>
          <p:nvPr>
            <p:ph idx="1"/>
          </p:nvPr>
        </p:nvSpPr>
        <p:spPr/>
        <p:txBody>
          <a:bodyPr/>
          <a:lstStyle/>
          <a:p>
            <a:r>
              <a:rPr lang="fr-CA" dirty="0"/>
              <a:t>Ajouter un item de menu </a:t>
            </a:r>
            <a:r>
              <a:rPr lang="fr-CA" b="1" dirty="0" err="1"/>
              <a:t>Map</a:t>
            </a:r>
            <a:r>
              <a:rPr lang="fr-CA" b="1" dirty="0"/>
              <a:t> location</a:t>
            </a:r>
            <a:r>
              <a:rPr lang="fr-CA" dirty="0"/>
              <a:t> qui permettra d’ouvrir la localisation de la météo avec l’application cartographique par défaut</a:t>
            </a:r>
          </a:p>
          <a:p>
            <a:pPr lvl="1"/>
            <a:r>
              <a:rPr lang="fr-CA" dirty="0"/>
              <a:t>L’item doit être accessible dans toute l’application</a:t>
            </a:r>
            <a:endParaRPr lang="fr-FR" dirty="0"/>
          </a:p>
        </p:txBody>
      </p:sp>
    </p:spTree>
    <p:extLst>
      <p:ext uri="{BB962C8B-B14F-4D97-AF65-F5344CB8AC3E}">
        <p14:creationId xmlns:p14="http://schemas.microsoft.com/office/powerpoint/2010/main" val="33025506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Partage simplifié</a:t>
            </a:r>
            <a:endParaRPr lang="fr-FR" dirty="0"/>
          </a:p>
        </p:txBody>
      </p:sp>
      <p:sp>
        <p:nvSpPr>
          <p:cNvPr id="3" name="Espace réservé du contenu 2"/>
          <p:cNvSpPr>
            <a:spLocks noGrp="1"/>
          </p:cNvSpPr>
          <p:nvPr>
            <p:ph idx="1"/>
          </p:nvPr>
        </p:nvSpPr>
        <p:spPr/>
        <p:txBody>
          <a:bodyPr/>
          <a:lstStyle/>
          <a:p>
            <a:r>
              <a:rPr lang="fr-CA" dirty="0"/>
              <a:t>Le </a:t>
            </a:r>
            <a:r>
              <a:rPr lang="fr-CA" b="1" dirty="0" err="1"/>
              <a:t>ShareActionProvider</a:t>
            </a:r>
            <a:r>
              <a:rPr lang="fr-CA" dirty="0"/>
              <a:t> fournit les ressources nécessaires pour faciliter le partage de contenu</a:t>
            </a:r>
          </a:p>
          <a:p>
            <a:r>
              <a:rPr lang="fr-CA" dirty="0"/>
              <a:t>Il suffit de lui fournir un </a:t>
            </a:r>
            <a:r>
              <a:rPr lang="fr-CA" b="1" dirty="0" err="1"/>
              <a:t>intent</a:t>
            </a:r>
            <a:r>
              <a:rPr lang="fr-CA" dirty="0"/>
              <a:t> contenant l’information à partager</a:t>
            </a:r>
          </a:p>
          <a:p>
            <a:r>
              <a:rPr lang="fr-CA" dirty="0"/>
              <a:t>Toute application qui acceptera le type de contenu partagé s’affichera dans le menu de partage</a:t>
            </a:r>
          </a:p>
          <a:p>
            <a:r>
              <a:rPr lang="fr-CA" dirty="0"/>
              <a:t>Par exemple, on pourrait partager des photos et toute application qui écoute pour le partage de photo s’afficherait dans le menu de partage</a:t>
            </a:r>
          </a:p>
          <a:p>
            <a:r>
              <a:rPr lang="fr-CA" dirty="0">
                <a:hlinkClick r:id="rId2"/>
              </a:rPr>
              <a:t>Documentation</a:t>
            </a:r>
            <a:endParaRPr lang="fr-FR" dirty="0"/>
          </a:p>
        </p:txBody>
      </p:sp>
    </p:spTree>
    <p:extLst>
      <p:ext uri="{BB962C8B-B14F-4D97-AF65-F5344CB8AC3E}">
        <p14:creationId xmlns:p14="http://schemas.microsoft.com/office/powerpoint/2010/main" val="15831809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Partage : Exemple</a:t>
            </a:r>
            <a:endParaRPr lang="fr-CA" dirty="0"/>
          </a:p>
        </p:txBody>
      </p:sp>
      <p:sp>
        <p:nvSpPr>
          <p:cNvPr id="4" name="Rectangle 1"/>
          <p:cNvSpPr>
            <a:spLocks noChangeArrowheads="1"/>
          </p:cNvSpPr>
          <p:nvPr/>
        </p:nvSpPr>
        <p:spPr bwMode="auto">
          <a:xfrm>
            <a:off x="946404" y="1268492"/>
            <a:ext cx="7411065" cy="343170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00" b="0" i="0" u="none" strike="noStrike" cap="none" normalizeH="0" baseline="0" dirty="0" smtClean="0">
                <a:ln>
                  <a:noFill/>
                </a:ln>
                <a:solidFill>
                  <a:srgbClr val="808000"/>
                </a:solidFill>
                <a:effectLst/>
                <a:latin typeface="Courier New" panose="02070309020205020404" pitchFamily="49" charset="0"/>
                <a:cs typeface="Courier New" panose="02070309020205020404" pitchFamily="49" charset="0"/>
              </a:rPr>
              <a:t>@</a:t>
            </a:r>
            <a:r>
              <a:rPr kumimoji="0" lang="fr-FR" altLang="fr-FR" sz="700" b="0" i="0" u="none" strike="noStrike" cap="none" normalizeH="0" baseline="0" dirty="0" err="1" smtClean="0">
                <a:ln>
                  <a:noFill/>
                </a:ln>
                <a:solidFill>
                  <a:srgbClr val="808000"/>
                </a:solidFill>
                <a:effectLst/>
                <a:latin typeface="Courier New" panose="02070309020205020404" pitchFamily="49" charset="0"/>
                <a:cs typeface="Courier New" panose="02070309020205020404" pitchFamily="49" charset="0"/>
              </a:rPr>
              <a:t>Override</a:t>
            </a:r>
            <a:r>
              <a:rPr kumimoji="0" lang="fr-FR" altLang="fr-FR" sz="700" b="0" i="0" u="none" strike="noStrike" cap="none" normalizeH="0" baseline="0" dirty="0" smtClean="0">
                <a:ln>
                  <a:noFill/>
                </a:ln>
                <a:solidFill>
                  <a:srgbClr val="808000"/>
                </a:solidFill>
                <a:effectLst/>
                <a:latin typeface="Courier New" panose="02070309020205020404" pitchFamily="49" charset="0"/>
                <a:cs typeface="Courier New" panose="02070309020205020404" pitchFamily="49" charset="0"/>
              </a:rPr>
              <a:t/>
            </a:r>
            <a:br>
              <a:rPr kumimoji="0" lang="fr-FR" altLang="fr-FR" sz="700" b="0" i="0" u="none" strike="noStrike" cap="none" normalizeH="0" baseline="0" dirty="0" smtClean="0">
                <a:ln>
                  <a:noFill/>
                </a:ln>
                <a:solidFill>
                  <a:srgbClr val="808000"/>
                </a:solidFill>
                <a:effectLst/>
                <a:latin typeface="Courier New" panose="02070309020205020404" pitchFamily="49" charset="0"/>
                <a:cs typeface="Courier New" panose="02070309020205020404" pitchFamily="49" charset="0"/>
              </a:rPr>
            </a:br>
            <a:r>
              <a:rPr kumimoji="0" lang="fr-FR" altLang="fr-FR" sz="700" b="1" i="0" u="none" strike="noStrike" cap="none" normalizeH="0" baseline="0" dirty="0" smtClean="0">
                <a:ln>
                  <a:noFill/>
                </a:ln>
                <a:solidFill>
                  <a:srgbClr val="000080"/>
                </a:solidFill>
                <a:effectLst/>
                <a:latin typeface="Courier New" panose="02070309020205020404" pitchFamily="49" charset="0"/>
                <a:cs typeface="Courier New" panose="02070309020205020404" pitchFamily="49" charset="0"/>
              </a:rPr>
              <a:t>public </a:t>
            </a:r>
            <a:r>
              <a:rPr kumimoji="0" lang="fr-FR" altLang="fr-FR" sz="700" b="1" i="0" u="none" strike="noStrike" cap="none" normalizeH="0" baseline="0" dirty="0" err="1" smtClean="0">
                <a:ln>
                  <a:noFill/>
                </a:ln>
                <a:solidFill>
                  <a:srgbClr val="000080"/>
                </a:solidFill>
                <a:effectLst/>
                <a:latin typeface="Courier New" panose="02070309020205020404" pitchFamily="49" charset="0"/>
                <a:cs typeface="Courier New" panose="02070309020205020404" pitchFamily="49" charset="0"/>
              </a:rPr>
              <a:t>void</a:t>
            </a:r>
            <a:r>
              <a:rPr kumimoji="0" lang="fr-FR" altLang="fr-FR" sz="700" b="1" i="0" u="none" strike="noStrike" cap="none" normalizeH="0" baseline="0" dirty="0" smtClean="0">
                <a:ln>
                  <a:noFill/>
                </a:ln>
                <a:solidFill>
                  <a:srgbClr val="00008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onCreateOptionsMenu</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(Menu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menu</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MenuInflater</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inflater</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inflater.inflate</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R.menu.</a:t>
            </a:r>
            <a:r>
              <a:rPr kumimoji="0" lang="fr-FR" altLang="fr-FR" sz="700" b="1" i="1" u="none" strike="noStrike" cap="none" normalizeH="0" baseline="0" dirty="0" err="1" smtClean="0">
                <a:ln>
                  <a:noFill/>
                </a:ln>
                <a:solidFill>
                  <a:srgbClr val="660E7A"/>
                </a:solidFill>
                <a:effectLst/>
                <a:latin typeface="Courier New" panose="02070309020205020404" pitchFamily="49" charset="0"/>
                <a:cs typeface="Courier New" panose="02070309020205020404" pitchFamily="49" charset="0"/>
              </a:rPr>
              <a:t>detailfragment</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menu);</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MenuItem</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item =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menu.findItem</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R.id.</a:t>
            </a:r>
            <a:r>
              <a:rPr kumimoji="0" lang="fr-FR" altLang="fr-FR" sz="700" b="1" i="1" u="none" strike="noStrike" cap="none" normalizeH="0" baseline="0" dirty="0" err="1" smtClean="0">
                <a:ln>
                  <a:noFill/>
                </a:ln>
                <a:solidFill>
                  <a:srgbClr val="660E7A"/>
                </a:solidFill>
                <a:effectLst/>
                <a:latin typeface="Courier New" panose="02070309020205020404" pitchFamily="49" charset="0"/>
                <a:cs typeface="Courier New" panose="02070309020205020404" pitchFamily="49" charset="0"/>
              </a:rPr>
              <a:t>action_share</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1" i="0" u="none" strike="noStrike" cap="none" normalizeH="0" baseline="0" dirty="0" err="1" smtClean="0">
                <a:ln>
                  <a:noFill/>
                </a:ln>
                <a:solidFill>
                  <a:srgbClr val="660E7A"/>
                </a:solidFill>
                <a:effectLst/>
                <a:latin typeface="Courier New" panose="02070309020205020404" pitchFamily="49" charset="0"/>
                <a:cs typeface="Courier New" panose="02070309020205020404" pitchFamily="49" charset="0"/>
              </a:rPr>
              <a:t>mShareActionProvider</a:t>
            </a:r>
            <a:r>
              <a:rPr kumimoji="0" lang="fr-FR" altLang="fr-FR" sz="700" b="1" i="0" u="none" strike="noStrike" cap="none" normalizeH="0" baseline="0" dirty="0" smtClean="0">
                <a:ln>
                  <a:noFill/>
                </a:ln>
                <a:solidFill>
                  <a:srgbClr val="660E7A"/>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ShareActionProvider</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MenuItemCompat.</a:t>
            </a:r>
            <a:r>
              <a:rPr kumimoji="0" lang="fr-FR" altLang="fr-FR" sz="700" b="0" i="1"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getActionProvider</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(item);</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1" i="0" u="none" strike="noStrike" cap="none" normalizeH="0" baseline="0" dirty="0" smtClean="0">
                <a:ln>
                  <a:noFill/>
                </a:ln>
                <a:solidFill>
                  <a:srgbClr val="000080"/>
                </a:solidFill>
                <a:effectLst/>
                <a:latin typeface="Courier New" panose="02070309020205020404" pitchFamily="49" charset="0"/>
                <a:cs typeface="Courier New" panose="02070309020205020404" pitchFamily="49" charset="0"/>
              </a:rPr>
              <a:t>if </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r>
              <a:rPr kumimoji="0" lang="fr-FR" altLang="fr-FR" sz="700" b="1" i="0" u="none" strike="noStrike" cap="none" normalizeH="0" baseline="0" dirty="0" err="1" smtClean="0">
                <a:ln>
                  <a:noFill/>
                </a:ln>
                <a:solidFill>
                  <a:srgbClr val="660E7A"/>
                </a:solidFill>
                <a:effectLst/>
                <a:latin typeface="Courier New" panose="02070309020205020404" pitchFamily="49" charset="0"/>
                <a:cs typeface="Courier New" panose="02070309020205020404" pitchFamily="49" charset="0"/>
              </a:rPr>
              <a:t>mShareActionProvider</a:t>
            </a:r>
            <a:r>
              <a:rPr kumimoji="0" lang="fr-FR" altLang="fr-FR" sz="700" b="1" i="0" u="none" strike="noStrike" cap="none" normalizeH="0" baseline="0" dirty="0" smtClean="0">
                <a:ln>
                  <a:noFill/>
                </a:ln>
                <a:solidFill>
                  <a:srgbClr val="660E7A"/>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1" i="0" u="none" strike="noStrike" cap="none" normalizeH="0" baseline="0" dirty="0" err="1" smtClean="0">
                <a:ln>
                  <a:noFill/>
                </a:ln>
                <a:solidFill>
                  <a:srgbClr val="000080"/>
                </a:solidFill>
                <a:effectLst/>
                <a:latin typeface="Courier New" panose="02070309020205020404" pitchFamily="49" charset="0"/>
                <a:cs typeface="Courier New" panose="02070309020205020404" pitchFamily="49" charset="0"/>
              </a:rPr>
              <a:t>null</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1" i="0" u="none" strike="noStrike" cap="none" normalizeH="0" baseline="0" dirty="0" err="1" smtClean="0">
                <a:ln>
                  <a:noFill/>
                </a:ln>
                <a:solidFill>
                  <a:srgbClr val="660E7A"/>
                </a:solidFill>
                <a:effectLst/>
                <a:latin typeface="Courier New" panose="02070309020205020404" pitchFamily="49" charset="0"/>
                <a:cs typeface="Courier New" panose="02070309020205020404" pitchFamily="49" charset="0"/>
              </a:rPr>
              <a:t>mShareActionProvider</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.setShareIntent</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createShareForecastIntent</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 </a:t>
            </a:r>
            <a:r>
              <a:rPr kumimoji="0" lang="fr-FR" altLang="fr-FR" sz="700" b="1" i="0" u="none" strike="noStrike" cap="none" normalizeH="0" baseline="0" dirty="0" err="1" smtClean="0">
                <a:ln>
                  <a:noFill/>
                </a:ln>
                <a:solidFill>
                  <a:srgbClr val="000080"/>
                </a:solidFill>
                <a:effectLst/>
                <a:latin typeface="Courier New" panose="02070309020205020404" pitchFamily="49" charset="0"/>
                <a:cs typeface="Courier New" panose="02070309020205020404" pitchFamily="49" charset="0"/>
              </a:rPr>
              <a:t>else</a:t>
            </a:r>
            <a:r>
              <a:rPr kumimoji="0" lang="fr-FR" altLang="fr-FR" sz="700" b="1" i="0" u="none" strike="noStrike" cap="none" normalizeH="0" baseline="0" dirty="0" smtClean="0">
                <a:ln>
                  <a:noFill/>
                </a:ln>
                <a:solidFill>
                  <a:srgbClr val="00008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Log.</a:t>
            </a:r>
            <a:r>
              <a:rPr kumimoji="0" lang="fr-FR" altLang="fr-FR" sz="700" b="0" i="1"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d</a:t>
            </a:r>
            <a:r>
              <a:rPr kumimoji="0" lang="fr-FR" altLang="fr-FR" sz="700" b="0" i="1"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r>
              <a:rPr kumimoji="0" lang="fr-FR" altLang="fr-FR" sz="700" b="1" i="0" u="none" strike="noStrike" cap="none" normalizeH="0" baseline="0" dirty="0" err="1" smtClean="0">
                <a:ln>
                  <a:noFill/>
                </a:ln>
                <a:solidFill>
                  <a:srgbClr val="000080"/>
                </a:solidFill>
                <a:effectLst/>
                <a:latin typeface="Courier New" panose="02070309020205020404" pitchFamily="49" charset="0"/>
                <a:cs typeface="Courier New" panose="02070309020205020404" pitchFamily="49" charset="0"/>
              </a:rPr>
              <a:t>this</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.getClass</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getSimpleName</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1" i="0" u="none" strike="noStrike" cap="none" normalizeH="0" baseline="0" dirty="0" smtClean="0">
                <a:ln>
                  <a:noFill/>
                </a:ln>
                <a:solidFill>
                  <a:srgbClr val="008000"/>
                </a:solidFill>
                <a:effectLst/>
                <a:latin typeface="Courier New" panose="02070309020205020404" pitchFamily="49" charset="0"/>
                <a:cs typeface="Courier New" panose="02070309020205020404" pitchFamily="49" charset="0"/>
              </a:rPr>
              <a:t>"Share action provider </a:t>
            </a:r>
            <a:r>
              <a:rPr kumimoji="0" lang="fr-FR" altLang="fr-FR" sz="700" b="1" i="0" u="none" strike="noStrike" cap="none" normalizeH="0" baseline="0" dirty="0" err="1" smtClean="0">
                <a:ln>
                  <a:noFill/>
                </a:ln>
                <a:solidFill>
                  <a:srgbClr val="008000"/>
                </a:solidFill>
                <a:effectLst/>
                <a:latin typeface="Courier New" panose="02070309020205020404" pitchFamily="49" charset="0"/>
                <a:cs typeface="Courier New" panose="02070309020205020404" pitchFamily="49" charset="0"/>
              </a:rPr>
              <a:t>is</a:t>
            </a:r>
            <a:r>
              <a:rPr kumimoji="0" lang="fr-FR" altLang="fr-FR" sz="700" b="1" i="0" u="none" strike="noStrike" cap="none" normalizeH="0" baseline="0" dirty="0" smtClean="0">
                <a:ln>
                  <a:noFill/>
                </a:ln>
                <a:solidFill>
                  <a:srgbClr val="008000"/>
                </a:solidFill>
                <a:effectLst/>
                <a:latin typeface="Courier New" panose="02070309020205020404" pitchFamily="49" charset="0"/>
                <a:cs typeface="Courier New" panose="02070309020205020404" pitchFamily="49" charset="0"/>
              </a:rPr>
              <a:t> </a:t>
            </a:r>
            <a:r>
              <a:rPr kumimoji="0" lang="fr-FR" altLang="fr-FR" sz="700" b="1" i="0" u="none" strike="noStrike" cap="none" normalizeH="0" baseline="0" dirty="0" err="1" smtClean="0">
                <a:ln>
                  <a:noFill/>
                </a:ln>
                <a:solidFill>
                  <a:srgbClr val="008000"/>
                </a:solidFill>
                <a:effectLst/>
                <a:latin typeface="Courier New" panose="02070309020205020404" pitchFamily="49" charset="0"/>
                <a:cs typeface="Courier New" panose="02070309020205020404" pitchFamily="49" charset="0"/>
              </a:rPr>
              <a:t>null</a:t>
            </a:r>
            <a:r>
              <a:rPr kumimoji="0" lang="fr-FR" altLang="fr-FR" sz="700" b="1" i="0" u="none" strike="noStrike" cap="none" normalizeH="0" baseline="0" dirty="0" smtClean="0">
                <a:ln>
                  <a:noFill/>
                </a:ln>
                <a:solidFill>
                  <a:srgbClr val="008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1" u="none" strike="noStrike" cap="none" normalizeH="0" baseline="0" dirty="0" smtClean="0">
                <a:ln>
                  <a:noFill/>
                </a:ln>
                <a:solidFill>
                  <a:srgbClr val="808080"/>
                </a:solidFill>
                <a:effectLst/>
                <a:latin typeface="Courier New" panose="02070309020205020404" pitchFamily="49" charset="0"/>
                <a:cs typeface="Courier New" panose="02070309020205020404" pitchFamily="49" charset="0"/>
              </a:rPr>
              <a:t>/**</a:t>
            </a:r>
            <a:br>
              <a:rPr kumimoji="0" lang="fr-FR" altLang="fr-FR" sz="700" b="0" i="1" u="none" strike="noStrike" cap="none" normalizeH="0" baseline="0" dirty="0" smtClean="0">
                <a:ln>
                  <a:noFill/>
                </a:ln>
                <a:solidFill>
                  <a:srgbClr val="808080"/>
                </a:solidFill>
                <a:effectLst/>
                <a:latin typeface="Courier New" panose="02070309020205020404" pitchFamily="49" charset="0"/>
                <a:cs typeface="Courier New" panose="02070309020205020404" pitchFamily="49" charset="0"/>
              </a:rPr>
            </a:br>
            <a:r>
              <a:rPr kumimoji="0" lang="fr-FR" altLang="fr-FR" sz="700" b="0" i="1" u="none" strike="noStrike" cap="none" normalizeH="0" baseline="0" dirty="0" smtClean="0">
                <a:ln>
                  <a:noFill/>
                </a:ln>
                <a:solidFill>
                  <a:srgbClr val="808080"/>
                </a:solidFill>
                <a:effectLst/>
                <a:latin typeface="Courier New" panose="02070309020205020404" pitchFamily="49" charset="0"/>
                <a:cs typeface="Courier New" panose="02070309020205020404" pitchFamily="49" charset="0"/>
              </a:rPr>
              <a:t> * Permet de </a:t>
            </a:r>
            <a:r>
              <a:rPr kumimoji="0" lang="fr-FR" altLang="fr-FR" sz="700" b="0" i="1" u="none" strike="noStrike" cap="none" normalizeH="0" baseline="0" dirty="0" err="1" smtClean="0">
                <a:ln>
                  <a:noFill/>
                </a:ln>
                <a:solidFill>
                  <a:srgbClr val="808080"/>
                </a:solidFill>
                <a:effectLst/>
                <a:latin typeface="Courier New" panose="02070309020205020404" pitchFamily="49" charset="0"/>
                <a:cs typeface="Courier New" panose="02070309020205020404" pitchFamily="49" charset="0"/>
              </a:rPr>
              <a:t>creer</a:t>
            </a:r>
            <a:r>
              <a:rPr kumimoji="0" lang="fr-FR" altLang="fr-FR" sz="700" b="0" i="1" u="none" strike="noStrike" cap="none" normalizeH="0" baseline="0" dirty="0" smtClean="0">
                <a:ln>
                  <a:noFill/>
                </a:ln>
                <a:solidFill>
                  <a:srgbClr val="808080"/>
                </a:solidFill>
                <a:effectLst/>
                <a:latin typeface="Courier New" panose="02070309020205020404" pitchFamily="49" charset="0"/>
                <a:cs typeface="Courier New" panose="02070309020205020404" pitchFamily="49" charset="0"/>
              </a:rPr>
              <a:t> l'</a:t>
            </a:r>
            <a:r>
              <a:rPr kumimoji="0" lang="fr-FR" altLang="fr-FR" sz="700" b="0" i="1" u="none" strike="noStrike" cap="none" normalizeH="0" baseline="0" dirty="0" err="1" smtClean="0">
                <a:ln>
                  <a:noFill/>
                </a:ln>
                <a:solidFill>
                  <a:srgbClr val="808080"/>
                </a:solidFill>
                <a:effectLst/>
                <a:latin typeface="Courier New" panose="02070309020205020404" pitchFamily="49" charset="0"/>
                <a:cs typeface="Courier New" panose="02070309020205020404" pitchFamily="49" charset="0"/>
              </a:rPr>
              <a:t>intent</a:t>
            </a:r>
            <a:r>
              <a:rPr kumimoji="0" lang="fr-FR" altLang="fr-FR" sz="700" b="0" i="1" u="none" strike="noStrike" cap="none" normalizeH="0" baseline="0" dirty="0" smtClean="0">
                <a:ln>
                  <a:noFill/>
                </a:ln>
                <a:solidFill>
                  <a:srgbClr val="808080"/>
                </a:solidFill>
                <a:effectLst/>
                <a:latin typeface="Courier New" panose="02070309020205020404" pitchFamily="49" charset="0"/>
                <a:cs typeface="Courier New" panose="02070309020205020404" pitchFamily="49" charset="0"/>
              </a:rPr>
              <a:t> qui sera partage</a:t>
            </a:r>
            <a:br>
              <a:rPr kumimoji="0" lang="fr-FR" altLang="fr-FR" sz="700" b="0" i="1" u="none" strike="noStrike" cap="none" normalizeH="0" baseline="0" dirty="0" smtClean="0">
                <a:ln>
                  <a:noFill/>
                </a:ln>
                <a:solidFill>
                  <a:srgbClr val="808080"/>
                </a:solidFill>
                <a:effectLst/>
                <a:latin typeface="Courier New" panose="02070309020205020404" pitchFamily="49" charset="0"/>
                <a:cs typeface="Courier New" panose="02070309020205020404" pitchFamily="49" charset="0"/>
              </a:rPr>
            </a:br>
            <a:r>
              <a:rPr kumimoji="0" lang="fr-FR" altLang="fr-FR" sz="700" b="0" i="1" u="none" strike="noStrike" cap="none" normalizeH="0" baseline="0" dirty="0" smtClean="0">
                <a:ln>
                  <a:noFill/>
                </a:ln>
                <a:solidFill>
                  <a:srgbClr val="808080"/>
                </a:solidFill>
                <a:effectLst/>
                <a:latin typeface="Courier New" panose="02070309020205020404" pitchFamily="49" charset="0"/>
                <a:cs typeface="Courier New" panose="02070309020205020404" pitchFamily="49" charset="0"/>
              </a:rPr>
              <a:t> * </a:t>
            </a:r>
            <a:r>
              <a:rPr kumimoji="0" lang="fr-FR" altLang="fr-FR" sz="700" b="1" i="1" u="none" strike="noStrike" cap="none" normalizeH="0" baseline="0" dirty="0" smtClean="0">
                <a:ln>
                  <a:noFill/>
                </a:ln>
                <a:solidFill>
                  <a:srgbClr val="808080"/>
                </a:solidFill>
                <a:effectLst/>
                <a:latin typeface="Courier New" panose="02070309020205020404" pitchFamily="49" charset="0"/>
                <a:cs typeface="Courier New" panose="02070309020205020404" pitchFamily="49" charset="0"/>
              </a:rPr>
              <a:t>@return </a:t>
            </a:r>
            <a:r>
              <a:rPr kumimoji="0" lang="fr-FR" altLang="fr-FR" sz="700" b="0" i="1" u="none" strike="noStrike" cap="none" normalizeH="0" baseline="0" dirty="0" smtClean="0">
                <a:ln>
                  <a:noFill/>
                </a:ln>
                <a:solidFill>
                  <a:srgbClr val="808080"/>
                </a:solidFill>
                <a:effectLst/>
                <a:latin typeface="Courier New" panose="02070309020205020404" pitchFamily="49" charset="0"/>
                <a:cs typeface="Courier New" panose="02070309020205020404" pitchFamily="49" charset="0"/>
              </a:rPr>
              <a:t>retourne l'</a:t>
            </a:r>
            <a:r>
              <a:rPr kumimoji="0" lang="fr-FR" altLang="fr-FR" sz="700" b="0" i="1" u="none" strike="noStrike" cap="none" normalizeH="0" baseline="0" dirty="0" err="1" smtClean="0">
                <a:ln>
                  <a:noFill/>
                </a:ln>
                <a:solidFill>
                  <a:srgbClr val="808080"/>
                </a:solidFill>
                <a:effectLst/>
                <a:latin typeface="Courier New" panose="02070309020205020404" pitchFamily="49" charset="0"/>
                <a:cs typeface="Courier New" panose="02070309020205020404" pitchFamily="49" charset="0"/>
              </a:rPr>
              <a:t>intent</a:t>
            </a:r>
            <a:r>
              <a:rPr kumimoji="0" lang="fr-FR" altLang="fr-FR" sz="700" b="0" i="1" u="none" strike="noStrike" cap="none" normalizeH="0" baseline="0" dirty="0" smtClean="0">
                <a:ln>
                  <a:noFill/>
                </a:ln>
                <a:solidFill>
                  <a:srgbClr val="808080"/>
                </a:solidFill>
                <a:effectLst/>
                <a:latin typeface="Courier New" panose="02070309020205020404" pitchFamily="49" charset="0"/>
                <a:cs typeface="Courier New" panose="02070309020205020404" pitchFamily="49" charset="0"/>
              </a:rPr>
              <a:t> a partager</a:t>
            </a:r>
            <a:br>
              <a:rPr kumimoji="0" lang="fr-FR" altLang="fr-FR" sz="700" b="0" i="1" u="none" strike="noStrike" cap="none" normalizeH="0" baseline="0" dirty="0" smtClean="0">
                <a:ln>
                  <a:noFill/>
                </a:ln>
                <a:solidFill>
                  <a:srgbClr val="808080"/>
                </a:solidFill>
                <a:effectLst/>
                <a:latin typeface="Courier New" panose="02070309020205020404" pitchFamily="49" charset="0"/>
                <a:cs typeface="Courier New" panose="02070309020205020404" pitchFamily="49" charset="0"/>
              </a:rPr>
            </a:br>
            <a:r>
              <a:rPr kumimoji="0" lang="fr-FR" altLang="fr-FR" sz="700" b="0" i="1" u="none" strike="noStrike" cap="none" normalizeH="0" baseline="0" dirty="0" smtClean="0">
                <a:ln>
                  <a:noFill/>
                </a:ln>
                <a:solidFill>
                  <a:srgbClr val="808080"/>
                </a:solidFill>
                <a:effectLst/>
                <a:latin typeface="Courier New" panose="02070309020205020404" pitchFamily="49" charset="0"/>
                <a:cs typeface="Courier New" panose="02070309020205020404" pitchFamily="49" charset="0"/>
              </a:rPr>
              <a:t> */</a:t>
            </a:r>
            <a:br>
              <a:rPr kumimoji="0" lang="fr-FR" altLang="fr-FR" sz="700" b="0" i="1" u="none" strike="noStrike" cap="none" normalizeH="0" baseline="0" dirty="0" smtClean="0">
                <a:ln>
                  <a:noFill/>
                </a:ln>
                <a:solidFill>
                  <a:srgbClr val="808080"/>
                </a:solidFill>
                <a:effectLst/>
                <a:latin typeface="Courier New" panose="02070309020205020404" pitchFamily="49" charset="0"/>
                <a:cs typeface="Courier New" panose="02070309020205020404" pitchFamily="49" charset="0"/>
              </a:rPr>
            </a:br>
            <a:r>
              <a:rPr kumimoji="0" lang="fr-FR" altLang="fr-FR" sz="700" b="1" i="0" u="none" strike="noStrike" cap="none" normalizeH="0" baseline="0" dirty="0" err="1" smtClean="0">
                <a:ln>
                  <a:noFill/>
                </a:ln>
                <a:solidFill>
                  <a:srgbClr val="000080"/>
                </a:solidFill>
                <a:effectLst/>
                <a:latin typeface="Courier New" panose="02070309020205020404" pitchFamily="49" charset="0"/>
                <a:cs typeface="Courier New" panose="02070309020205020404" pitchFamily="49" charset="0"/>
              </a:rPr>
              <a:t>private</a:t>
            </a:r>
            <a:r>
              <a:rPr kumimoji="0" lang="fr-FR" altLang="fr-FR" sz="700" b="1" i="0" u="none" strike="noStrike" cap="none" normalizeH="0" baseline="0" dirty="0" smtClean="0">
                <a:ln>
                  <a:noFill/>
                </a:ln>
                <a:solidFill>
                  <a:srgbClr val="00008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Intent</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createShareForecastIntent</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Intent</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intent</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 </a:t>
            </a:r>
            <a:r>
              <a:rPr kumimoji="0" lang="fr-FR" altLang="fr-FR" sz="700" b="1" i="0" u="none" strike="noStrike" cap="none" normalizeH="0" baseline="0" dirty="0" smtClean="0">
                <a:ln>
                  <a:noFill/>
                </a:ln>
                <a:solidFill>
                  <a:srgbClr val="000080"/>
                </a:solidFill>
                <a:effectLst/>
                <a:latin typeface="Courier New" panose="02070309020205020404" pitchFamily="49" charset="0"/>
                <a:cs typeface="Courier New" panose="02070309020205020404" pitchFamily="49" charset="0"/>
              </a:rPr>
              <a:t>new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Intent</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intent.setAction</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Intent.</a:t>
            </a:r>
            <a:r>
              <a:rPr kumimoji="0" lang="fr-FR" altLang="fr-FR" sz="700" b="1" i="1" u="none" strike="noStrike" cap="none" normalizeH="0" baseline="0" dirty="0" err="1" smtClean="0">
                <a:ln>
                  <a:noFill/>
                </a:ln>
                <a:solidFill>
                  <a:srgbClr val="660E7A"/>
                </a:solidFill>
                <a:effectLst/>
                <a:latin typeface="Courier New" panose="02070309020205020404" pitchFamily="49" charset="0"/>
                <a:cs typeface="Courier New" panose="02070309020205020404" pitchFamily="49" charset="0"/>
              </a:rPr>
              <a:t>ACTION_SEND</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intent.putExtra</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Intent.</a:t>
            </a:r>
            <a:r>
              <a:rPr kumimoji="0" lang="fr-FR" altLang="fr-FR" sz="700" b="1" i="1" u="none" strike="noStrike" cap="none" normalizeH="0" baseline="0" dirty="0" err="1" smtClean="0">
                <a:ln>
                  <a:noFill/>
                </a:ln>
                <a:solidFill>
                  <a:srgbClr val="660E7A"/>
                </a:solidFill>
                <a:effectLst/>
                <a:latin typeface="Courier New" panose="02070309020205020404" pitchFamily="49" charset="0"/>
                <a:cs typeface="Courier New" panose="02070309020205020404" pitchFamily="49" charset="0"/>
              </a:rPr>
              <a:t>EXTRA_TEXT</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1" i="0" u="none" strike="noStrike" cap="none" normalizeH="0" baseline="0" dirty="0" err="1" smtClean="0">
                <a:ln>
                  <a:noFill/>
                </a:ln>
                <a:solidFill>
                  <a:srgbClr val="660E7A"/>
                </a:solidFill>
                <a:effectLst/>
                <a:latin typeface="Courier New" panose="02070309020205020404" pitchFamily="49" charset="0"/>
                <a:cs typeface="Courier New" panose="02070309020205020404" pitchFamily="49" charset="0"/>
              </a:rPr>
              <a:t>mForecastStr</a:t>
            </a:r>
            <a:r>
              <a:rPr kumimoji="0" lang="fr-FR" altLang="fr-FR" sz="700" b="1" i="0" u="none" strike="noStrike" cap="none" normalizeH="0" baseline="0" dirty="0" smtClean="0">
                <a:ln>
                  <a:noFill/>
                </a:ln>
                <a:solidFill>
                  <a:srgbClr val="660E7A"/>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1" i="1" u="none" strike="noStrike" cap="none" normalizeH="0" baseline="0" dirty="0" smtClean="0">
                <a:ln>
                  <a:noFill/>
                </a:ln>
                <a:solidFill>
                  <a:srgbClr val="660E7A"/>
                </a:solidFill>
                <a:effectLst/>
                <a:latin typeface="Courier New" panose="02070309020205020404" pitchFamily="49" charset="0"/>
                <a:cs typeface="Courier New" panose="02070309020205020404" pitchFamily="49" charset="0"/>
              </a:rPr>
              <a:t>FORECAST_SHARE_HASHTAG</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intent.setType</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r>
              <a:rPr kumimoji="0" lang="fr-FR" altLang="fr-FR" sz="700" b="1" i="0" u="none" strike="noStrike" cap="none" normalizeH="0" baseline="0" dirty="0" smtClean="0">
                <a:ln>
                  <a:noFill/>
                </a:ln>
                <a:solidFill>
                  <a:srgbClr val="008000"/>
                </a:solidFill>
                <a:effectLst/>
                <a:latin typeface="Courier New" panose="02070309020205020404" pitchFamily="49" charset="0"/>
                <a:cs typeface="Courier New" panose="02070309020205020404" pitchFamily="49" charset="0"/>
              </a:rPr>
              <a:t>"</a:t>
            </a:r>
            <a:r>
              <a:rPr kumimoji="0" lang="fr-FR" altLang="fr-FR" sz="700" b="1" i="0" u="none" strike="noStrike" cap="none" normalizeH="0" baseline="0" dirty="0" err="1" smtClean="0">
                <a:ln>
                  <a:noFill/>
                </a:ln>
                <a:solidFill>
                  <a:srgbClr val="008000"/>
                </a:solidFill>
                <a:effectLst/>
                <a:latin typeface="Courier New" panose="02070309020205020404" pitchFamily="49" charset="0"/>
                <a:cs typeface="Courier New" panose="02070309020205020404" pitchFamily="49" charset="0"/>
              </a:rPr>
              <a:t>text</a:t>
            </a:r>
            <a:r>
              <a:rPr kumimoji="0" lang="fr-FR" altLang="fr-FR" sz="700" b="1" i="0" u="none" strike="noStrike" cap="none" normalizeH="0" baseline="0" dirty="0" smtClean="0">
                <a:ln>
                  <a:noFill/>
                </a:ln>
                <a:solidFill>
                  <a:srgbClr val="008000"/>
                </a:solidFill>
                <a:effectLst/>
                <a:latin typeface="Courier New" panose="02070309020205020404" pitchFamily="49" charset="0"/>
                <a:cs typeface="Courier New" panose="02070309020205020404" pitchFamily="49" charset="0"/>
              </a:rPr>
              <a:t>/plain"</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intent.addFlags</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Intent.</a:t>
            </a:r>
            <a:r>
              <a:rPr kumimoji="0" lang="fr-FR" altLang="fr-FR" sz="700" b="1" i="1" u="none" strike="noStrike" cap="none" normalizeH="0" baseline="0" dirty="0" err="1" smtClean="0">
                <a:ln>
                  <a:noFill/>
                </a:ln>
                <a:solidFill>
                  <a:srgbClr val="660E7A"/>
                </a:solidFill>
                <a:effectLst/>
                <a:latin typeface="Courier New" panose="02070309020205020404" pitchFamily="49" charset="0"/>
                <a:cs typeface="Courier New" panose="02070309020205020404" pitchFamily="49" charset="0"/>
              </a:rPr>
              <a:t>FLAG_ACTIVITY_NEW_DOCUMENT</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700" b="1" i="0" u="none" strike="noStrike" cap="none" normalizeH="0" baseline="0" dirty="0" smtClean="0">
                <a:ln>
                  <a:noFill/>
                </a:ln>
                <a:solidFill>
                  <a:srgbClr val="000080"/>
                </a:solidFill>
                <a:effectLst/>
                <a:latin typeface="Courier New" panose="02070309020205020404" pitchFamily="49" charset="0"/>
                <a:cs typeface="Courier New" panose="02070309020205020404" pitchFamily="49" charset="0"/>
              </a:rPr>
              <a:t>return </a:t>
            </a:r>
            <a:r>
              <a:rPr kumimoji="0" lang="fr-FR" altLang="fr-FR" sz="7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intent</a:t>
            </a: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b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7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a:t>
            </a:r>
            <a:endParaRPr kumimoji="0" lang="fr-FR" altLang="fr-FR" sz="1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765968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Exercice</a:t>
            </a:r>
            <a:endParaRPr lang="fr-CA" dirty="0"/>
          </a:p>
        </p:txBody>
      </p:sp>
      <p:sp>
        <p:nvSpPr>
          <p:cNvPr id="3" name="Espace réservé du contenu 2"/>
          <p:cNvSpPr>
            <a:spLocks noGrp="1"/>
          </p:cNvSpPr>
          <p:nvPr>
            <p:ph idx="1"/>
          </p:nvPr>
        </p:nvSpPr>
        <p:spPr/>
        <p:txBody>
          <a:bodyPr/>
          <a:lstStyle/>
          <a:p>
            <a:r>
              <a:rPr lang="fr-CA" dirty="0" smtClean="0"/>
              <a:t>Dans le fragment de détail, ajouter une option de menu permettant de partager le contenu météo de la journée sélectionnée</a:t>
            </a:r>
          </a:p>
          <a:p>
            <a:endParaRPr lang="fr-CA" dirty="0"/>
          </a:p>
        </p:txBody>
      </p:sp>
    </p:spTree>
    <p:extLst>
      <p:ext uri="{BB962C8B-B14F-4D97-AF65-F5344CB8AC3E}">
        <p14:creationId xmlns:p14="http://schemas.microsoft.com/office/powerpoint/2010/main" val="4915110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Broadcast </a:t>
            </a:r>
            <a:r>
              <a:rPr lang="fr-CA" dirty="0" err="1" smtClean="0"/>
              <a:t>intents</a:t>
            </a:r>
            <a:endParaRPr lang="fr-CA" dirty="0"/>
          </a:p>
        </p:txBody>
      </p:sp>
      <p:sp>
        <p:nvSpPr>
          <p:cNvPr id="3" name="Espace réservé du contenu 2"/>
          <p:cNvSpPr>
            <a:spLocks noGrp="1"/>
          </p:cNvSpPr>
          <p:nvPr>
            <p:ph idx="1"/>
          </p:nvPr>
        </p:nvSpPr>
        <p:spPr/>
        <p:txBody>
          <a:bodyPr/>
          <a:lstStyle/>
          <a:p>
            <a:r>
              <a:rPr lang="fr-CA" dirty="0" smtClean="0"/>
              <a:t>Parfois, il est nécessaire pour l’application d’écouter pour certains messages du système</a:t>
            </a:r>
          </a:p>
          <a:p>
            <a:pPr lvl="1"/>
            <a:r>
              <a:rPr lang="fr-CA" dirty="0" smtClean="0"/>
              <a:t>Exemple : Appareil sur la charge ou encore connexion à un réseau wifi</a:t>
            </a:r>
          </a:p>
          <a:p>
            <a:r>
              <a:rPr lang="fr-CA" dirty="0" smtClean="0"/>
              <a:t>L’application peut aussi envoyer un message en envoyant un </a:t>
            </a:r>
            <a:r>
              <a:rPr lang="fr-CA" b="1" dirty="0" err="1" smtClean="0"/>
              <a:t>intent</a:t>
            </a:r>
            <a:r>
              <a:rPr lang="fr-CA" dirty="0" smtClean="0"/>
              <a:t> via la méthode </a:t>
            </a:r>
            <a:r>
              <a:rPr lang="fr-CA" b="1" dirty="0" err="1" smtClean="0"/>
              <a:t>sendBroadcast</a:t>
            </a:r>
            <a:endParaRPr lang="fr-CA" dirty="0" smtClean="0"/>
          </a:p>
          <a:p>
            <a:r>
              <a:rPr lang="fr-CA" dirty="0" smtClean="0"/>
              <a:t>Le message est reçu par les </a:t>
            </a:r>
            <a:r>
              <a:rPr lang="fr-CA" b="1" dirty="0" err="1" smtClean="0"/>
              <a:t>BroadcastReceiver</a:t>
            </a:r>
            <a:endParaRPr lang="fr-CA" dirty="0" smtClean="0"/>
          </a:p>
          <a:p>
            <a:endParaRPr lang="fr-CA" dirty="0"/>
          </a:p>
        </p:txBody>
      </p:sp>
      <p:sp>
        <p:nvSpPr>
          <p:cNvPr id="4" name="Rectangle 1"/>
          <p:cNvSpPr>
            <a:spLocks noChangeArrowheads="1"/>
          </p:cNvSpPr>
          <p:nvPr/>
        </p:nvSpPr>
        <p:spPr bwMode="auto">
          <a:xfrm>
            <a:off x="545690" y="3376776"/>
            <a:ext cx="7455310" cy="14465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smtClean="0">
                <a:ln>
                  <a:noFill/>
                </a:ln>
                <a:solidFill>
                  <a:srgbClr val="000080"/>
                </a:solidFill>
                <a:effectLst/>
                <a:latin typeface="Courier New" panose="02070309020205020404" pitchFamily="49" charset="0"/>
                <a:cs typeface="Courier New" panose="02070309020205020404" pitchFamily="49" charset="0"/>
              </a:rPr>
              <a:t>public class </a:t>
            </a:r>
            <a:r>
              <a:rPr kumimoji="0" lang="fr-FR" altLang="fr-FR" sz="10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t>PowerConnectionReceiver </a:t>
            </a:r>
            <a:r>
              <a:rPr kumimoji="0" lang="fr-FR" altLang="fr-FR" sz="1000" b="1" i="0" u="none" strike="noStrike" cap="none" normalizeH="0" baseline="0" smtClean="0">
                <a:ln>
                  <a:noFill/>
                </a:ln>
                <a:solidFill>
                  <a:srgbClr val="000080"/>
                </a:solidFill>
                <a:effectLst/>
                <a:latin typeface="Courier New" panose="02070309020205020404" pitchFamily="49" charset="0"/>
                <a:cs typeface="Courier New" panose="02070309020205020404" pitchFamily="49" charset="0"/>
              </a:rPr>
              <a:t>extends </a:t>
            </a:r>
            <a:r>
              <a:rPr kumimoji="0" lang="fr-FR" altLang="fr-FR" sz="10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t>BroadcastReceiver {</a:t>
            </a:r>
            <a:br>
              <a:rPr kumimoji="0" lang="fr-FR" altLang="fr-FR" sz="10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t/>
            </a:r>
            <a:br>
              <a:rPr kumimoji="0" lang="fr-FR" altLang="fr-FR" sz="10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smtClean="0">
                <a:ln>
                  <a:noFill/>
                </a:ln>
                <a:solidFill>
                  <a:srgbClr val="808000"/>
                </a:solidFill>
                <a:effectLst/>
                <a:latin typeface="Courier New" panose="02070309020205020404" pitchFamily="49" charset="0"/>
                <a:cs typeface="Courier New" panose="02070309020205020404" pitchFamily="49" charset="0"/>
              </a:rPr>
              <a:t>@Override</a:t>
            </a:r>
            <a:br>
              <a:rPr kumimoji="0" lang="fr-FR" altLang="fr-FR" sz="1000" b="0" i="0" u="none" strike="noStrike" cap="none" normalizeH="0" baseline="0" smtClean="0">
                <a:ln>
                  <a:noFill/>
                </a:ln>
                <a:solidFill>
                  <a:srgbClr val="808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smtClean="0">
                <a:ln>
                  <a:noFill/>
                </a:ln>
                <a:solidFill>
                  <a:srgbClr val="808000"/>
                </a:solidFill>
                <a:effectLst/>
                <a:latin typeface="Courier New" panose="02070309020205020404" pitchFamily="49" charset="0"/>
                <a:cs typeface="Courier New" panose="02070309020205020404" pitchFamily="49" charset="0"/>
              </a:rPr>
              <a:t>    </a:t>
            </a:r>
            <a:r>
              <a:rPr kumimoji="0" lang="fr-FR" altLang="fr-FR" sz="1000" b="1" i="0" u="none" strike="noStrike" cap="none" normalizeH="0" baseline="0" smtClean="0">
                <a:ln>
                  <a:noFill/>
                </a:ln>
                <a:solidFill>
                  <a:srgbClr val="000080"/>
                </a:solidFill>
                <a:effectLst/>
                <a:latin typeface="Courier New" panose="02070309020205020404" pitchFamily="49" charset="0"/>
                <a:cs typeface="Courier New" panose="02070309020205020404" pitchFamily="49" charset="0"/>
              </a:rPr>
              <a:t>public void </a:t>
            </a:r>
            <a:r>
              <a:rPr kumimoji="0" lang="fr-FR" altLang="fr-FR" sz="10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t>onReceive(Context context, Intent intent) {</a:t>
            </a:r>
            <a:br>
              <a:rPr kumimoji="0" lang="fr-FR" altLang="fr-FR" sz="10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t>        </a:t>
            </a:r>
            <a:r>
              <a:rPr kumimoji="0" lang="fr-FR" altLang="fr-FR" sz="1000" b="0" i="1" u="none" strike="noStrike" cap="none" normalizeH="0" baseline="0" smtClean="0">
                <a:ln>
                  <a:noFill/>
                </a:ln>
                <a:solidFill>
                  <a:srgbClr val="808080"/>
                </a:solidFill>
                <a:effectLst/>
                <a:latin typeface="Courier New" panose="02070309020205020404" pitchFamily="49" charset="0"/>
                <a:cs typeface="Courier New" panose="02070309020205020404" pitchFamily="49" charset="0"/>
              </a:rPr>
              <a:t>// Code pour le niveau de batterie</a:t>
            </a:r>
            <a:br>
              <a:rPr kumimoji="0" lang="fr-FR" altLang="fr-FR" sz="1000" b="0" i="1" u="none" strike="noStrike" cap="none" normalizeH="0" baseline="0" smtClean="0">
                <a:ln>
                  <a:noFill/>
                </a:ln>
                <a:solidFill>
                  <a:srgbClr val="808080"/>
                </a:solidFill>
                <a:effectLst/>
                <a:latin typeface="Courier New" panose="02070309020205020404" pitchFamily="49" charset="0"/>
                <a:cs typeface="Courier New" panose="02070309020205020404" pitchFamily="49" charset="0"/>
              </a:rPr>
            </a:br>
            <a:r>
              <a:rPr kumimoji="0" lang="fr-FR" altLang="fr-FR" sz="1000" b="0" i="1" u="none" strike="noStrike" cap="none" normalizeH="0" baseline="0" smtClean="0">
                <a:ln>
                  <a:noFill/>
                </a:ln>
                <a:solidFill>
                  <a:srgbClr val="808080"/>
                </a:solidFill>
                <a:effectLst/>
                <a:latin typeface="Courier New" panose="02070309020205020404" pitchFamily="49" charset="0"/>
                <a:cs typeface="Courier New" panose="02070309020205020404" pitchFamily="49" charset="0"/>
              </a:rPr>
              <a:t>    </a:t>
            </a:r>
            <a:r>
              <a:rPr kumimoji="0" lang="fr-FR" altLang="fr-FR" sz="10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br>
            <a:r>
              <a:rPr kumimoji="0" lang="fr-FR" altLang="fr-FR" sz="10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t>}</a:t>
            </a:r>
            <a:br>
              <a:rPr kumimoji="0" lang="fr-FR" altLang="fr-FR" sz="10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b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120706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Enregistrer l’écouteur de message</a:t>
            </a:r>
            <a:endParaRPr lang="fr-CA" dirty="0"/>
          </a:p>
        </p:txBody>
      </p:sp>
      <p:sp>
        <p:nvSpPr>
          <p:cNvPr id="3" name="Espace réservé du contenu 2"/>
          <p:cNvSpPr>
            <a:spLocks noGrp="1"/>
          </p:cNvSpPr>
          <p:nvPr>
            <p:ph idx="1"/>
          </p:nvPr>
        </p:nvSpPr>
        <p:spPr/>
        <p:txBody>
          <a:bodyPr/>
          <a:lstStyle/>
          <a:p>
            <a:r>
              <a:rPr lang="fr-CA" dirty="0" smtClean="0"/>
              <a:t>On peut enregistrer l’écouteur de message en utilisant un </a:t>
            </a:r>
            <a:r>
              <a:rPr lang="fr-CA" b="1" dirty="0" err="1" smtClean="0"/>
              <a:t>intent-filter</a:t>
            </a:r>
            <a:r>
              <a:rPr lang="fr-CA" dirty="0" smtClean="0"/>
              <a:t> dans le manifeste</a:t>
            </a:r>
          </a:p>
          <a:p>
            <a:r>
              <a:rPr lang="fr-CA" dirty="0" smtClean="0"/>
              <a:t>Ou on peut l’ajouter dynamiquement</a:t>
            </a:r>
          </a:p>
          <a:p>
            <a:r>
              <a:rPr lang="fr-CA" dirty="0" smtClean="0"/>
              <a:t>Il y a une différence entre l’ajout dynamique ou via le manifeste</a:t>
            </a:r>
          </a:p>
          <a:p>
            <a:pPr lvl="1"/>
            <a:r>
              <a:rPr lang="fr-CA" dirty="0" smtClean="0"/>
              <a:t>Avec la méthode dynamique, l’application doit être en exécution</a:t>
            </a:r>
          </a:p>
          <a:p>
            <a:pPr lvl="1"/>
            <a:r>
              <a:rPr lang="fr-CA" dirty="0" smtClean="0"/>
              <a:t>Avec la méthode du manifeste, l’application n’est pas obligée d’être en exécution</a:t>
            </a:r>
          </a:p>
          <a:p>
            <a:r>
              <a:rPr lang="fr-CA" dirty="0" smtClean="0"/>
              <a:t>Dans le manifeste, on ajoutera la balise </a:t>
            </a:r>
            <a:r>
              <a:rPr lang="fr-CA" b="1" dirty="0" err="1" smtClean="0"/>
              <a:t>receiver</a:t>
            </a:r>
            <a:r>
              <a:rPr lang="fr-CA" b="1" dirty="0" smtClean="0"/>
              <a:t> </a:t>
            </a:r>
            <a:r>
              <a:rPr lang="fr-CA" dirty="0" smtClean="0"/>
              <a:t>avec un </a:t>
            </a:r>
            <a:r>
              <a:rPr lang="fr-CA" b="1" dirty="0" err="1" smtClean="0"/>
              <a:t>intent-filter</a:t>
            </a:r>
            <a:r>
              <a:rPr lang="fr-CA" dirty="0" smtClean="0"/>
              <a:t> pour indiquer le type d’</a:t>
            </a:r>
            <a:r>
              <a:rPr lang="fr-CA" dirty="0" err="1" smtClean="0"/>
              <a:t>intent</a:t>
            </a:r>
            <a:r>
              <a:rPr lang="fr-CA" dirty="0" smtClean="0"/>
              <a:t> auquel notre application s’attend</a:t>
            </a:r>
          </a:p>
          <a:p>
            <a:endParaRPr lang="fr-CA" dirty="0" smtClean="0"/>
          </a:p>
        </p:txBody>
      </p:sp>
    </p:spTree>
    <p:extLst>
      <p:ext uri="{BB962C8B-B14F-4D97-AF65-F5344CB8AC3E}">
        <p14:creationId xmlns:p14="http://schemas.microsoft.com/office/powerpoint/2010/main" val="10114578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H</a:t>
            </a:r>
            <a:r>
              <a:rPr lang="fr-CA" dirty="0" smtClean="0"/>
              <a:t>istorique</a:t>
            </a:r>
            <a:endParaRPr lang="fr-CA" dirty="0"/>
          </a:p>
        </p:txBody>
      </p:sp>
      <p:pic>
        <p:nvPicPr>
          <p:cNvPr id="4" name="zicXoc4KhJw"/>
          <p:cNvPicPr>
            <a:picLocks noGrp="1" noRot="1" noChangeAspect="1"/>
          </p:cNvPicPr>
          <p:nvPr>
            <p:ph idx="1"/>
            <a:videoFile r:link="rId1"/>
          </p:nvPr>
        </p:nvPicPr>
        <p:blipFill>
          <a:blip r:embed="rId3"/>
          <a:stretch>
            <a:fillRect/>
          </a:stretch>
        </p:blipFill>
        <p:spPr>
          <a:xfrm>
            <a:off x="1884363" y="1717675"/>
            <a:ext cx="4572000" cy="2571750"/>
          </a:xfrm>
          <a:prstGeom prst="rect">
            <a:avLst/>
          </a:prstGeom>
        </p:spPr>
      </p:pic>
    </p:spTree>
    <p:extLst>
      <p:ext uri="{BB962C8B-B14F-4D97-AF65-F5344CB8AC3E}">
        <p14:creationId xmlns:p14="http://schemas.microsoft.com/office/powerpoint/2010/main" val="921300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Sélection de l’API</a:t>
            </a:r>
          </a:p>
        </p:txBody>
      </p:sp>
      <p:sp>
        <p:nvSpPr>
          <p:cNvPr id="3" name="Espace réservé du contenu 2"/>
          <p:cNvSpPr>
            <a:spLocks noGrp="1"/>
          </p:cNvSpPr>
          <p:nvPr>
            <p:ph sz="half" idx="1"/>
          </p:nvPr>
        </p:nvSpPr>
        <p:spPr/>
        <p:txBody>
          <a:bodyPr>
            <a:normAutofit fontScale="92500"/>
          </a:bodyPr>
          <a:lstStyle/>
          <a:p>
            <a:r>
              <a:rPr lang="fr-CA" dirty="0"/>
              <a:t>La prochaine fenêtre, on sélectionne l’API sur lequel on désire développer</a:t>
            </a:r>
          </a:p>
          <a:p>
            <a:r>
              <a:rPr lang="fr-CA" dirty="0"/>
              <a:t>Le SDK minimum est la version minimum que l’application sera compatible</a:t>
            </a:r>
          </a:p>
          <a:p>
            <a:r>
              <a:rPr lang="fr-CA" dirty="0"/>
              <a:t>Si l’on prend trop bas, il y aura beaucoup de « </a:t>
            </a:r>
            <a:r>
              <a:rPr lang="fr-CA" dirty="0" err="1"/>
              <a:t>features</a:t>
            </a:r>
            <a:r>
              <a:rPr lang="fr-CA" dirty="0"/>
              <a:t> » qui ne seront pas disponibles</a:t>
            </a:r>
          </a:p>
          <a:p>
            <a:r>
              <a:rPr lang="fr-CA" dirty="0"/>
              <a:t>Si l’on prend trop haut, on se prive d’une masse importante d’utilisateurs potentiels</a:t>
            </a:r>
          </a:p>
          <a:p>
            <a:r>
              <a:rPr lang="fr-CA" dirty="0"/>
              <a:t>Ainsi, il faut choisir judicieusement</a:t>
            </a:r>
          </a:p>
          <a:p>
            <a:r>
              <a:rPr lang="fr-CA" dirty="0"/>
              <a:t>Il y a un lien sous la liste de sélection pour aider le développeur à sélectionner la meilleure version</a:t>
            </a:r>
          </a:p>
        </p:txBody>
      </p:sp>
      <p:pic>
        <p:nvPicPr>
          <p:cNvPr id="5" name="Espace réservé du contenu 4"/>
          <p:cNvPicPr>
            <a:picLocks noGrp="1" noChangeAspect="1"/>
          </p:cNvPicPr>
          <p:nvPr>
            <p:ph sz="half" idx="2"/>
          </p:nvPr>
        </p:nvPicPr>
        <p:blipFill>
          <a:blip r:embed="rId2"/>
          <a:stretch>
            <a:fillRect/>
          </a:stretch>
        </p:blipFill>
        <p:spPr>
          <a:xfrm>
            <a:off x="4959846" y="1371600"/>
            <a:ext cx="2629495" cy="3263900"/>
          </a:xfrm>
        </p:spPr>
      </p:pic>
    </p:spTree>
    <p:extLst>
      <p:ext uri="{BB962C8B-B14F-4D97-AF65-F5344CB8AC3E}">
        <p14:creationId xmlns:p14="http://schemas.microsoft.com/office/powerpoint/2010/main" val="41770363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Évaluation</a:t>
            </a:r>
            <a:endParaRPr lang="fr-FR" dirty="0"/>
          </a:p>
        </p:txBody>
      </p:sp>
      <p:sp>
        <p:nvSpPr>
          <p:cNvPr id="3" name="Espace réservé du contenu 2"/>
          <p:cNvSpPr>
            <a:spLocks noGrp="1"/>
          </p:cNvSpPr>
          <p:nvPr>
            <p:ph idx="1"/>
          </p:nvPr>
        </p:nvSpPr>
        <p:spPr/>
        <p:txBody>
          <a:bodyPr/>
          <a:lstStyle/>
          <a:p>
            <a:r>
              <a:rPr lang="fr-CA" dirty="0" smtClean="0"/>
              <a:t>L’évaluation </a:t>
            </a:r>
            <a:r>
              <a:rPr lang="fr-CA" dirty="0"/>
              <a:t>sur Android prend en considération la matière jusqu’à ce </a:t>
            </a:r>
            <a:r>
              <a:rPr lang="fr-CA" dirty="0" smtClean="0"/>
              <a:t>point</a:t>
            </a:r>
          </a:p>
          <a:p>
            <a:r>
              <a:rPr lang="fr-CA" dirty="0" smtClean="0"/>
              <a:t>Tout le contenu de cette présentation est basé sur les trois premières leçon de cette </a:t>
            </a:r>
            <a:r>
              <a:rPr lang="fr-CA" dirty="0" smtClean="0">
                <a:hlinkClick r:id="rId2"/>
              </a:rPr>
              <a:t>formation</a:t>
            </a:r>
            <a:endParaRPr lang="fr-CA" dirty="0"/>
          </a:p>
          <a:p>
            <a:endParaRPr lang="fr-FR" dirty="0"/>
          </a:p>
        </p:txBody>
      </p:sp>
    </p:spTree>
    <p:extLst>
      <p:ext uri="{BB962C8B-B14F-4D97-AF65-F5344CB8AC3E}">
        <p14:creationId xmlns:p14="http://schemas.microsoft.com/office/powerpoint/2010/main" val="33910958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Annexe – Cycle de vie d’une activité</a:t>
            </a:r>
            <a:endParaRPr lang="fr-CA"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6150" y="1567132"/>
            <a:ext cx="6446838" cy="2872835"/>
          </a:xfrm>
        </p:spPr>
      </p:pic>
    </p:spTree>
    <p:extLst>
      <p:ext uri="{BB962C8B-B14F-4D97-AF65-F5344CB8AC3E}">
        <p14:creationId xmlns:p14="http://schemas.microsoft.com/office/powerpoint/2010/main" val="2021084320"/>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png"/></Relationships>
</file>

<file path=ppt/webextensions/webextension1.xml><?xml version="1.0" encoding="utf-8"?>
<we:webextension xmlns:we="http://schemas.microsoft.com/office/webextensions/webextension/2010/11" id="{51264351-5B9C-4C0C-9166-7ADAD9D629ED}">
  <we:reference id="wa104238074" version="1.6.0.0" store="en-US" storeType="OMEX"/>
  <we:alternateReferences>
    <we:reference id="WA104238074" version="1.6.0.0" store="WA104238074" storeType="OMEX"/>
  </we:alternateReferences>
  <we:properties>
    <we:property name="__labs__" value="{&quot;configuration&quot;:{&quot;appVersion&quot;:{&quot;major&quot;:0,&quot;minor&quot;:1},&quot;components&quot;:[{&quot;name&quot;:&quot;Choice Question&quot;,&quot;question&quot;:{&quot;text/html&quot;:&quot;&lt;p&gt;Quelle est la version de l&amp;#39;API avez-vous s&amp;eacute;lectionn&amp;eacute;e?&lt;/p&gt;\n&quot;,&quot;text/plain&quot;:&quot;Quelle est la version de l'API avez-vous sélectionnée?&quot;},&quot;type&quot;:&quot;Labs.Components.ChoiceComponent&quot;,&quot;timeLimit&quot;:0,&quot;maxAttempts&quot;:0,&quot;choices&quot;:[{&quot;id&quot;:&quot;0&quot;,&quot;content&quot;:{&quot;text/html&quot;:&quot;&lt;p&gt;10 - GingerBread&lt;/p&gt;\n&quot;,&quot;text/plain&quot;:&quot;10 - GingerBread&quot;},&quot;name&quot;:null,&quot;value&quot;:null},{&quot;id&quot;:&quot;2&quot;,&quot;content&quot;:{&quot;text/html&quot;:&quot;&lt;p&gt;17 - Jelly Bean&lt;/p&gt;\n&quot;,&quot;text/plain&quot;:&quot;17 - Jelly Bean&quot;},&quot;name&quot;:null,&quot;value&quot;:null},{&quot;id&quot;:&quot;3&quot;,&quot;content&quot;:{&quot;text/html&quot;:&quot;&lt;p&gt;19 - KitKat&lt;/p&gt;\n&quot;,&quot;text/plain&quot;:&quot;19 - KitKat&quot;},&quot;name&quot;:null,&quot;value&quot;:null},{&quot;id&quot;:&quot;5&quot;,&quot;content&quot;:{&quot;text/html&quot;:&quot;&lt;p&gt;23 - Marshmallow&lt;/p&gt;\n&quot;,&quot;text/plain&quot;:&quot;23 - Marshmallow&quot;},&quot;name&quot;:null,&quot;value&quot;:null}],&quot;maxScore&quot;:1,&quot;hasAnswer&quot;:false,&quot;answer&quot;:[],&quot;values&quot;:{&quot;hints&quot;:[]},&quot;secure&quot;:false,&quot;data&quot;:{&quot;question&quot;:&quot;&lt;p&gt;Quelle est la version de l&amp;#39;API avez-vous s&amp;eacute;lectionn&amp;eacute;e?&lt;/p&gt;\n&quot;,&quot;fontSize&quot;:&quot;medium&quot;,&quot;choices&quot;:[{&quot;id&quot;:0,&quot;choice&quot;:&quot;&lt;p&gt;10 - GingerBread&lt;/p&gt;\n&quot;,&quot;feedback&quot;:null},{&quot;id&quot;:2,&quot;choice&quot;:&quot;&lt;p&gt;17 - Jelly Bean&lt;/p&gt;\n&quot;,&quot;feedback&quot;:null},{&quot;id&quot;:3,&quot;choice&quot;:&quot;&lt;p&gt;19 - KitKat&lt;/p&gt;\n&quot;,&quot;feedback&quot;:null},{&quot;id&quot;:5,&quot;choice&quot;:&quot;&lt;p&gt;23 - Marshmallow&lt;/p&gt;\n&quot;,&quot;feedback&quot;:null}],&quot;hasAnswer&quot;:false,&quot;answer&quot;:null,&quot;required&quot;:false,&quot;hints&quot;:[],&quot;limitAttempts&quot;:false,&quot;maxAttempts&quot;:2,&quot;allowRetries&quot;:true,&quot;shuffleChoices&quot;:false,&quot;isTimed&quot;:false,&quot;timeLimit&quot;:120,&quot;allowMultipleAnswers&quot;:false,&quot;allowChoiceEditing&quot;:true}}],&quot;name&quot;:&quot;Choice question&quot;,&quot;timeline&quot;:null,&quot;analytics&quot;:null},&quot;hostVersion&quot;:{&quot;major&quot;:0,&quot;minor&quot;:1}}"/>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TM03457515[[fn=Vue]]</Template>
  <TotalTime>2250</TotalTime>
  <Words>5526</Words>
  <Application>Microsoft Office PowerPoint</Application>
  <PresentationFormat>Affichage à l'écran (16:9)</PresentationFormat>
  <Paragraphs>681</Paragraphs>
  <Slides>91</Slides>
  <Notes>27</Notes>
  <HiddenSlides>0</HiddenSlides>
  <MMClips>3</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91</vt:i4>
      </vt:variant>
    </vt:vector>
  </HeadingPairs>
  <TitlesOfParts>
    <vt:vector size="99" baseType="lpstr">
      <vt:lpstr>Arial</vt:lpstr>
      <vt:lpstr>Century Schoolbook</vt:lpstr>
      <vt:lpstr>Consolas</vt:lpstr>
      <vt:lpstr>Courier New</vt:lpstr>
      <vt:lpstr>Proxima Nova</vt:lpstr>
      <vt:lpstr>Wingdings</vt:lpstr>
      <vt:lpstr>Wingdings 2</vt:lpstr>
      <vt:lpstr>View</vt:lpstr>
      <vt:lpstr>Projet Android</vt:lpstr>
      <vt:lpstr>Plan de leçon</vt:lpstr>
      <vt:lpstr>Fondamentaux d’une application</vt:lpstr>
      <vt:lpstr>Fondamentaux d’une application</vt:lpstr>
      <vt:lpstr>Fondamentaux d’une application</vt:lpstr>
      <vt:lpstr>Hiérarchie d’un layout</vt:lpstr>
      <vt:lpstr>Android Studio</vt:lpstr>
      <vt:lpstr>Nom de l’application</vt:lpstr>
      <vt:lpstr>Sélection de l’API</vt:lpstr>
      <vt:lpstr>Sélection de l’API</vt:lpstr>
      <vt:lpstr>Projet de base</vt:lpstr>
      <vt:lpstr>Configuration de l’activité de base</vt:lpstr>
      <vt:lpstr>Résumé en vidéo</vt:lpstr>
      <vt:lpstr>L’application de base</vt:lpstr>
      <vt:lpstr>L’application de base</vt:lpstr>
      <vt:lpstr>Structure d’un projet Android</vt:lpstr>
      <vt:lpstr>AndroidManifest.xml</vt:lpstr>
      <vt:lpstr>Dossier res</vt:lpstr>
      <vt:lpstr>Dossier java</vt:lpstr>
      <vt:lpstr>MainActivity.java</vt:lpstr>
      <vt:lpstr>Pratique</vt:lpstr>
      <vt:lpstr>Pratique</vt:lpstr>
      <vt:lpstr>Pratique</vt:lpstr>
      <vt:lpstr>ListView</vt:lpstr>
      <vt:lpstr>ListView</vt:lpstr>
      <vt:lpstr>Pratique</vt:lpstr>
      <vt:lpstr>Adapter</vt:lpstr>
      <vt:lpstr>Pratique</vt:lpstr>
      <vt:lpstr>Retour</vt:lpstr>
      <vt:lpstr>Connecter au web</vt:lpstr>
      <vt:lpstr>Plan de section</vt:lpstr>
      <vt:lpstr>Open Weather Map API</vt:lpstr>
      <vt:lpstr>Logcat</vt:lpstr>
      <vt:lpstr>Logcat</vt:lpstr>
      <vt:lpstr>Exercice : Ajout de l’appel réseau</vt:lpstr>
      <vt:lpstr>Thread</vt:lpstr>
      <vt:lpstr>Utilité des threads</vt:lpstr>
      <vt:lpstr>Utilité des threads</vt:lpstr>
      <vt:lpstr>Classe AsyncTask</vt:lpstr>
      <vt:lpstr>Classe AsyncTask</vt:lpstr>
      <vt:lpstr>Exercices</vt:lpstr>
      <vt:lpstr>Prochaines étapes</vt:lpstr>
      <vt:lpstr>Barre d’outils</vt:lpstr>
      <vt:lpstr>Barre d’outils : xml</vt:lpstr>
      <vt:lpstr>Menu : xml</vt:lpstr>
      <vt:lpstr>Menu : xml</vt:lpstr>
      <vt:lpstr>Item de menu</vt:lpstr>
      <vt:lpstr>Barre d’outil : code</vt:lpstr>
      <vt:lpstr>Menu : code</vt:lpstr>
      <vt:lpstr>Exercices</vt:lpstr>
      <vt:lpstr>Rafraîchissement manuel</vt:lpstr>
      <vt:lpstr>Exécuter une tâche</vt:lpstr>
      <vt:lpstr>Les permissions</vt:lpstr>
      <vt:lpstr>Exercices</vt:lpstr>
      <vt:lpstr>Modifier la requête</vt:lpstr>
      <vt:lpstr>Uri.Builder</vt:lpstr>
      <vt:lpstr>Ajouter une clé de configuration</vt:lpstr>
      <vt:lpstr>Ajouter une clé de configuration</vt:lpstr>
      <vt:lpstr>Exercices</vt:lpstr>
      <vt:lpstr>JSON</vt:lpstr>
      <vt:lpstr>Exercice</vt:lpstr>
      <vt:lpstr>Exercices</vt:lpstr>
      <vt:lpstr>Mettre à jour un adaptateur</vt:lpstr>
      <vt:lpstr>Résumé de la partie 2</vt:lpstr>
      <vt:lpstr>Partie 03</vt:lpstr>
      <vt:lpstr>Introduction</vt:lpstr>
      <vt:lpstr>Écouteur d’événements</vt:lpstr>
      <vt:lpstr>Exercice</vt:lpstr>
      <vt:lpstr>Nouvelle activité</vt:lpstr>
      <vt:lpstr>Exercices</vt:lpstr>
      <vt:lpstr> Exercice</vt:lpstr>
      <vt:lpstr>Intents</vt:lpstr>
      <vt:lpstr>Exercice</vt:lpstr>
      <vt:lpstr>UX des paramètres</vt:lpstr>
      <vt:lpstr>Paramètres</vt:lpstr>
      <vt:lpstr>Paramètres : Ligne directrice</vt:lpstr>
      <vt:lpstr>Paramètres : Documentation</vt:lpstr>
      <vt:lpstr>SharedPreferences</vt:lpstr>
      <vt:lpstr>SharedPreferences : Exemples</vt:lpstr>
      <vt:lpstr>Exercices</vt:lpstr>
      <vt:lpstr>Exercices : Amélioration</vt:lpstr>
      <vt:lpstr>Intent implicite</vt:lpstr>
      <vt:lpstr>Exercice : Carte géographique</vt:lpstr>
      <vt:lpstr>Partage simplifié</vt:lpstr>
      <vt:lpstr>Partage : Exemple</vt:lpstr>
      <vt:lpstr>Exercice</vt:lpstr>
      <vt:lpstr>Broadcast intents</vt:lpstr>
      <vt:lpstr>Enregistrer l’écouteur de message</vt:lpstr>
      <vt:lpstr>Historique</vt:lpstr>
      <vt:lpstr>Évaluation</vt:lpstr>
      <vt:lpstr>Annexe – Cycle de vie d’une activité</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Android</dc:title>
  <dc:creator>nbourre</dc:creator>
  <cp:lastModifiedBy>Nicolas Bourré</cp:lastModifiedBy>
  <cp:revision>176</cp:revision>
  <dcterms:modified xsi:type="dcterms:W3CDTF">2016-10-14T20:41:52Z</dcterms:modified>
</cp:coreProperties>
</file>