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57" r:id="rId3"/>
    <p:sldId id="258" r:id="rId4"/>
    <p:sldId id="259" r:id="rId5"/>
    <p:sldId id="261" r:id="rId6"/>
    <p:sldId id="260" r:id="rId7"/>
    <p:sldId id="270" r:id="rId8"/>
    <p:sldId id="268" r:id="rId9"/>
    <p:sldId id="263" r:id="rId10"/>
    <p:sldId id="264" r:id="rId11"/>
    <p:sldId id="265" r:id="rId12"/>
    <p:sldId id="266" r:id="rId13"/>
    <p:sldId id="267" r:id="rId14"/>
    <p:sldId id="262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79639" autoAdjust="0"/>
  </p:normalViewPr>
  <p:slideViewPr>
    <p:cSldViewPr snapToGrid="0">
      <p:cViewPr varScale="1">
        <p:scale>
          <a:sx n="88" d="100"/>
          <a:sy n="88" d="100"/>
        </p:scale>
        <p:origin x="70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16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4D0728-E0AC-4005-A82A-064DD3D4C6C2}" type="datetimeFigureOut">
              <a:rPr lang="fr-CA" smtClean="0"/>
              <a:t>2016-05-25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AB33C-9AFA-4344-95B2-B54DEF65D759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7870093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8C93A4-4BE5-4B62-BCE4-330729F3003D}" type="datetimeFigureOut">
              <a:rPr lang="fr-CA" smtClean="0"/>
              <a:t>2016-05-25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3D767C-3BD0-4E9C-965C-46013D5B5D10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99685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Zone de texte, barre de défilement,</a:t>
            </a:r>
            <a:r>
              <a:rPr lang="fr-CA" baseline="0" dirty="0" smtClean="0"/>
              <a:t> liste défilante, …</a:t>
            </a:r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D767C-3BD0-4E9C-965C-46013D5B5D10}" type="slidenum">
              <a:rPr lang="fr-CA" smtClean="0"/>
              <a:t>3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936468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3D767C-3BD0-4E9C-965C-46013D5B5D10}" type="slidenum">
              <a:rPr lang="fr-CA" smtClean="0"/>
              <a:t>5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5808739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fr-FR" smtClean="0"/>
              <a:t>Modifiez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tIns="180000" anchor="t" anchorCtr="0"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71600"/>
          </a:xfrm>
        </p:spPr>
        <p:txBody>
          <a:bodyPr/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145791"/>
            <a:ext cx="4895055" cy="3645409"/>
          </a:xfrm>
        </p:spPr>
        <p:txBody>
          <a:bodyPr tIns="18000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145792"/>
            <a:ext cx="4895056" cy="3645408"/>
          </a:xfrm>
        </p:spPr>
        <p:txBody>
          <a:bodyPr tIns="18000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371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105025"/>
            <a:ext cx="10018713" cy="368617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5/25/2016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apple.com/librarY/mac/documentation/UserExperience/Conceptual/AppleHIGuidelines/Intro/Intro.html" TargetMode="External"/><Relationship Id="rId2" Type="http://schemas.openxmlformats.org/officeDocument/2006/relationships/hyperlink" Target="https://msdn.microsoft.com/library/windows/apps/hh465424.aspx#controls_and_pattern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eveloper.gnome.org/hig-book/3.4/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heomandel.com/wp-content/uploads/2012/07/Mandel-GoldenRules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CA" dirty="0" smtClean="0"/>
              <a:t>Développement d’applications interactive III</a:t>
            </a:r>
            <a:endParaRPr lang="fr-CA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 smtClean="0"/>
              <a:t>Semaine 02</a:t>
            </a:r>
          </a:p>
          <a:p>
            <a:r>
              <a:rPr lang="fr-CA" dirty="0" smtClean="0"/>
              <a:t>Interface utilisateur</a:t>
            </a:r>
          </a:p>
          <a:p>
            <a:r>
              <a:rPr lang="fr-CA" dirty="0" smtClean="0"/>
              <a:t>vA16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8216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Donner à l’utilisateur le contrôle de l’interface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 smtClean="0"/>
              <a:t>Utiliser judicieusement les modes </a:t>
            </a:r>
            <a:r>
              <a:rPr lang="fr-CA" dirty="0" smtClean="0"/>
              <a:t>d’affichage </a:t>
            </a:r>
            <a:r>
              <a:rPr lang="en-US" dirty="0" smtClean="0"/>
              <a:t>(modeless</a:t>
            </a:r>
            <a:r>
              <a:rPr lang="en-US" dirty="0" smtClean="0"/>
              <a:t>)</a:t>
            </a:r>
          </a:p>
          <a:p>
            <a:pPr lvl="1"/>
            <a:r>
              <a:rPr lang="fr-CA" dirty="0" smtClean="0"/>
              <a:t>Exemple : mode édition/mode navigation.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Autoriser </a:t>
            </a:r>
            <a:r>
              <a:rPr lang="fr-CA" dirty="0"/>
              <a:t>les utilisateurs à utiliser le clavier ou la souris</a:t>
            </a:r>
            <a:r>
              <a:rPr lang="en-US" dirty="0" smtClean="0"/>
              <a:t> </a:t>
            </a:r>
            <a:r>
              <a:rPr lang="en-US" dirty="0"/>
              <a:t>(flexible)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Autoriser les utilisateurs à </a:t>
            </a:r>
            <a:r>
              <a:rPr lang="fr-CA" dirty="0" smtClean="0"/>
              <a:t>perdre le focus </a:t>
            </a:r>
            <a:r>
              <a:rPr lang="en-US" dirty="0" smtClean="0"/>
              <a:t>(interruptible)</a:t>
            </a:r>
          </a:p>
          <a:p>
            <a:pPr lvl="1"/>
            <a:r>
              <a:rPr lang="fr-CA" dirty="0" smtClean="0"/>
              <a:t>L’utilisateur peut être interrompu par un appel téléphone. Il doit être en mesure de continuer où il était rendu</a:t>
            </a:r>
            <a:r>
              <a:rPr lang="en-US" dirty="0" smtClean="0"/>
              <a:t>.</a:t>
            </a:r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Afficher du texte et des messages significatifs </a:t>
            </a:r>
            <a:r>
              <a:rPr lang="en-US" dirty="0" smtClean="0"/>
              <a:t>(Helpful</a:t>
            </a:r>
            <a:r>
              <a:rPr lang="en-US" dirty="0"/>
              <a:t>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Fournir des actions immédiates et réversibles et du feedback </a:t>
            </a:r>
            <a:r>
              <a:rPr lang="en-US" dirty="0" smtClean="0"/>
              <a:t>(</a:t>
            </a:r>
            <a:r>
              <a:rPr lang="en-US" dirty="0"/>
              <a:t>forgiving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74354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Donner à l’utilisateur le contrôle de l’interface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 startAt="6"/>
            </a:pPr>
            <a:r>
              <a:rPr lang="fr-CA" noProof="1" smtClean="0"/>
              <a:t>Fournir des chemins et sorties qui ont du sens </a:t>
            </a:r>
            <a:r>
              <a:rPr lang="en-US" dirty="0" smtClean="0"/>
              <a:t>(</a:t>
            </a:r>
            <a:r>
              <a:rPr lang="en-US" dirty="0"/>
              <a:t>navigable)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fr-CA" dirty="0" smtClean="0"/>
              <a:t>Accommoder </a:t>
            </a:r>
            <a:r>
              <a:rPr lang="fr-CA" dirty="0" smtClean="0"/>
              <a:t>les utilisateurs avec différents niveaux d’habileté</a:t>
            </a:r>
            <a:r>
              <a:rPr lang="en-US" dirty="0" smtClean="0"/>
              <a:t> (accessible</a:t>
            </a:r>
            <a:r>
              <a:rPr lang="en-US" dirty="0"/>
              <a:t>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fr-CA" dirty="0" smtClean="0"/>
              <a:t>Faire une interface « transparente »</a:t>
            </a:r>
            <a:r>
              <a:rPr lang="en-US" dirty="0" smtClean="0"/>
              <a:t> (facilitative)</a:t>
            </a:r>
          </a:p>
          <a:p>
            <a:pPr lvl="1"/>
            <a:r>
              <a:rPr lang="en-US" dirty="0" err="1" smtClean="0"/>
              <a:t>L’utilisateur</a:t>
            </a:r>
            <a:r>
              <a:rPr lang="en-US" dirty="0" smtClean="0"/>
              <a:t> ne </a:t>
            </a:r>
            <a:r>
              <a:rPr lang="en-US" dirty="0" err="1" smtClean="0"/>
              <a:t>doit</a:t>
            </a:r>
            <a:r>
              <a:rPr lang="en-US" dirty="0" smtClean="0"/>
              <a:t> pas se </a:t>
            </a:r>
            <a:r>
              <a:rPr lang="en-US" dirty="0" err="1" smtClean="0"/>
              <a:t>rendre</a:t>
            </a:r>
            <a:r>
              <a:rPr lang="en-US" dirty="0" smtClean="0"/>
              <a:t> </a:t>
            </a:r>
            <a:r>
              <a:rPr lang="en-US" dirty="0" err="1" smtClean="0"/>
              <a:t>compte</a:t>
            </a:r>
            <a:r>
              <a:rPr lang="en-US" dirty="0" smtClean="0"/>
              <a:t> </a:t>
            </a:r>
            <a:r>
              <a:rPr lang="en-US" dirty="0" err="1" smtClean="0"/>
              <a:t>qu’il</a:t>
            </a:r>
            <a:r>
              <a:rPr lang="en-US" dirty="0" smtClean="0"/>
              <a:t> </a:t>
            </a:r>
            <a:r>
              <a:rPr lang="en-US" dirty="0" err="1" smtClean="0"/>
              <a:t>est</a:t>
            </a:r>
            <a:r>
              <a:rPr lang="en-US" dirty="0" smtClean="0"/>
              <a:t> </a:t>
            </a:r>
            <a:r>
              <a:rPr lang="en-US" dirty="0" err="1" smtClean="0"/>
              <a:t>sur</a:t>
            </a:r>
            <a:r>
              <a:rPr lang="en-US" dirty="0" smtClean="0"/>
              <a:t> un </a:t>
            </a:r>
            <a:r>
              <a:rPr lang="en-US" dirty="0" err="1" smtClean="0"/>
              <a:t>système</a:t>
            </a:r>
            <a:r>
              <a:rPr lang="en-US" dirty="0" smtClean="0"/>
              <a:t> (</a:t>
            </a:r>
            <a:r>
              <a:rPr lang="en-US" dirty="0" err="1" smtClean="0"/>
              <a:t>Obsolète</a:t>
            </a:r>
            <a:r>
              <a:rPr lang="en-US" dirty="0" smtClean="0"/>
              <a:t>?)</a:t>
            </a:r>
            <a:endParaRPr lang="en-US" dirty="0"/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Permettre</a:t>
            </a:r>
            <a:r>
              <a:rPr lang="en-US" dirty="0" smtClean="0"/>
              <a:t> à </a:t>
            </a:r>
            <a:r>
              <a:rPr lang="en-US" dirty="0" err="1" smtClean="0"/>
              <a:t>l’utilisateur</a:t>
            </a:r>
            <a:r>
              <a:rPr lang="en-US" dirty="0" smtClean="0"/>
              <a:t> de </a:t>
            </a:r>
            <a:r>
              <a:rPr lang="en-US" dirty="0" err="1" smtClean="0"/>
              <a:t>personnaliser</a:t>
            </a:r>
            <a:r>
              <a:rPr lang="en-US" dirty="0" smtClean="0"/>
              <a:t> </a:t>
            </a:r>
            <a:r>
              <a:rPr lang="en-US" dirty="0" err="1" smtClean="0"/>
              <a:t>l’interface</a:t>
            </a:r>
            <a:r>
              <a:rPr lang="en-US" dirty="0" smtClean="0"/>
              <a:t> </a:t>
            </a:r>
            <a:r>
              <a:rPr lang="en-US" dirty="0"/>
              <a:t>(preferences)</a:t>
            </a:r>
          </a:p>
          <a:p>
            <a:pPr marL="457200" indent="-457200">
              <a:buFont typeface="+mj-lt"/>
              <a:buAutoNum type="arabicPeriod" startAt="6"/>
            </a:pPr>
            <a:r>
              <a:rPr lang="en-US" dirty="0" err="1" smtClean="0"/>
              <a:t>Permettre</a:t>
            </a:r>
            <a:r>
              <a:rPr lang="en-US" dirty="0" smtClean="0"/>
              <a:t> à </a:t>
            </a:r>
            <a:r>
              <a:rPr lang="en-US" dirty="0" err="1" smtClean="0"/>
              <a:t>l’utilisateur</a:t>
            </a:r>
            <a:r>
              <a:rPr lang="en-US" dirty="0" smtClean="0"/>
              <a:t> de </a:t>
            </a:r>
            <a:r>
              <a:rPr lang="en-US" dirty="0" err="1" smtClean="0"/>
              <a:t>manipuler</a:t>
            </a:r>
            <a:r>
              <a:rPr lang="en-US" dirty="0" smtClean="0"/>
              <a:t> les </a:t>
            </a:r>
            <a:r>
              <a:rPr lang="en-US" dirty="0" err="1" smtClean="0"/>
              <a:t>objets</a:t>
            </a:r>
            <a:r>
              <a:rPr lang="en-US" dirty="0" smtClean="0"/>
              <a:t> </a:t>
            </a:r>
            <a:r>
              <a:rPr lang="en-US" dirty="0" err="1" smtClean="0"/>
              <a:t>directement</a:t>
            </a:r>
            <a:r>
              <a:rPr lang="en-US" dirty="0" smtClean="0"/>
              <a:t> (interactive</a:t>
            </a:r>
            <a:r>
              <a:rPr lang="en-US" dirty="0"/>
              <a:t>).</a:t>
            </a:r>
            <a:endParaRPr lang="fr-CA" dirty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818822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Réduire la charge cognitive de </a:t>
            </a:r>
            <a:r>
              <a:rPr lang="fr-CA" dirty="0" smtClean="0"/>
              <a:t>l’utilisateur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dirty="0" smtClean="0"/>
              <a:t>Réduire la mémoire à court terme (Souvenir)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Se fier à la reconnaissance et non au rappel (Reconnaissance)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Fournir des indices visuels (Information)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Fournir des valeurs par défaut, l’annulation et la reproduction (Pardon)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Fournir des raccourcis d’interface (Fréquence)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Promouvoir la syntaxe « un objet – une action » (Intuitif)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Utiliser des métaphores du monde réel (Transfert)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/>
              <a:t>User progressive </a:t>
            </a:r>
            <a:r>
              <a:rPr lang="fr-CA" dirty="0" err="1"/>
              <a:t>disclosure</a:t>
            </a:r>
            <a:r>
              <a:rPr lang="fr-CA" dirty="0"/>
              <a:t> </a:t>
            </a:r>
            <a:r>
              <a:rPr lang="fr-CA" dirty="0" smtClean="0"/>
              <a:t>(Contexte)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Promouvoir la clarté visuel (Organisation)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1732744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Créer une interface qui est </a:t>
            </a:r>
            <a:r>
              <a:rPr lang="fr-CA" dirty="0" smtClean="0"/>
              <a:t>consistant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fr-CA" dirty="0" smtClean="0"/>
              <a:t>Garder le même contexte que la tâche actuelle (Continuité)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Maintenir une consistance à l’intérieur et au travers les produits (Expérience)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Garder les résultats d’interaction identique (Expectation)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Fournir un charme esthétique et intègre (Attitude)</a:t>
            </a:r>
          </a:p>
          <a:p>
            <a:pPr marL="457200" indent="-457200">
              <a:buFont typeface="+mj-lt"/>
              <a:buAutoNum type="arabicPeriod"/>
            </a:pPr>
            <a:r>
              <a:rPr lang="fr-CA" dirty="0" smtClean="0"/>
              <a:t>Encourager l’exploration (Prédictible)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294993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Règles générales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CA" dirty="0" smtClean="0"/>
              <a:t>Éviter les fautes</a:t>
            </a:r>
          </a:p>
          <a:p>
            <a:r>
              <a:rPr lang="fr-CA" dirty="0" smtClean="0"/>
              <a:t>Toujours le même alignement pour le même type de contrôle</a:t>
            </a:r>
          </a:p>
          <a:p>
            <a:pPr lvl="1"/>
            <a:r>
              <a:rPr lang="fr-CA" dirty="0" smtClean="0"/>
              <a:t>Exemple : Les étiquettes toujours alignées à gauche ou à droite pour toute l’application</a:t>
            </a:r>
          </a:p>
          <a:p>
            <a:r>
              <a:rPr lang="fr-CA" dirty="0" smtClean="0"/>
              <a:t>Ordre de tabulation logique</a:t>
            </a:r>
          </a:p>
          <a:p>
            <a:r>
              <a:rPr lang="fr-CA" dirty="0" smtClean="0"/>
              <a:t>Infobulles avec une description pour chacune des actions</a:t>
            </a:r>
          </a:p>
          <a:p>
            <a:r>
              <a:rPr lang="fr-CA" dirty="0"/>
              <a:t>Connaître les utilisateurs</a:t>
            </a:r>
          </a:p>
          <a:p>
            <a:r>
              <a:rPr lang="fr-CA" dirty="0"/>
              <a:t>Optimiser les opérations</a:t>
            </a:r>
          </a:p>
          <a:p>
            <a:r>
              <a:rPr lang="fr-CA" dirty="0"/>
              <a:t>Développer pour les erreurs</a:t>
            </a:r>
          </a:p>
          <a:p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729615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Exercices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Voir le travail 1A</a:t>
            </a:r>
          </a:p>
        </p:txBody>
      </p:sp>
    </p:spTree>
    <p:extLst>
      <p:ext uri="{BB962C8B-B14F-4D97-AF65-F5344CB8AC3E}">
        <p14:creationId xmlns:p14="http://schemas.microsoft.com/office/powerpoint/2010/main" val="4205296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Plan de leçon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contrôles utilisateurs</a:t>
            </a:r>
          </a:p>
          <a:p>
            <a:r>
              <a:rPr lang="fr-CA" dirty="0" smtClean="0"/>
              <a:t>Zone de texte</a:t>
            </a:r>
          </a:p>
          <a:p>
            <a:r>
              <a:rPr lang="fr-CA" dirty="0" smtClean="0"/>
              <a:t>Boutons radio et cases à cocher</a:t>
            </a:r>
          </a:p>
          <a:p>
            <a:r>
              <a:rPr lang="fr-CA" dirty="0" smtClean="0"/>
              <a:t>Liste défilante</a:t>
            </a:r>
          </a:p>
          <a:p>
            <a:r>
              <a:rPr lang="fr-CA" dirty="0" err="1" smtClean="0"/>
              <a:t>Combobox</a:t>
            </a:r>
            <a:endParaRPr lang="fr-CA" dirty="0" smtClean="0"/>
          </a:p>
          <a:p>
            <a:r>
              <a:rPr lang="fr-CA" dirty="0" smtClean="0"/>
              <a:t>Contrôle d’arborescence</a:t>
            </a:r>
          </a:p>
          <a:p>
            <a:r>
              <a:rPr lang="fr-CA" dirty="0" smtClean="0"/>
              <a:t>Varias</a:t>
            </a:r>
          </a:p>
        </p:txBody>
      </p:sp>
    </p:spTree>
    <p:extLst>
      <p:ext uri="{BB962C8B-B14F-4D97-AF65-F5344CB8AC3E}">
        <p14:creationId xmlns:p14="http://schemas.microsoft.com/office/powerpoint/2010/main" val="3124014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Contrôle utilisateur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contrôle utilisateur est un élément des GUI qui affiche de l’information qui peut être manipulable par l’utilisateur</a:t>
            </a:r>
          </a:p>
          <a:p>
            <a:r>
              <a:rPr lang="fr-CA" dirty="0" smtClean="0"/>
              <a:t>En général, l’utilisation des contrôles utilisateurs facilite l’interaction entre l’usager et un système</a:t>
            </a:r>
          </a:p>
          <a:p>
            <a:r>
              <a:rPr lang="fr-CA" dirty="0" smtClean="0"/>
              <a:t>Donnez des exemples de </a:t>
            </a:r>
            <a:r>
              <a:rPr lang="fr-CA" dirty="0" smtClean="0"/>
              <a:t>contrôle graphique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313328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Zone de texte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But</a:t>
            </a:r>
          </a:p>
          <a:p>
            <a:pPr lvl="1"/>
            <a:r>
              <a:rPr lang="fr-CA" dirty="0" smtClean="0"/>
              <a:t>Permettre à l’utilisateur d’entrer du </a:t>
            </a:r>
            <a:r>
              <a:rPr lang="fr-CA" dirty="0" smtClean="0"/>
              <a:t>texte libre</a:t>
            </a:r>
          </a:p>
          <a:p>
            <a:pPr lvl="1"/>
            <a:r>
              <a:rPr lang="fr-CA" dirty="0" smtClean="0"/>
              <a:t>Peut </a:t>
            </a:r>
            <a:r>
              <a:rPr lang="fr-CA" dirty="0" smtClean="0"/>
              <a:t>aussi convenir pour afficher du texte en lecture seulement</a:t>
            </a:r>
          </a:p>
          <a:p>
            <a:r>
              <a:rPr lang="fr-CA" dirty="0" smtClean="0"/>
              <a:t>Lignes directrices</a:t>
            </a:r>
          </a:p>
          <a:p>
            <a:pPr lvl="1"/>
            <a:r>
              <a:rPr lang="fr-CA" dirty="0" smtClean="0"/>
              <a:t>Texte court qui peut tenir sur une ligne</a:t>
            </a:r>
          </a:p>
          <a:p>
            <a:pPr lvl="1"/>
            <a:r>
              <a:rPr lang="fr-CA" dirty="0" smtClean="0"/>
              <a:t>Utiliser l’option </a:t>
            </a:r>
            <a:r>
              <a:rPr lang="fr-CA" dirty="0" err="1" smtClean="0"/>
              <a:t>multilignes</a:t>
            </a:r>
            <a:r>
              <a:rPr lang="fr-CA" dirty="0" smtClean="0"/>
              <a:t> pour les textes longs</a:t>
            </a:r>
          </a:p>
          <a:p>
            <a:pPr lvl="1"/>
            <a:r>
              <a:rPr lang="fr-CA" dirty="0" smtClean="0"/>
              <a:t>Utiliser les </a:t>
            </a:r>
            <a:r>
              <a:rPr lang="fr-CA" dirty="0" smtClean="0"/>
              <a:t>m</a:t>
            </a:r>
            <a:r>
              <a:rPr lang="fr-CA" dirty="0" smtClean="0"/>
              <a:t>êmes dimensions </a:t>
            </a:r>
            <a:r>
              <a:rPr lang="fr-CA" dirty="0" smtClean="0"/>
              <a:t>pour le même type d’information</a:t>
            </a:r>
          </a:p>
          <a:p>
            <a:pPr lvl="1"/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94957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Zone de texte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Plus-value</a:t>
            </a:r>
          </a:p>
          <a:p>
            <a:pPr lvl="1"/>
            <a:r>
              <a:rPr lang="fr-CA" dirty="0"/>
              <a:t>« </a:t>
            </a:r>
            <a:r>
              <a:rPr lang="fr-CA" dirty="0" err="1"/>
              <a:t>watermark</a:t>
            </a:r>
            <a:r>
              <a:rPr lang="fr-CA" dirty="0"/>
              <a:t> » pour guider l’utilisateur avec l’information à écrire</a:t>
            </a:r>
          </a:p>
          <a:p>
            <a:pPr lvl="1"/>
            <a:r>
              <a:rPr lang="fr-CA" dirty="0"/>
              <a:t>Limitation du format de la chaîne de </a:t>
            </a:r>
            <a:r>
              <a:rPr lang="fr-CA" dirty="0" smtClean="0"/>
              <a:t>caractères avec une expression régulière</a:t>
            </a:r>
          </a:p>
          <a:p>
            <a:pPr lvl="2"/>
            <a:r>
              <a:rPr lang="fr-CA" dirty="0" smtClean="0"/>
              <a:t>Par </a:t>
            </a:r>
            <a:r>
              <a:rPr lang="fr-CA" dirty="0"/>
              <a:t>exemple : Code </a:t>
            </a:r>
            <a:r>
              <a:rPr lang="fr-CA" dirty="0" smtClean="0"/>
              <a:t>postal</a:t>
            </a:r>
          </a:p>
          <a:p>
            <a:pPr lvl="1"/>
            <a:r>
              <a:rPr lang="fr-CA" dirty="0"/>
              <a:t>Ajuster automatiquement l’alignement ou la dimension avec celle de fenêtre</a:t>
            </a:r>
          </a:p>
          <a:p>
            <a:pPr lvl="1"/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353" y="4418595"/>
            <a:ext cx="2553056" cy="1581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98952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Bouton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But</a:t>
            </a:r>
          </a:p>
          <a:p>
            <a:pPr lvl="1"/>
            <a:r>
              <a:rPr lang="fr-CA" dirty="0" smtClean="0"/>
              <a:t>Déclencher une action à la suite d’un clic ou d’une validation par une touche</a:t>
            </a:r>
          </a:p>
          <a:p>
            <a:r>
              <a:rPr lang="fr-CA" dirty="0" smtClean="0"/>
              <a:t>Lignes directrices</a:t>
            </a:r>
          </a:p>
          <a:p>
            <a:pPr lvl="1"/>
            <a:r>
              <a:rPr lang="fr-CA" dirty="0" smtClean="0"/>
              <a:t>Se positionne généralement à la fin de la lecture soit à droite ou en dessous</a:t>
            </a:r>
          </a:p>
          <a:p>
            <a:pPr lvl="1"/>
            <a:r>
              <a:rPr lang="fr-CA" dirty="0" smtClean="0"/>
              <a:t>Doit être dans l’ordre de tabulation</a:t>
            </a:r>
          </a:p>
          <a:p>
            <a:pPr lvl="1"/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659" y="4765315"/>
            <a:ext cx="4432013" cy="162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422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Contrôle d’arborescence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 contrôle d’arborescence permet d’afficher des éléments hiérarchiques</a:t>
            </a:r>
          </a:p>
          <a:p>
            <a:r>
              <a:rPr lang="fr-CA" dirty="0" smtClean="0"/>
              <a:t>Chaque élément peut être un nœud ou une feuille</a:t>
            </a:r>
          </a:p>
          <a:p>
            <a:r>
              <a:rPr lang="fr-CA" dirty="0" smtClean="0"/>
              <a:t>Chaque nœud peut être </a:t>
            </a:r>
            <a:r>
              <a:rPr lang="fr-CA" i="1" dirty="0" err="1" smtClean="0"/>
              <a:t>expanded</a:t>
            </a:r>
            <a:r>
              <a:rPr lang="fr-CA" dirty="0" smtClean="0"/>
              <a:t> pour afficher</a:t>
            </a:r>
            <a:br>
              <a:rPr lang="fr-CA" dirty="0" smtClean="0"/>
            </a:br>
            <a:r>
              <a:rPr lang="fr-CA" dirty="0" smtClean="0"/>
              <a:t>son contenu</a:t>
            </a:r>
          </a:p>
          <a:p>
            <a:r>
              <a:rPr lang="fr-CA" dirty="0" smtClean="0"/>
              <a:t>Un nœud ouvert peut être </a:t>
            </a:r>
            <a:r>
              <a:rPr lang="fr-CA" i="1" dirty="0" err="1" smtClean="0"/>
              <a:t>collapsed</a:t>
            </a:r>
            <a:r>
              <a:rPr lang="fr-CA" dirty="0" smtClean="0"/>
              <a:t> pour le réduire à</a:t>
            </a:r>
            <a:br>
              <a:rPr lang="fr-CA" dirty="0" smtClean="0"/>
            </a:br>
            <a:r>
              <a:rPr lang="fr-CA" dirty="0" smtClean="0"/>
              <a:t>une vue </a:t>
            </a:r>
            <a:r>
              <a:rPr lang="fr-CA" dirty="0" smtClean="0"/>
              <a:t>simplifiée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57446" y="3606873"/>
            <a:ext cx="2419688" cy="2667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08797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Autres contrôles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chacun des OS, il y a un standard pour chaque contrôle</a:t>
            </a:r>
          </a:p>
          <a:p>
            <a:r>
              <a:rPr lang="fr-CA" dirty="0" smtClean="0"/>
              <a:t>Évidemment, on ne les énumérera pas tous dans ce document alors voici des liens vers les principaux OS</a:t>
            </a:r>
          </a:p>
          <a:p>
            <a:pPr lvl="1"/>
            <a:r>
              <a:rPr lang="fr-CA" dirty="0">
                <a:hlinkClick r:id="rId2"/>
              </a:rPr>
              <a:t>Windows </a:t>
            </a:r>
            <a:r>
              <a:rPr lang="fr-CA" dirty="0" smtClean="0">
                <a:hlinkClick r:id="rId2"/>
              </a:rPr>
              <a:t>10</a:t>
            </a:r>
            <a:endParaRPr lang="fr-CA" dirty="0" smtClean="0"/>
          </a:p>
          <a:p>
            <a:pPr lvl="1"/>
            <a:r>
              <a:rPr lang="fr-CA" dirty="0" smtClean="0">
                <a:hlinkClick r:id="rId3"/>
              </a:rPr>
              <a:t>OS X</a:t>
            </a:r>
            <a:endParaRPr lang="fr-CA" dirty="0" smtClean="0"/>
          </a:p>
          <a:p>
            <a:pPr lvl="1"/>
            <a:r>
              <a:rPr lang="fr-CA" dirty="0" smtClean="0">
                <a:hlinkClick r:id="rId4"/>
              </a:rPr>
              <a:t>GNOME (Ubuntu)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0408302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Les règles d’or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Pour chaque règle, on retrouve plusieurs éléments</a:t>
            </a:r>
          </a:p>
          <a:p>
            <a:pPr lvl="1"/>
            <a:r>
              <a:rPr lang="fr-CA" dirty="0" smtClean="0"/>
              <a:t>Donner à l’utilisateur le contrôle de l’interface</a:t>
            </a:r>
          </a:p>
          <a:p>
            <a:pPr lvl="1"/>
            <a:r>
              <a:rPr lang="fr-CA" dirty="0" smtClean="0"/>
              <a:t>Réduire la charge cognitive de l’utilisateur</a:t>
            </a:r>
          </a:p>
          <a:p>
            <a:pPr lvl="2"/>
            <a:r>
              <a:rPr lang="fr-CA" dirty="0" smtClean="0"/>
              <a:t>La mémoire</a:t>
            </a:r>
          </a:p>
          <a:p>
            <a:pPr lvl="1"/>
            <a:r>
              <a:rPr lang="fr-CA" dirty="0" smtClean="0"/>
              <a:t>Créer une interface qui est consistant</a:t>
            </a:r>
          </a:p>
          <a:p>
            <a:r>
              <a:rPr lang="fr-CA" dirty="0" smtClean="0"/>
              <a:t>Source : </a:t>
            </a:r>
            <a:r>
              <a:rPr lang="fr-CA" dirty="0" smtClean="0">
                <a:hlinkClick r:id="rId2"/>
              </a:rPr>
              <a:t>Mandel – Golden </a:t>
            </a:r>
            <a:r>
              <a:rPr lang="fr-CA" dirty="0" err="1" smtClean="0">
                <a:hlinkClick r:id="rId2"/>
              </a:rPr>
              <a:t>Rules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9230635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e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8BB434"/>
      </a:accent1>
      <a:accent2>
        <a:srgbClr val="33A583"/>
      </a:accent2>
      <a:accent3>
        <a:srgbClr val="3594B4"/>
      </a:accent3>
      <a:accent4>
        <a:srgbClr val="6063B4"/>
      </a:accent4>
      <a:accent5>
        <a:srgbClr val="D35731"/>
      </a:accent5>
      <a:accent6>
        <a:srgbClr val="EBAC4B"/>
      </a:accent6>
      <a:hlink>
        <a:srgbClr val="65AD30"/>
      </a:hlink>
      <a:folHlink>
        <a:srgbClr val="8ED25B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1A9F9826-882C-40B9-8F38-5A3B8CFD196D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TC103457496[[fn=Parallaxe]]</Template>
  <TotalTime>4590</TotalTime>
  <Words>567</Words>
  <Application>Microsoft Office PowerPoint</Application>
  <PresentationFormat>Grand écran</PresentationFormat>
  <Paragraphs>99</Paragraphs>
  <Slides>15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Corbel</vt:lpstr>
      <vt:lpstr>Parallaxe</vt:lpstr>
      <vt:lpstr>Développement d’applications interactive III</vt:lpstr>
      <vt:lpstr>Plan de leçon</vt:lpstr>
      <vt:lpstr>Contrôle utilisateur</vt:lpstr>
      <vt:lpstr>Zone de texte</vt:lpstr>
      <vt:lpstr>Zone de texte</vt:lpstr>
      <vt:lpstr>Bouton</vt:lpstr>
      <vt:lpstr>Contrôle d’arborescence</vt:lpstr>
      <vt:lpstr>Autres contrôles</vt:lpstr>
      <vt:lpstr>Les règles d’or</vt:lpstr>
      <vt:lpstr>Donner à l’utilisateur le contrôle de l’interface</vt:lpstr>
      <vt:lpstr>Donner à l’utilisateur le contrôle de l’interface</vt:lpstr>
      <vt:lpstr>Réduire la charge cognitive de l’utilisateur</vt:lpstr>
      <vt:lpstr>Créer une interface qui est consistant</vt:lpstr>
      <vt:lpstr>Règles générales</vt:lpstr>
      <vt:lpstr>Exercices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Développement d’applications interactive III</dc:title>
  <dc:creator>Nicolas Bourré</dc:creator>
  <cp:lastModifiedBy>Nicolas Bourré</cp:lastModifiedBy>
  <cp:revision>38</cp:revision>
  <dcterms:created xsi:type="dcterms:W3CDTF">2014-05-22T15:07:10Z</dcterms:created>
  <dcterms:modified xsi:type="dcterms:W3CDTF">2016-05-25T20:19:37Z</dcterms:modified>
</cp:coreProperties>
</file>