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69" r:id="rId4"/>
    <p:sldId id="270" r:id="rId5"/>
    <p:sldId id="271" r:id="rId6"/>
    <p:sldId id="272" r:id="rId7"/>
    <p:sldId id="273" r:id="rId8"/>
    <p:sldId id="258" r:id="rId9"/>
    <p:sldId id="259" r:id="rId10"/>
    <p:sldId id="260" r:id="rId11"/>
    <p:sldId id="261" r:id="rId12"/>
    <p:sldId id="262" r:id="rId13"/>
    <p:sldId id="267" r:id="rId14"/>
    <p:sldId id="263" r:id="rId15"/>
    <p:sldId id="265" r:id="rId16"/>
    <p:sldId id="266" r:id="rId17"/>
    <p:sldId id="264" r:id="rId18"/>
    <p:sldId id="268" r:id="rId19"/>
    <p:sldId id="274" r:id="rId20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6" d="100"/>
          <a:sy n="106" d="100"/>
        </p:scale>
        <p:origin x="1128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E91B8F86-8F71-6047-AE99-BE17C38F8689}" type="datetimeFigureOut">
              <a:rPr lang="fr-FR" smtClean="0"/>
              <a:t>23/11/2015</a:t>
            </a:fld>
            <a:endParaRPr lang="fr-FR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7A2B9DE1-151A-DF4C-A42B-433CA40CF1B6}" type="slidenum">
              <a:rPr lang="fr-FR" smtClean="0"/>
              <a:t>‹N°›</a:t>
            </a:fld>
            <a:endParaRPr lang="fr-FR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8F86-8F71-6047-AE99-BE17C38F8689}" type="datetimeFigureOut">
              <a:rPr lang="fr-FR" smtClean="0"/>
              <a:t>23/11/2015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B9DE1-151A-DF4C-A42B-433CA40CF1B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8F86-8F71-6047-AE99-BE17C38F8689}" type="datetimeFigureOut">
              <a:rPr lang="fr-FR" smtClean="0"/>
              <a:t>23/11/2015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B9DE1-151A-DF4C-A42B-433CA40CF1B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8F86-8F71-6047-AE99-BE17C38F8689}" type="datetimeFigureOut">
              <a:rPr lang="fr-FR" smtClean="0"/>
              <a:t>23/11/2015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B9DE1-151A-DF4C-A42B-433CA40CF1B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8F86-8F71-6047-AE99-BE17C38F8689}" type="datetimeFigureOut">
              <a:rPr lang="fr-FR" smtClean="0"/>
              <a:t>23/11/2015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B9DE1-151A-DF4C-A42B-433CA40CF1B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8F86-8F71-6047-AE99-BE17C38F8689}" type="datetimeFigureOut">
              <a:rPr lang="fr-FR" smtClean="0"/>
              <a:t>23/11/2015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B9DE1-151A-DF4C-A42B-433CA40CF1B6}" type="slidenum">
              <a:rPr lang="fr-FR" smtClean="0"/>
              <a:t>‹N°›</a:t>
            </a:fld>
            <a:endParaRPr lang="fr-F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8F86-8F71-6047-AE99-BE17C38F8689}" type="datetimeFigureOut">
              <a:rPr lang="fr-FR" smtClean="0"/>
              <a:t>23/11/2015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B9DE1-151A-DF4C-A42B-433CA40CF1B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8F86-8F71-6047-AE99-BE17C38F8689}" type="datetimeFigureOut">
              <a:rPr lang="fr-FR" smtClean="0"/>
              <a:t>23/11/2015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B9DE1-151A-DF4C-A42B-433CA40CF1B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8F86-8F71-6047-AE99-BE17C38F8689}" type="datetimeFigureOut">
              <a:rPr lang="fr-FR" smtClean="0"/>
              <a:t>23/11/2015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B9DE1-151A-DF4C-A42B-433CA40CF1B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8F86-8F71-6047-AE99-BE17C38F8689}" type="datetimeFigureOut">
              <a:rPr lang="fr-FR" smtClean="0"/>
              <a:t>23/11/2015</a:t>
            </a:fld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B9DE1-151A-DF4C-A42B-433CA40CF1B6}" type="slidenum">
              <a:rPr lang="fr-FR" smtClean="0"/>
              <a:t>‹N°›</a:t>
            </a:fld>
            <a:endParaRPr lang="fr-FR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8F86-8F71-6047-AE99-BE17C38F8689}" type="datetimeFigureOut">
              <a:rPr lang="fr-FR" smtClean="0"/>
              <a:t>23/11/2015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B9DE1-151A-DF4C-A42B-433CA40CF1B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E91B8F86-8F71-6047-AE99-BE17C38F8689}" type="datetimeFigureOut">
              <a:rPr lang="fr-FR" smtClean="0"/>
              <a:t>23/11/2015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7A2B9DE1-151A-DF4C-A42B-433CA40CF1B6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msdn.microsoft.com/en-us/library/b2s063f7(v=VS.100).aspx" TargetMode="External"/><Relationship Id="rId2" Type="http://schemas.openxmlformats.org/officeDocument/2006/relationships/hyperlink" Target="https://en.wikipedia.org/wiki/Javadoc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Le débogage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CA" dirty="0" smtClean="0"/>
              <a:t>Semaine 12</a:t>
            </a:r>
          </a:p>
          <a:p>
            <a:r>
              <a:rPr lang="fr-CA" dirty="0" smtClean="0"/>
              <a:t>Version A15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13524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Point d’arrêt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85000" lnSpcReduction="20000"/>
          </a:bodyPr>
          <a:lstStyle/>
          <a:p>
            <a:r>
              <a:rPr lang="fr-CA" dirty="0" smtClean="0"/>
              <a:t>Le point d’arrêt est un point où l’on indique au programme d’arrêter</a:t>
            </a:r>
          </a:p>
          <a:p>
            <a:r>
              <a:rPr lang="fr-CA" dirty="0" smtClean="0"/>
              <a:t>Généralement, on l’active en cliquant dans la marge gauche du IDE</a:t>
            </a:r>
          </a:p>
          <a:p>
            <a:pPr lvl="1"/>
            <a:r>
              <a:rPr lang="fr-CA" dirty="0" err="1" smtClean="0"/>
              <a:t>Eclipse</a:t>
            </a:r>
            <a:r>
              <a:rPr lang="fr-CA" dirty="0" smtClean="0"/>
              <a:t> :</a:t>
            </a:r>
          </a:p>
          <a:p>
            <a:pPr lvl="2"/>
            <a:r>
              <a:rPr lang="fr-CA" dirty="0" smtClean="0"/>
              <a:t>Double-clique dans la marge ou clic-droit et activer le point d’arrêt</a:t>
            </a:r>
          </a:p>
        </p:txBody>
      </p:sp>
      <p:pic>
        <p:nvPicPr>
          <p:cNvPr id="5" name="Espace réservé du contenu 4"/>
          <p:cNvPicPr>
            <a:picLocks noGrp="1" noChangeAspect="1"/>
          </p:cNvPicPr>
          <p:nvPr>
            <p:ph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7374" y="2312988"/>
            <a:ext cx="3374776" cy="3494087"/>
          </a:xfrm>
        </p:spPr>
      </p:pic>
    </p:spTree>
    <p:extLst>
      <p:ext uri="{BB962C8B-B14F-4D97-AF65-F5344CB8AC3E}">
        <p14:creationId xmlns:p14="http://schemas.microsoft.com/office/powerpoint/2010/main" val="19448873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Exécution avec </a:t>
            </a:r>
            <a:r>
              <a:rPr lang="fr-CA" dirty="0" err="1" smtClean="0"/>
              <a:t>Eclipse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CA" dirty="0" smtClean="0"/>
              <a:t>Pour exécuter l’application, il faut activer/utiliser l’exécution en mode débogage</a:t>
            </a:r>
          </a:p>
          <a:p>
            <a:pPr lvl="1"/>
            <a:r>
              <a:rPr lang="fr-CA" dirty="0" smtClean="0"/>
              <a:t>Cela dépendra de l’IDE utilisé</a:t>
            </a:r>
          </a:p>
          <a:p>
            <a:r>
              <a:rPr lang="fr-CA" dirty="0" smtClean="0"/>
              <a:t>Il faudra cliquer sur l’icône représenté par un insecte (bug)</a:t>
            </a:r>
          </a:p>
          <a:p>
            <a:r>
              <a:rPr lang="fr-CA" dirty="0" smtClean="0"/>
              <a:t>Lorsque le programme arrivera au point d’arrêt, il demandera à l’utilisateur s’il désire passer à la perspective de débogage</a:t>
            </a:r>
          </a:p>
          <a:p>
            <a:pPr lvl="1"/>
            <a:r>
              <a:rPr lang="fr-CA" dirty="0" smtClean="0"/>
              <a:t>La disposition des panneaux de ce mode facilite le débogage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587403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Contrôler l’exécution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Lorsque le programme arrête, il faut maintenant passer à l’étape du contrôle de celui-ci</a:t>
            </a:r>
          </a:p>
          <a:p>
            <a:r>
              <a:rPr lang="fr-CA" dirty="0" smtClean="0"/>
              <a:t>Un tableau suit dans l’autre diapo</a:t>
            </a:r>
          </a:p>
        </p:txBody>
      </p:sp>
    </p:spTree>
    <p:extLst>
      <p:ext uri="{BB962C8B-B14F-4D97-AF65-F5344CB8AC3E}">
        <p14:creationId xmlns:p14="http://schemas.microsoft.com/office/powerpoint/2010/main" val="20404700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Espace réservé du contenu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93814864"/>
              </p:ext>
            </p:extLst>
          </p:nvPr>
        </p:nvGraphicFramePr>
        <p:xfrm>
          <a:off x="555812" y="1149723"/>
          <a:ext cx="8068233" cy="4302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6001"/>
                <a:gridCol w="907079"/>
                <a:gridCol w="907079"/>
                <a:gridCol w="5148074"/>
              </a:tblGrid>
              <a:tr h="370840">
                <a:tc>
                  <a:txBody>
                    <a:bodyPr/>
                    <a:lstStyle/>
                    <a:p>
                      <a:r>
                        <a:rPr lang="fr-CA" dirty="0" err="1" smtClean="0"/>
                        <a:t>Eclipse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AS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VS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 smtClean="0"/>
                        <a:t>Description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CA" dirty="0" smtClean="0"/>
                        <a:t>F5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F7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F11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b="1" dirty="0" smtClean="0"/>
                        <a:t>Pas détaillé</a:t>
                      </a:r>
                      <a:r>
                        <a:rPr lang="fr-CA" dirty="0" smtClean="0"/>
                        <a:t>.</a:t>
                      </a:r>
                      <a:r>
                        <a:rPr lang="fr-CA" baseline="0" dirty="0" smtClean="0"/>
                        <a:t> Exécute la ligne du programme et va à la prochaine ligne. Si la ligne est l’appel d’une méthode, le programme ira dans le code de la méthode.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CA" dirty="0" smtClean="0"/>
                        <a:t>F6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F8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F10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b="1" dirty="0" smtClean="0"/>
                        <a:t>Pas à pas</a:t>
                      </a:r>
                      <a:r>
                        <a:rPr lang="fr-CA" dirty="0" smtClean="0"/>
                        <a:t>. Exécute la ligne du programme</a:t>
                      </a:r>
                      <a:r>
                        <a:rPr lang="fr-CA" baseline="0" dirty="0" smtClean="0"/>
                        <a:t> et va à la suivante sans entrer dans le détail de la méthode.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CA" dirty="0" smtClean="0"/>
                        <a:t>F7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MAJ</a:t>
                      </a:r>
                      <a:r>
                        <a:rPr lang="fr-FR" baseline="0" dirty="0" smtClean="0"/>
                        <a:t> + F8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MAJ + F11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b="1" dirty="0" smtClean="0"/>
                        <a:t>Pas sortant</a:t>
                      </a:r>
                      <a:r>
                        <a:rPr lang="fr-CA" dirty="0" smtClean="0"/>
                        <a:t>. Si le</a:t>
                      </a:r>
                      <a:r>
                        <a:rPr lang="fr-CA" baseline="0" dirty="0" smtClean="0"/>
                        <a:t> débogueur est dans une méthode, cette commande lui indique de sortir de la méthode et aller dans le code appelant.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CA" dirty="0" smtClean="0"/>
                        <a:t>F8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ALT + F9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F5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 smtClean="0"/>
                        <a:t>Exécuter jusqu’au prochain</a:t>
                      </a:r>
                      <a:r>
                        <a:rPr lang="fr-CA" baseline="0" dirty="0" smtClean="0"/>
                        <a:t> arrêt.</a:t>
                      </a:r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636852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Contrôler l’exécution</a:t>
            </a:r>
            <a:endParaRPr lang="fr-FR" dirty="0"/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3864" y="2393526"/>
            <a:ext cx="2238375" cy="485775"/>
          </a:xfrm>
        </p:spPr>
      </p:pic>
      <p:sp>
        <p:nvSpPr>
          <p:cNvPr id="5" name="Espace réservé du contenu 4"/>
          <p:cNvSpPr>
            <a:spLocks noGrp="1"/>
          </p:cNvSpPr>
          <p:nvPr>
            <p:ph sz="quarter" idx="14"/>
          </p:nvPr>
        </p:nvSpPr>
        <p:spPr>
          <a:xfrm>
            <a:off x="1043490" y="3098307"/>
            <a:ext cx="7021518" cy="2708132"/>
          </a:xfrm>
        </p:spPr>
        <p:txBody>
          <a:bodyPr/>
          <a:lstStyle/>
          <a:p>
            <a:r>
              <a:rPr lang="fr-CA" dirty="0" smtClean="0"/>
              <a:t>En plus des touches, on peut aussi suivre le débogueur avec la pile d’appels</a:t>
            </a:r>
            <a:endParaRPr lang="fr-FR" dirty="0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9974" y="4181382"/>
            <a:ext cx="5421182" cy="18462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5440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Évaluer les variables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43492" y="2323652"/>
            <a:ext cx="6777317" cy="3508977"/>
          </a:xfrm>
        </p:spPr>
        <p:txBody>
          <a:bodyPr>
            <a:normAutofit/>
          </a:bodyPr>
          <a:lstStyle/>
          <a:p>
            <a:r>
              <a:rPr lang="fr-CA" dirty="0" smtClean="0"/>
              <a:t>Pour évaluer les variables, il y a deux panneaux de disponible soit </a:t>
            </a:r>
            <a:r>
              <a:rPr lang="fr-CA" b="1" dirty="0" smtClean="0"/>
              <a:t>Variables</a:t>
            </a:r>
            <a:r>
              <a:rPr lang="fr-CA" dirty="0" smtClean="0"/>
              <a:t> et </a:t>
            </a:r>
            <a:r>
              <a:rPr lang="fr-CA" b="1" dirty="0" smtClean="0"/>
              <a:t>Expressions</a:t>
            </a:r>
          </a:p>
          <a:p>
            <a:r>
              <a:rPr lang="fr-CA" dirty="0" smtClean="0"/>
              <a:t>Le panneau </a:t>
            </a:r>
            <a:r>
              <a:rPr lang="fr-CA" b="1" dirty="0" smtClean="0"/>
              <a:t>variables</a:t>
            </a:r>
            <a:r>
              <a:rPr lang="fr-CA" dirty="0" smtClean="0"/>
              <a:t> affiche les variables utilisées localement</a:t>
            </a: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0417" y="4447343"/>
            <a:ext cx="3009900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8067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Évaluer les </a:t>
            </a:r>
            <a:r>
              <a:rPr lang="fr-CA" dirty="0" smtClean="0"/>
              <a:t>expressions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Le panneau </a:t>
            </a:r>
            <a:r>
              <a:rPr lang="fr-CA" b="1" dirty="0"/>
              <a:t>expressions</a:t>
            </a:r>
            <a:r>
              <a:rPr lang="fr-CA" dirty="0"/>
              <a:t> affiche les expressions que l’utilisateur veut suivre</a:t>
            </a:r>
          </a:p>
          <a:p>
            <a:pPr lvl="1"/>
            <a:r>
              <a:rPr lang="fr-CA" dirty="0"/>
              <a:t>Ainsi si l’utilisateur veut connaître la valeur d’une expression précise, il pourra l’ajouter</a:t>
            </a:r>
            <a:endParaRPr lang="fr-FR" dirty="0"/>
          </a:p>
          <a:p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4175" y="4000083"/>
            <a:ext cx="2890699" cy="23309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8283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Point d’arrêt avancé</a:t>
            </a:r>
            <a:endParaRPr lang="fr-FR" dirty="0"/>
          </a:p>
        </p:txBody>
      </p:sp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Il est possible de configurer un point d’arrêt pour qu’il stoppe le programme sous certaines conditions</a:t>
            </a:r>
          </a:p>
          <a:p>
            <a:r>
              <a:rPr lang="fr-CA" dirty="0" smtClean="0"/>
              <a:t>Cela peut être utile dans les boucles qui </a:t>
            </a:r>
            <a:r>
              <a:rPr lang="fr-CA" dirty="0" smtClean="0"/>
              <a:t>parcourent </a:t>
            </a:r>
            <a:r>
              <a:rPr lang="fr-CA" dirty="0" smtClean="0"/>
              <a:t>un tableau de plusieurs éléments</a:t>
            </a:r>
            <a:endParaRPr lang="fr-FR" dirty="0"/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6533" y="4461586"/>
            <a:ext cx="3369538" cy="19000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6414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Point d’arrêt avancé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85000" lnSpcReduction="20000"/>
          </a:bodyPr>
          <a:lstStyle/>
          <a:p>
            <a:r>
              <a:rPr lang="fr-CA" dirty="0" smtClean="0"/>
              <a:t>Dépendant de l’IDE, il suffira de trouver le panneau de configuration avancée du point d’arrêt pour ajouter une condition d’arrêt</a:t>
            </a:r>
          </a:p>
          <a:p>
            <a:r>
              <a:rPr lang="fr-CA" dirty="0" smtClean="0"/>
              <a:t>Par exemple avec Android Studio, il suffit de cliquer avec le bouton droit sur un point d’arrêt pour ajouter une condition</a:t>
            </a:r>
            <a:endParaRPr lang="fr-CA" dirty="0"/>
          </a:p>
        </p:txBody>
      </p:sp>
      <p:pic>
        <p:nvPicPr>
          <p:cNvPr id="5" name="Espace réservé du contenu 4"/>
          <p:cNvPicPr>
            <a:picLocks noGrp="1" noChangeAspect="1"/>
          </p:cNvPicPr>
          <p:nvPr>
            <p:ph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5025" y="3227983"/>
            <a:ext cx="3419475" cy="1664097"/>
          </a:xfrm>
        </p:spPr>
      </p:pic>
    </p:spTree>
    <p:extLst>
      <p:ext uri="{BB962C8B-B14F-4D97-AF65-F5344CB8AC3E}">
        <p14:creationId xmlns:p14="http://schemas.microsoft.com/office/powerpoint/2010/main" val="336669395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Référence</a:t>
            </a:r>
            <a:endParaRPr lang="fr-CA" dirty="0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Description et utilisation du </a:t>
            </a:r>
            <a:r>
              <a:rPr lang="fr-CA" dirty="0" err="1" smtClean="0"/>
              <a:t>javadoc</a:t>
            </a:r>
            <a:endParaRPr lang="fr-CA" dirty="0" smtClean="0"/>
          </a:p>
          <a:p>
            <a:pPr lvl="1"/>
            <a:r>
              <a:rPr lang="fr-CA" dirty="0">
                <a:hlinkClick r:id="rId2"/>
              </a:rPr>
              <a:t>https://</a:t>
            </a:r>
            <a:r>
              <a:rPr lang="fr-CA" dirty="0" smtClean="0">
                <a:hlinkClick r:id="rId2"/>
              </a:rPr>
              <a:t>en.wikipedia.org/wiki/Javadoc</a:t>
            </a:r>
            <a:endParaRPr lang="fr-CA" dirty="0" smtClean="0"/>
          </a:p>
          <a:p>
            <a:r>
              <a:rPr lang="fr-CA" dirty="0" smtClean="0"/>
              <a:t>Pour la </a:t>
            </a:r>
            <a:r>
              <a:rPr lang="fr-CA" dirty="0" err="1" smtClean="0"/>
              <a:t>documention</a:t>
            </a:r>
            <a:r>
              <a:rPr lang="fr-CA" dirty="0" smtClean="0"/>
              <a:t> XML en C#</a:t>
            </a:r>
          </a:p>
          <a:p>
            <a:pPr lvl="1"/>
            <a:r>
              <a:rPr lang="fr-CA" dirty="0">
                <a:hlinkClick r:id="rId3"/>
              </a:rPr>
              <a:t>https://msdn.microsoft.com/en-us/library/b2s063f7(v=VS.100).</a:t>
            </a:r>
            <a:r>
              <a:rPr lang="fr-CA" dirty="0" smtClean="0">
                <a:hlinkClick r:id="rId3"/>
              </a:rPr>
              <a:t>aspx</a:t>
            </a:r>
            <a:endParaRPr lang="fr-CA" dirty="0" smtClean="0"/>
          </a:p>
          <a:p>
            <a:pPr lvl="1"/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9011305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Plan de leçon - Débogage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43492" y="2323652"/>
            <a:ext cx="6777317" cy="3508977"/>
          </a:xfrm>
        </p:spPr>
        <p:txBody>
          <a:bodyPr>
            <a:normAutofit fontScale="92500" lnSpcReduction="10000"/>
          </a:bodyPr>
          <a:lstStyle/>
          <a:p>
            <a:r>
              <a:rPr lang="fr-CA" dirty="0" smtClean="0"/>
              <a:t>Commentaire </a:t>
            </a:r>
            <a:r>
              <a:rPr lang="fr-CA" dirty="0" err="1" smtClean="0"/>
              <a:t>javadoc</a:t>
            </a:r>
            <a:endParaRPr lang="fr-CA" dirty="0" smtClean="0"/>
          </a:p>
          <a:p>
            <a:r>
              <a:rPr lang="fr-CA" dirty="0" smtClean="0"/>
              <a:t>Définition</a:t>
            </a:r>
            <a:endParaRPr lang="fr-CA" dirty="0" smtClean="0"/>
          </a:p>
          <a:p>
            <a:r>
              <a:rPr lang="fr-CA" dirty="0" smtClean="0"/>
              <a:t>Fonctionnement</a:t>
            </a:r>
          </a:p>
          <a:p>
            <a:r>
              <a:rPr lang="fr-CA" dirty="0" smtClean="0"/>
              <a:t>Point d’arrêt</a:t>
            </a:r>
          </a:p>
          <a:p>
            <a:r>
              <a:rPr lang="fr-CA" dirty="0" smtClean="0"/>
              <a:t>Exécution</a:t>
            </a:r>
          </a:p>
          <a:p>
            <a:r>
              <a:rPr lang="fr-CA" dirty="0" smtClean="0"/>
              <a:t>Contrôler l’exécution</a:t>
            </a:r>
          </a:p>
          <a:p>
            <a:pPr lvl="1"/>
            <a:r>
              <a:rPr lang="fr-CA" dirty="0" smtClean="0"/>
              <a:t>Pas à pas</a:t>
            </a:r>
          </a:p>
          <a:p>
            <a:pPr lvl="1"/>
            <a:r>
              <a:rPr lang="fr-CA" dirty="0" smtClean="0"/>
              <a:t>Pas détaillé</a:t>
            </a:r>
          </a:p>
          <a:p>
            <a:pPr lvl="1"/>
            <a:r>
              <a:rPr lang="fr-CA" dirty="0" smtClean="0"/>
              <a:t>Pas sortant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249080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err="1" smtClean="0"/>
              <a:t>Javadoc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CA" dirty="0" smtClean="0"/>
              <a:t>Le </a:t>
            </a:r>
            <a:r>
              <a:rPr lang="fr-CA" dirty="0" err="1" smtClean="0"/>
              <a:t>javadoc</a:t>
            </a:r>
            <a:r>
              <a:rPr lang="fr-CA" dirty="0" smtClean="0"/>
              <a:t> est un générateur de document pour Java pour générer la documentation API en HTML à partir du code Java</a:t>
            </a:r>
          </a:p>
          <a:p>
            <a:r>
              <a:rPr lang="fr-CA" dirty="0" smtClean="0"/>
              <a:t>Cette documentation permet d’aider le développeur à indiquer ce qu’une structure dans un programme java exécute ou fait</a:t>
            </a:r>
          </a:p>
          <a:p>
            <a:pPr lvl="1"/>
            <a:r>
              <a:rPr lang="fr-CA" dirty="0" smtClean="0"/>
              <a:t>Exemple : Classe, méthode, fonction, propriété, etc.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864254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err="1" smtClean="0"/>
              <a:t>Javadoc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Dans la plupart des langages, les commentaires sont précédé par « // » ou encapsuler entre « /*…*/ »</a:t>
            </a:r>
          </a:p>
          <a:p>
            <a:r>
              <a:rPr lang="fr-CA" dirty="0" smtClean="0"/>
              <a:t>Dans le code Java, le </a:t>
            </a:r>
            <a:r>
              <a:rPr lang="fr-CA" dirty="0" err="1" smtClean="0"/>
              <a:t>javadoc</a:t>
            </a:r>
            <a:r>
              <a:rPr lang="fr-CA" dirty="0" smtClean="0"/>
              <a:t> est un commentaire structuré qui est encapsulé entre « /**… »</a:t>
            </a:r>
          </a:p>
        </p:txBody>
      </p:sp>
    </p:spTree>
    <p:extLst>
      <p:ext uri="{BB962C8B-B14F-4D97-AF65-F5344CB8AC3E}">
        <p14:creationId xmlns:p14="http://schemas.microsoft.com/office/powerpoint/2010/main" val="8290470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err="1" smtClean="0"/>
              <a:t>Javadoc</a:t>
            </a:r>
            <a:r>
              <a:rPr lang="fr-CA" dirty="0" smtClean="0"/>
              <a:t> : Exemple</a:t>
            </a:r>
            <a:endParaRPr lang="fr-CA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13"/>
          </p:nvPr>
        </p:nvSpPr>
        <p:spPr>
          <a:xfrm>
            <a:off x="1042415" y="2313432"/>
            <a:ext cx="3825419" cy="3493008"/>
          </a:xfrm>
        </p:spPr>
        <p:txBody>
          <a:bodyPr>
            <a:normAutofit fontScale="92500"/>
          </a:bodyPr>
          <a:lstStyle/>
          <a:p>
            <a:r>
              <a:rPr lang="fr-CA" dirty="0" smtClean="0"/>
              <a:t>L’exemple ci-contre montre une version simple de </a:t>
            </a:r>
            <a:r>
              <a:rPr lang="fr-CA" dirty="0" err="1" smtClean="0"/>
              <a:t>javadoc</a:t>
            </a:r>
            <a:endParaRPr lang="fr-CA" dirty="0" smtClean="0"/>
          </a:p>
          <a:p>
            <a:r>
              <a:rPr lang="fr-CA" dirty="0" smtClean="0"/>
              <a:t>La première ligne sert à la description courte du bloc d’instructions</a:t>
            </a:r>
          </a:p>
          <a:p>
            <a:r>
              <a:rPr lang="fr-CA" dirty="0" smtClean="0"/>
              <a:t>Par la suite, on peut ajouter des paramètres</a:t>
            </a:r>
            <a:endParaRPr lang="fr-CA" dirty="0"/>
          </a:p>
        </p:txBody>
      </p:sp>
      <p:pic>
        <p:nvPicPr>
          <p:cNvPr id="6" name="Espace réservé du contenu 5"/>
          <p:cNvPicPr>
            <a:picLocks noGrp="1" noChangeAspect="1"/>
          </p:cNvPicPr>
          <p:nvPr>
            <p:ph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14320" y="2313432"/>
            <a:ext cx="3305636" cy="943107"/>
          </a:xfrm>
          <a:ln>
            <a:solidFill>
              <a:schemeClr val="tx1"/>
            </a:solidFill>
          </a:ln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14320" y="3500882"/>
            <a:ext cx="3305636" cy="1282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96321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err="1" smtClean="0"/>
              <a:t>Javadoc</a:t>
            </a:r>
            <a:r>
              <a:rPr lang="fr-CA" dirty="0" smtClean="0"/>
              <a:t> : Exemple</a:t>
            </a:r>
            <a:endParaRPr lang="fr-CA" dirty="0"/>
          </a:p>
        </p:txBody>
      </p:sp>
      <p:pic>
        <p:nvPicPr>
          <p:cNvPr id="6" name="Espace réservé du contenu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2144" y="3000448"/>
            <a:ext cx="4667901" cy="2152950"/>
          </a:xfrm>
          <a:ln>
            <a:solidFill>
              <a:schemeClr val="tx1"/>
            </a:solidFill>
          </a:ln>
        </p:spPr>
      </p:pic>
      <p:cxnSp>
        <p:nvCxnSpPr>
          <p:cNvPr id="10" name="Connecteur droit avec flèche 9"/>
          <p:cNvCxnSpPr>
            <a:stCxn id="12" idx="1"/>
          </p:cNvCxnSpPr>
          <p:nvPr/>
        </p:nvCxnSpPr>
        <p:spPr>
          <a:xfrm flipH="1">
            <a:off x="3550024" y="2620788"/>
            <a:ext cx="1780425" cy="5706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ZoneTexte 11"/>
          <p:cNvSpPr txBox="1"/>
          <p:nvPr/>
        </p:nvSpPr>
        <p:spPr>
          <a:xfrm>
            <a:off x="5330449" y="2297622"/>
            <a:ext cx="143500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dirty="0" smtClean="0"/>
              <a:t>Description</a:t>
            </a:r>
            <a:br>
              <a:rPr lang="fr-CA" dirty="0" smtClean="0"/>
            </a:br>
            <a:r>
              <a:rPr lang="fr-CA" dirty="0" smtClean="0"/>
              <a:t>courte</a:t>
            </a:r>
            <a:endParaRPr lang="fr-CA" dirty="0"/>
          </a:p>
        </p:txBody>
      </p:sp>
      <p:sp>
        <p:nvSpPr>
          <p:cNvPr id="15" name="ZoneTexte 14"/>
          <p:cNvSpPr txBox="1"/>
          <p:nvPr/>
        </p:nvSpPr>
        <p:spPr>
          <a:xfrm>
            <a:off x="6226919" y="3513611"/>
            <a:ext cx="143500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dirty="0" smtClean="0"/>
              <a:t>Description</a:t>
            </a:r>
            <a:br>
              <a:rPr lang="fr-CA" dirty="0" smtClean="0"/>
            </a:br>
            <a:r>
              <a:rPr lang="fr-CA" dirty="0" smtClean="0"/>
              <a:t>longue</a:t>
            </a:r>
            <a:endParaRPr lang="fr-CA" dirty="0"/>
          </a:p>
        </p:txBody>
      </p:sp>
      <p:sp>
        <p:nvSpPr>
          <p:cNvPr id="17" name="Accolade fermante 16"/>
          <p:cNvSpPr/>
          <p:nvPr/>
        </p:nvSpPr>
        <p:spPr>
          <a:xfrm>
            <a:off x="5674659" y="3433249"/>
            <a:ext cx="304800" cy="726693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cxnSp>
        <p:nvCxnSpPr>
          <p:cNvPr id="19" name="Connecteur droit 18"/>
          <p:cNvCxnSpPr>
            <a:stCxn id="15" idx="1"/>
            <a:endCxn id="17" idx="1"/>
          </p:cNvCxnSpPr>
          <p:nvPr/>
        </p:nvCxnSpPr>
        <p:spPr>
          <a:xfrm flipH="1" flipV="1">
            <a:off x="5979459" y="3796596"/>
            <a:ext cx="247460" cy="4018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ZoneTexte 19"/>
          <p:cNvSpPr txBox="1"/>
          <p:nvPr/>
        </p:nvSpPr>
        <p:spPr>
          <a:xfrm>
            <a:off x="6226919" y="4380296"/>
            <a:ext cx="147989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dirty="0" smtClean="0"/>
              <a:t>Liste des</a:t>
            </a:r>
            <a:br>
              <a:rPr lang="fr-CA" dirty="0" smtClean="0"/>
            </a:br>
            <a:r>
              <a:rPr lang="fr-CA" dirty="0" smtClean="0"/>
              <a:t>paramètres</a:t>
            </a:r>
            <a:endParaRPr lang="fr-CA" dirty="0"/>
          </a:p>
        </p:txBody>
      </p:sp>
      <p:sp>
        <p:nvSpPr>
          <p:cNvPr id="22" name="Accolade fermante 21"/>
          <p:cNvSpPr/>
          <p:nvPr/>
        </p:nvSpPr>
        <p:spPr>
          <a:xfrm>
            <a:off x="5674659" y="4285659"/>
            <a:ext cx="304800" cy="74096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cxnSp>
        <p:nvCxnSpPr>
          <p:cNvPr id="23" name="Connecteur droit 22"/>
          <p:cNvCxnSpPr>
            <a:stCxn id="20" idx="1"/>
            <a:endCxn id="22" idx="1"/>
          </p:cNvCxnSpPr>
          <p:nvPr/>
        </p:nvCxnSpPr>
        <p:spPr>
          <a:xfrm flipH="1" flipV="1">
            <a:off x="5979459" y="4656143"/>
            <a:ext cx="247460" cy="4731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833132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Équivalent C#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Dans VS, il y a un équivalent pour C#</a:t>
            </a:r>
          </a:p>
          <a:p>
            <a:r>
              <a:rPr lang="fr-CA" dirty="0" smtClean="0"/>
              <a:t>Il suffit de débuter le commentaire avec « /// »</a:t>
            </a:r>
          </a:p>
          <a:p>
            <a:r>
              <a:rPr lang="fr-CA" dirty="0" smtClean="0"/>
              <a:t>La documentation C# utilise </a:t>
            </a:r>
            <a:r>
              <a:rPr lang="fr-CA" smtClean="0"/>
              <a:t>le format XML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0087709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A" dirty="0" smtClean="0"/>
              <a:t>Définition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CA" dirty="0" smtClean="0"/>
              <a:t>Le débogage permet d’exécuter une application de manière interactive en observant le code source et les variables pendant l’exécution</a:t>
            </a:r>
          </a:p>
          <a:p>
            <a:r>
              <a:rPr lang="fr-CA" dirty="0" smtClean="0"/>
              <a:t>À l’aide de point d’arrêt (</a:t>
            </a:r>
            <a:r>
              <a:rPr lang="fr-CA" i="1" dirty="0" err="1" smtClean="0"/>
              <a:t>breakpoint</a:t>
            </a:r>
            <a:r>
              <a:rPr lang="fr-CA" dirty="0" smtClean="0"/>
              <a:t>), on peut spécifier où le programme doit s’arrêter</a:t>
            </a:r>
          </a:p>
          <a:p>
            <a:r>
              <a:rPr lang="fr-CA" dirty="0" smtClean="0"/>
              <a:t>Une fois l’application arrêtée, on peut investiguer le code et les variables</a:t>
            </a:r>
          </a:p>
          <a:p>
            <a:endParaRPr lang="fr-CA" dirty="0" smtClean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915014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A" dirty="0" smtClean="0"/>
              <a:t>Outils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Dans la grande majorité des </a:t>
            </a:r>
            <a:r>
              <a:rPr lang="fr-CA" dirty="0" err="1" smtClean="0"/>
              <a:t>IDEs</a:t>
            </a:r>
            <a:r>
              <a:rPr lang="fr-CA" dirty="0" smtClean="0"/>
              <a:t> populaires, il y a un débogueur</a:t>
            </a:r>
          </a:p>
          <a:p>
            <a:pPr lvl="1"/>
            <a:r>
              <a:rPr lang="fr-CA" dirty="0" smtClean="0"/>
              <a:t>Visual Studio, </a:t>
            </a:r>
            <a:r>
              <a:rPr lang="fr-CA" dirty="0" err="1" smtClean="0"/>
              <a:t>Eclipse</a:t>
            </a:r>
            <a:r>
              <a:rPr lang="fr-CA" dirty="0" smtClean="0"/>
              <a:t>, Android Studio, etc.</a:t>
            </a:r>
          </a:p>
          <a:p>
            <a:r>
              <a:rPr lang="fr-CA" dirty="0" smtClean="0"/>
              <a:t>Les débogueurs sont aussi présents dans les environnements de développement console quoique l’utilisation est un peu plus archaïque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807570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256</TotalTime>
  <Words>647</Words>
  <Application>Microsoft Office PowerPoint</Application>
  <PresentationFormat>Affichage à l'écran (4:3)</PresentationFormat>
  <Paragraphs>93</Paragraphs>
  <Slides>19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19</vt:i4>
      </vt:variant>
    </vt:vector>
  </HeadingPairs>
  <TitlesOfParts>
    <vt:vector size="22" baseType="lpstr">
      <vt:lpstr>Century Gothic</vt:lpstr>
      <vt:lpstr>Wingdings 2</vt:lpstr>
      <vt:lpstr>Austin</vt:lpstr>
      <vt:lpstr>Le débogage</vt:lpstr>
      <vt:lpstr>Plan de leçon - Débogage</vt:lpstr>
      <vt:lpstr>Javadoc</vt:lpstr>
      <vt:lpstr>Javadoc</vt:lpstr>
      <vt:lpstr>Javadoc : Exemple</vt:lpstr>
      <vt:lpstr>Javadoc : Exemple</vt:lpstr>
      <vt:lpstr>Équivalent C#</vt:lpstr>
      <vt:lpstr>Définition</vt:lpstr>
      <vt:lpstr>Outils</vt:lpstr>
      <vt:lpstr>Point d’arrêt</vt:lpstr>
      <vt:lpstr>Exécution avec Eclipse</vt:lpstr>
      <vt:lpstr>Contrôler l’exécution</vt:lpstr>
      <vt:lpstr>Présentation PowerPoint</vt:lpstr>
      <vt:lpstr>Contrôler l’exécution</vt:lpstr>
      <vt:lpstr>Évaluer les variables</vt:lpstr>
      <vt:lpstr>Évaluer les expressions</vt:lpstr>
      <vt:lpstr>Point d’arrêt avancé</vt:lpstr>
      <vt:lpstr>Point d’arrêt avancé</vt:lpstr>
      <vt:lpstr>Référence</vt:lpstr>
    </vt:vector>
  </TitlesOfParts>
  <Company>nbourre@collegeshawinigan.qc.ca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débogage</dc:title>
  <dc:creator>Nicolas Bourre</dc:creator>
  <cp:lastModifiedBy>Nicolas Bourré</cp:lastModifiedBy>
  <cp:revision>31</cp:revision>
  <dcterms:created xsi:type="dcterms:W3CDTF">2014-11-17T13:54:41Z</dcterms:created>
  <dcterms:modified xsi:type="dcterms:W3CDTF">2015-11-23T15:00:38Z</dcterms:modified>
</cp:coreProperties>
</file>