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7"/>
  </p:notes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1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55" autoAdjust="0"/>
    <p:restoredTop sz="80930" autoAdjust="0"/>
  </p:normalViewPr>
  <p:slideViewPr>
    <p:cSldViewPr snapToGrid="0">
      <p:cViewPr varScale="1">
        <p:scale>
          <a:sx n="91" d="100"/>
          <a:sy n="91" d="100"/>
        </p:scale>
        <p:origin x="75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0309C0-1E02-4226-897C-E8A874307D3A}" type="datetimeFigureOut">
              <a:rPr lang="fr-CA" smtClean="0"/>
              <a:t>2015-11-11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1BEBC5-EEBD-436A-BFF7-08BB267CA8F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520371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 smtClean="0"/>
              <a:t>Ne</a:t>
            </a:r>
            <a:r>
              <a:rPr lang="fr-CA" baseline="0" dirty="0" smtClean="0"/>
              <a:t> pas oublier que la caméra position de la caméra représente le coin supérieur gauche. Le vecteur </a:t>
            </a:r>
            <a:r>
              <a:rPr lang="fr-CA" baseline="0" dirty="0" err="1" smtClean="0"/>
              <a:t>firstSquare</a:t>
            </a:r>
            <a:r>
              <a:rPr lang="fr-CA" baseline="0" dirty="0" smtClean="0"/>
              <a:t> est le première carré à afficher.</a:t>
            </a:r>
          </a:p>
          <a:p>
            <a:r>
              <a:rPr lang="fr-CA" baseline="0" dirty="0" smtClean="0"/>
              <a:t>Le décalage sert à déplacer la vue sur des tuiles partielles, car si la caméra bouge de 16 pixels, on voudra alors afficher des moitiés de tuile aux extrémités.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1BEBC5-EEBD-436A-BFF7-08BB267CA8F6}" type="slidenum">
              <a:rPr lang="fr-CA" smtClean="0"/>
              <a:t>8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076152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sz="120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spriteBatch</a:t>
            </a:r>
            <a:r>
              <a:rPr lang="fr-CA" sz="1200" b="1" dirty="0" err="1" smtClean="0">
                <a:solidFill>
                  <a:srgbClr val="000080"/>
                </a:solidFill>
                <a:effectLst/>
                <a:latin typeface="Courier New" panose="02070309020205020404" pitchFamily="49" charset="0"/>
              </a:rPr>
              <a:t>.</a:t>
            </a:r>
            <a:r>
              <a:rPr lang="fr-CA" sz="120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Draw</a:t>
            </a:r>
            <a:r>
              <a:rPr lang="fr-CA" sz="1200" b="1" dirty="0" smtClean="0">
                <a:solidFill>
                  <a:srgbClr val="00008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fr-CA" sz="120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fr-CA" sz="120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Tile</a:t>
            </a:r>
            <a:r>
              <a:rPr lang="fr-CA" sz="1200" b="1" dirty="0" err="1" smtClean="0">
                <a:solidFill>
                  <a:srgbClr val="000080"/>
                </a:solidFill>
                <a:effectLst/>
                <a:latin typeface="Courier New" panose="02070309020205020404" pitchFamily="49" charset="0"/>
              </a:rPr>
              <a:t>.</a:t>
            </a:r>
            <a:r>
              <a:rPr lang="fr-CA" sz="120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TileSetTexture</a:t>
            </a:r>
            <a:r>
              <a:rPr lang="fr-CA" sz="1200" b="1" dirty="0" smtClean="0">
                <a:solidFill>
                  <a:srgbClr val="000080"/>
                </a:solidFill>
                <a:effectLst/>
                <a:latin typeface="Courier New" panose="02070309020205020404" pitchFamily="49" charset="0"/>
              </a:rPr>
              <a:t>,</a:t>
            </a:r>
            <a:r>
              <a:rPr lang="fr-CA" sz="120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fr-CA" sz="1200" b="1" dirty="0" smtClean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new</a:t>
            </a:r>
            <a:r>
              <a:rPr lang="fr-CA" sz="120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Rectangle</a:t>
            </a:r>
            <a:r>
              <a:rPr lang="fr-CA" sz="1200" b="1" dirty="0" smtClean="0">
                <a:solidFill>
                  <a:srgbClr val="00008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fr-CA" sz="120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fr-CA" sz="1200" b="1" dirty="0" smtClean="0">
                <a:solidFill>
                  <a:srgbClr val="00008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fr-CA" sz="120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x </a:t>
            </a:r>
            <a:r>
              <a:rPr lang="fr-CA" sz="1200" b="1" dirty="0" smtClean="0">
                <a:solidFill>
                  <a:srgbClr val="000080"/>
                </a:solidFill>
                <a:effectLst/>
                <a:latin typeface="Courier New" panose="02070309020205020404" pitchFamily="49" charset="0"/>
              </a:rPr>
              <a:t>*</a:t>
            </a:r>
            <a:r>
              <a:rPr lang="fr-CA" sz="120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fr-CA" sz="120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Tile</a:t>
            </a:r>
            <a:r>
              <a:rPr lang="fr-CA" sz="1200" b="1" dirty="0" err="1" smtClean="0">
                <a:solidFill>
                  <a:srgbClr val="000080"/>
                </a:solidFill>
                <a:effectLst/>
                <a:latin typeface="Courier New" panose="02070309020205020404" pitchFamily="49" charset="0"/>
              </a:rPr>
              <a:t>.</a:t>
            </a:r>
            <a:r>
              <a:rPr lang="fr-CA" sz="120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TileStepX</a:t>
            </a:r>
            <a:r>
              <a:rPr lang="fr-CA" sz="1200" b="1" dirty="0" smtClean="0">
                <a:solidFill>
                  <a:srgbClr val="000080"/>
                </a:solidFill>
                <a:effectLst/>
                <a:latin typeface="Courier New" panose="02070309020205020404" pitchFamily="49" charset="0"/>
              </a:rPr>
              <a:t>)</a:t>
            </a:r>
            <a:r>
              <a:rPr lang="fr-CA" sz="120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fr-CA" sz="1200" b="1" dirty="0" smtClean="0">
                <a:solidFill>
                  <a:srgbClr val="000080"/>
                </a:solidFill>
                <a:effectLst/>
                <a:latin typeface="Courier New" panose="02070309020205020404" pitchFamily="49" charset="0"/>
              </a:rPr>
              <a:t>-</a:t>
            </a:r>
            <a:r>
              <a:rPr lang="fr-CA" sz="120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fr-CA" sz="120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offsetX</a:t>
            </a:r>
            <a:r>
              <a:rPr lang="fr-CA" sz="120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fr-CA" sz="1200" b="1" dirty="0" smtClean="0">
                <a:solidFill>
                  <a:srgbClr val="000080"/>
                </a:solidFill>
                <a:effectLst/>
                <a:latin typeface="Courier New" panose="02070309020205020404" pitchFamily="49" charset="0"/>
              </a:rPr>
              <a:t>+</a:t>
            </a:r>
            <a:r>
              <a:rPr lang="fr-CA" sz="120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fr-CA" sz="120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rowOffset</a:t>
            </a:r>
            <a:r>
              <a:rPr lang="fr-CA" sz="120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fr-CA" sz="1200" b="1" dirty="0" smtClean="0">
                <a:solidFill>
                  <a:srgbClr val="000080"/>
                </a:solidFill>
                <a:effectLst/>
                <a:latin typeface="Courier New" panose="02070309020205020404" pitchFamily="49" charset="0"/>
              </a:rPr>
              <a:t>+</a:t>
            </a:r>
            <a:r>
              <a:rPr lang="fr-CA" sz="120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fr-CA" sz="120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baseOffsetX</a:t>
            </a:r>
            <a:r>
              <a:rPr lang="fr-CA" sz="1200" b="1" dirty="0" smtClean="0">
                <a:solidFill>
                  <a:srgbClr val="000080"/>
                </a:solidFill>
                <a:effectLst/>
                <a:latin typeface="Courier New" panose="02070309020205020404" pitchFamily="49" charset="0"/>
              </a:rPr>
              <a:t>,</a:t>
            </a:r>
            <a:r>
              <a:rPr lang="fr-CA" sz="120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fr-CA" sz="1200" b="1" dirty="0" smtClean="0">
                <a:solidFill>
                  <a:srgbClr val="00008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fr-CA" sz="120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y </a:t>
            </a:r>
            <a:r>
              <a:rPr lang="fr-CA" sz="1200" b="1" dirty="0" smtClean="0">
                <a:solidFill>
                  <a:srgbClr val="000080"/>
                </a:solidFill>
                <a:effectLst/>
                <a:latin typeface="Courier New" panose="02070309020205020404" pitchFamily="49" charset="0"/>
              </a:rPr>
              <a:t>*</a:t>
            </a:r>
            <a:r>
              <a:rPr lang="fr-CA" sz="120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fr-CA" sz="120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Tile</a:t>
            </a:r>
            <a:r>
              <a:rPr lang="fr-CA" sz="1200" b="1" dirty="0" err="1" smtClean="0">
                <a:solidFill>
                  <a:srgbClr val="000080"/>
                </a:solidFill>
                <a:effectLst/>
                <a:latin typeface="Courier New" panose="02070309020205020404" pitchFamily="49" charset="0"/>
              </a:rPr>
              <a:t>.</a:t>
            </a:r>
            <a:r>
              <a:rPr lang="fr-CA" sz="120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TileStepY</a:t>
            </a:r>
            <a:r>
              <a:rPr lang="fr-CA" sz="1200" b="1" dirty="0" smtClean="0">
                <a:solidFill>
                  <a:srgbClr val="000080"/>
                </a:solidFill>
                <a:effectLst/>
                <a:latin typeface="Courier New" panose="02070309020205020404" pitchFamily="49" charset="0"/>
              </a:rPr>
              <a:t>)</a:t>
            </a:r>
            <a:r>
              <a:rPr lang="fr-CA" sz="120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fr-CA" sz="1200" b="1" dirty="0" smtClean="0">
                <a:solidFill>
                  <a:srgbClr val="000080"/>
                </a:solidFill>
                <a:effectLst/>
                <a:latin typeface="Courier New" panose="02070309020205020404" pitchFamily="49" charset="0"/>
              </a:rPr>
              <a:t>-</a:t>
            </a:r>
            <a:r>
              <a:rPr lang="fr-CA" sz="120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fr-CA" sz="120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offsetY</a:t>
            </a:r>
            <a:r>
              <a:rPr lang="fr-CA" sz="120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fr-CA" sz="1200" b="1" dirty="0" smtClean="0">
                <a:solidFill>
                  <a:srgbClr val="000080"/>
                </a:solidFill>
                <a:effectLst/>
                <a:latin typeface="Courier New" panose="02070309020205020404" pitchFamily="49" charset="0"/>
              </a:rPr>
              <a:t>+</a:t>
            </a:r>
            <a:r>
              <a:rPr lang="fr-CA" sz="120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fr-CA" sz="120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baseOffsetY</a:t>
            </a:r>
            <a:r>
              <a:rPr lang="fr-CA" sz="1200" b="1" dirty="0" smtClean="0">
                <a:solidFill>
                  <a:srgbClr val="000080"/>
                </a:solidFill>
                <a:effectLst/>
                <a:latin typeface="Courier New" panose="02070309020205020404" pitchFamily="49" charset="0"/>
              </a:rPr>
              <a:t>,</a:t>
            </a:r>
            <a:r>
              <a:rPr lang="fr-CA" sz="120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fr-CA" sz="120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Tile</a:t>
            </a:r>
            <a:r>
              <a:rPr lang="fr-CA" sz="1200" b="1" dirty="0" err="1" smtClean="0">
                <a:solidFill>
                  <a:srgbClr val="000080"/>
                </a:solidFill>
                <a:effectLst/>
                <a:latin typeface="Courier New" panose="02070309020205020404" pitchFamily="49" charset="0"/>
              </a:rPr>
              <a:t>.</a:t>
            </a:r>
            <a:r>
              <a:rPr lang="fr-CA" sz="120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TileWidth</a:t>
            </a:r>
            <a:r>
              <a:rPr lang="fr-CA" sz="1200" b="1" dirty="0" smtClean="0">
                <a:solidFill>
                  <a:srgbClr val="000080"/>
                </a:solidFill>
                <a:effectLst/>
                <a:latin typeface="Courier New" panose="02070309020205020404" pitchFamily="49" charset="0"/>
              </a:rPr>
              <a:t>,</a:t>
            </a:r>
            <a:r>
              <a:rPr lang="fr-CA" sz="120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fr-CA" sz="120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Tile</a:t>
            </a:r>
            <a:r>
              <a:rPr lang="fr-CA" sz="1200" b="1" dirty="0" err="1" smtClean="0">
                <a:solidFill>
                  <a:srgbClr val="000080"/>
                </a:solidFill>
                <a:effectLst/>
                <a:latin typeface="Courier New" panose="02070309020205020404" pitchFamily="49" charset="0"/>
              </a:rPr>
              <a:t>.</a:t>
            </a:r>
            <a:r>
              <a:rPr lang="fr-CA" sz="120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TileHeight</a:t>
            </a:r>
            <a:r>
              <a:rPr lang="fr-CA" sz="1200" b="1" dirty="0" smtClean="0">
                <a:solidFill>
                  <a:srgbClr val="000080"/>
                </a:solidFill>
                <a:effectLst/>
                <a:latin typeface="Courier New" panose="02070309020205020404" pitchFamily="49" charset="0"/>
              </a:rPr>
              <a:t>),</a:t>
            </a:r>
            <a:r>
              <a:rPr lang="fr-CA" sz="120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fr-CA" sz="120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Tile</a:t>
            </a:r>
            <a:r>
              <a:rPr lang="fr-CA" sz="1200" b="1" dirty="0" err="1" smtClean="0">
                <a:solidFill>
                  <a:srgbClr val="000080"/>
                </a:solidFill>
                <a:effectLst/>
                <a:latin typeface="Courier New" panose="02070309020205020404" pitchFamily="49" charset="0"/>
              </a:rPr>
              <a:t>.</a:t>
            </a:r>
            <a:r>
              <a:rPr lang="fr-CA" sz="120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GetSourceRectangle</a:t>
            </a:r>
            <a:r>
              <a:rPr lang="fr-CA" sz="1200" b="1" dirty="0" smtClean="0">
                <a:solidFill>
                  <a:srgbClr val="00008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fr-CA" sz="120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tileID</a:t>
            </a:r>
            <a:r>
              <a:rPr lang="fr-CA" sz="1200" b="1" dirty="0" smtClean="0">
                <a:solidFill>
                  <a:srgbClr val="000080"/>
                </a:solidFill>
                <a:effectLst/>
                <a:latin typeface="Courier New" panose="02070309020205020404" pitchFamily="49" charset="0"/>
              </a:rPr>
              <a:t>),</a:t>
            </a:r>
            <a:r>
              <a:rPr lang="fr-CA" sz="120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fr-CA" sz="120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Color</a:t>
            </a:r>
            <a:r>
              <a:rPr lang="fr-CA" sz="1200" b="1" dirty="0" err="1" smtClean="0">
                <a:solidFill>
                  <a:srgbClr val="000080"/>
                </a:solidFill>
                <a:effectLst/>
                <a:latin typeface="Courier New" panose="02070309020205020404" pitchFamily="49" charset="0"/>
              </a:rPr>
              <a:t>.</a:t>
            </a:r>
            <a:r>
              <a:rPr lang="fr-CA" sz="120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White</a:t>
            </a:r>
            <a:r>
              <a:rPr lang="fr-CA" sz="1200" b="1" dirty="0" smtClean="0">
                <a:solidFill>
                  <a:srgbClr val="000080"/>
                </a:solidFill>
                <a:effectLst/>
                <a:latin typeface="Courier New" panose="02070309020205020404" pitchFamily="49" charset="0"/>
              </a:rPr>
              <a:t>);</a:t>
            </a:r>
            <a:endParaRPr lang="fr-CA" dirty="0" smtClean="0">
              <a:effectLst/>
            </a:endParaRPr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1BEBC5-EEBD-436A-BFF7-08BB267CA8F6}" type="slidenum">
              <a:rPr lang="fr-CA" smtClean="0"/>
              <a:t>12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721710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notre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cas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(51 + 51 * 64)/10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33150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1BEBC5-EEBD-436A-BFF7-08BB267CA8F6}" type="slidenum">
              <a:rPr lang="fr-CA" smtClean="0"/>
              <a:t>22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650385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 smtClean="0"/>
              <a:t>Ne pas oublier que 1 est le fond et 0 la surface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1BEBC5-EEBD-436A-BFF7-08BB267CA8F6}" type="slidenum">
              <a:rPr lang="fr-CA" smtClean="0"/>
              <a:t>23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613696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 smtClean="0"/>
              <a:t>La couche de fond est expliquée</a:t>
            </a:r>
            <a:r>
              <a:rPr lang="fr-CA" baseline="0" dirty="0" smtClean="0"/>
              <a:t> dans un diapo précédent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1BEBC5-EEBD-436A-BFF7-08BB267CA8F6}" type="slidenum">
              <a:rPr lang="fr-CA" smtClean="0"/>
              <a:t>24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22408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E49B8-8844-42E5-8DF3-8BCEE608C543}" type="datetimeFigureOut">
              <a:rPr lang="fr-CA" smtClean="0"/>
              <a:t>2015-11-11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57D32-8DD4-4807-8BE4-D61737AC3B77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4789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E49B8-8844-42E5-8DF3-8BCEE608C543}" type="datetimeFigureOut">
              <a:rPr lang="fr-CA" smtClean="0"/>
              <a:t>2015-11-11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57D32-8DD4-4807-8BE4-D61737AC3B77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40661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E49B8-8844-42E5-8DF3-8BCEE608C543}" type="datetimeFigureOut">
              <a:rPr lang="fr-CA" smtClean="0"/>
              <a:t>2015-11-11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57D32-8DD4-4807-8BE4-D61737AC3B77}" type="slidenum">
              <a:rPr lang="fr-CA" smtClean="0"/>
              <a:t>‹N°›</a:t>
            </a:fld>
            <a:endParaRPr lang="fr-CA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396983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E49B8-8844-42E5-8DF3-8BCEE608C543}" type="datetimeFigureOut">
              <a:rPr lang="fr-CA" smtClean="0"/>
              <a:t>2015-11-11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57D32-8DD4-4807-8BE4-D61737AC3B77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08510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E49B8-8844-42E5-8DF3-8BCEE608C543}" type="datetimeFigureOut">
              <a:rPr lang="fr-CA" smtClean="0"/>
              <a:t>2015-11-11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57D32-8DD4-4807-8BE4-D61737AC3B77}" type="slidenum">
              <a:rPr lang="fr-CA" smtClean="0"/>
              <a:t>‹N°›</a:t>
            </a:fld>
            <a:endParaRPr lang="fr-CA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457747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E49B8-8844-42E5-8DF3-8BCEE608C543}" type="datetimeFigureOut">
              <a:rPr lang="fr-CA" smtClean="0"/>
              <a:t>2015-11-11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57D32-8DD4-4807-8BE4-D61737AC3B77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367949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E49B8-8844-42E5-8DF3-8BCEE608C543}" type="datetimeFigureOut">
              <a:rPr lang="fr-CA" smtClean="0"/>
              <a:t>2015-11-11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57D32-8DD4-4807-8BE4-D61737AC3B77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761128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E49B8-8844-42E5-8DF3-8BCEE608C543}" type="datetimeFigureOut">
              <a:rPr lang="fr-CA" smtClean="0"/>
              <a:t>2015-11-11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57D32-8DD4-4807-8BE4-D61737AC3B77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96241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E49B8-8844-42E5-8DF3-8BCEE608C543}" type="datetimeFigureOut">
              <a:rPr lang="fr-CA" smtClean="0"/>
              <a:t>2015-11-11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57D32-8DD4-4807-8BE4-D61737AC3B77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44900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E49B8-8844-42E5-8DF3-8BCEE608C543}" type="datetimeFigureOut">
              <a:rPr lang="fr-CA" smtClean="0"/>
              <a:t>2015-11-11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57D32-8DD4-4807-8BE4-D61737AC3B77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74521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E49B8-8844-42E5-8DF3-8BCEE608C543}" type="datetimeFigureOut">
              <a:rPr lang="fr-CA" smtClean="0"/>
              <a:t>2015-11-11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57D32-8DD4-4807-8BE4-D61737AC3B77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9512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E49B8-8844-42E5-8DF3-8BCEE608C543}" type="datetimeFigureOut">
              <a:rPr lang="fr-CA" smtClean="0"/>
              <a:t>2015-11-11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57D32-8DD4-4807-8BE4-D61737AC3B77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44576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E49B8-8844-42E5-8DF3-8BCEE608C543}" type="datetimeFigureOut">
              <a:rPr lang="fr-CA" smtClean="0"/>
              <a:t>2015-11-11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57D32-8DD4-4807-8BE4-D61737AC3B77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04630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E49B8-8844-42E5-8DF3-8BCEE608C543}" type="datetimeFigureOut">
              <a:rPr lang="fr-CA" smtClean="0"/>
              <a:t>2015-11-11</a:t>
            </a:fld>
            <a:endParaRPr lang="fr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57D32-8DD4-4807-8BE4-D61737AC3B77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89510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E49B8-8844-42E5-8DF3-8BCEE608C543}" type="datetimeFigureOut">
              <a:rPr lang="fr-CA" smtClean="0"/>
              <a:t>2015-11-11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57D32-8DD4-4807-8BE4-D61737AC3B77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13238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E49B8-8844-42E5-8DF3-8BCEE608C543}" type="datetimeFigureOut">
              <a:rPr lang="fr-CA" smtClean="0"/>
              <a:t>2015-11-11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57D32-8DD4-4807-8BE4-D61737AC3B77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13100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DE49B8-8844-42E5-8DF3-8BCEE608C543}" type="datetimeFigureOut">
              <a:rPr lang="fr-CA" smtClean="0"/>
              <a:t>2015-11-11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7D57D32-8DD4-4807-8BE4-D61737AC3B77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42861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xnaresources.com/default.asp?page=TUTORIALS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A" dirty="0" err="1" smtClean="0"/>
              <a:t>Dév</a:t>
            </a:r>
            <a:r>
              <a:rPr lang="fr-CA" dirty="0" smtClean="0"/>
              <a:t>. Application interactive III</a:t>
            </a:r>
            <a:endParaRPr lang="fr-CA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CA" dirty="0" err="1" smtClean="0"/>
              <a:t>Tile</a:t>
            </a:r>
            <a:r>
              <a:rPr lang="fr-CA" dirty="0" smtClean="0"/>
              <a:t> </a:t>
            </a:r>
            <a:r>
              <a:rPr lang="fr-CA" dirty="0" err="1" smtClean="0"/>
              <a:t>Engine</a:t>
            </a:r>
            <a:r>
              <a:rPr lang="fr-CA" dirty="0" smtClean="0"/>
              <a:t> – Hexagonal et Isométrique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98769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Carte hexagonale : </a:t>
            </a:r>
            <a:r>
              <a:rPr lang="fr-CA" dirty="0" err="1"/>
              <a:t>Draw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Pour rendre la carte plus intéressante visuellement, modifier la couleur de fond pour noir.</a:t>
            </a:r>
            <a:endParaRPr lang="fr-CA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8855" y="3242870"/>
            <a:ext cx="4771049" cy="3028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084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Carte hexagonale : Régler le défilement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Dans la forme actuelle</a:t>
            </a:r>
          </a:p>
          <a:p>
            <a:pPr lvl="1"/>
            <a:r>
              <a:rPr lang="fr-CA" dirty="0" smtClean="0"/>
              <a:t>Si on se déplace de gauche à droite on n’atteint pas les limites</a:t>
            </a:r>
          </a:p>
          <a:p>
            <a:pPr lvl="1"/>
            <a:r>
              <a:rPr lang="fr-CA" dirty="0" smtClean="0"/>
              <a:t>Si on descend à la limite inférieure, le jeu plante</a:t>
            </a:r>
          </a:p>
          <a:p>
            <a:r>
              <a:rPr lang="fr-CA" dirty="0" smtClean="0"/>
              <a:t>Dans la méthode Update(), il faudra modifier les </a:t>
            </a:r>
            <a:r>
              <a:rPr lang="fr-CA" b="1" dirty="0" err="1" smtClean="0"/>
              <a:t>TileWidth</a:t>
            </a:r>
            <a:r>
              <a:rPr lang="fr-CA" dirty="0" smtClean="0"/>
              <a:t> et </a:t>
            </a:r>
            <a:r>
              <a:rPr lang="fr-CA" b="1" dirty="0" err="1" smtClean="0"/>
              <a:t>TileHeight</a:t>
            </a:r>
            <a:r>
              <a:rPr lang="fr-CA" dirty="0" smtClean="0"/>
              <a:t> pour </a:t>
            </a:r>
            <a:r>
              <a:rPr lang="fr-CA" b="1" dirty="0" err="1" smtClean="0"/>
              <a:t>TileStepX</a:t>
            </a:r>
            <a:r>
              <a:rPr lang="fr-CA" dirty="0" smtClean="0"/>
              <a:t> et </a:t>
            </a:r>
            <a:r>
              <a:rPr lang="fr-CA" b="1" dirty="0" err="1" smtClean="0"/>
              <a:t>TileStepY</a:t>
            </a:r>
            <a:endParaRPr lang="fr-CA" dirty="0" smtClean="0"/>
          </a:p>
        </p:txBody>
      </p:sp>
    </p:spTree>
    <p:extLst>
      <p:ext uri="{BB962C8B-B14F-4D97-AF65-F5344CB8AC3E}">
        <p14:creationId xmlns:p14="http://schemas.microsoft.com/office/powerpoint/2010/main" val="4073954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Carte hexagonale : Problème de bordure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A" dirty="0"/>
              <a:t>Pour remédier au problème de bordure lorsque la caméra est en position zéro sur une des deux axes, il faudra ajouter un décalage de -14 px sur l’axe des X et Y</a:t>
            </a:r>
          </a:p>
          <a:p>
            <a:r>
              <a:rPr lang="fr-CA" dirty="0"/>
              <a:t>Ajouter les propriétés globales suivantes</a:t>
            </a:r>
          </a:p>
          <a:p>
            <a:pPr lvl="1"/>
            <a:r>
              <a:rPr lang="fr-CA" dirty="0" err="1"/>
              <a:t>baseOffsetX</a:t>
            </a:r>
            <a:r>
              <a:rPr lang="fr-CA" dirty="0"/>
              <a:t> : -14</a:t>
            </a:r>
          </a:p>
          <a:p>
            <a:pPr lvl="1"/>
            <a:r>
              <a:rPr lang="fr-CA" dirty="0" err="1"/>
              <a:t>baseOffsetY</a:t>
            </a:r>
            <a:r>
              <a:rPr lang="fr-CA" dirty="0"/>
              <a:t> : -</a:t>
            </a:r>
            <a:r>
              <a:rPr lang="fr-CA" dirty="0" smtClean="0"/>
              <a:t>14</a:t>
            </a:r>
          </a:p>
          <a:p>
            <a:r>
              <a:rPr lang="fr-CA" dirty="0" smtClean="0"/>
              <a:t>Modifier le </a:t>
            </a:r>
            <a:r>
              <a:rPr lang="fr-CA" dirty="0" err="1" smtClean="0"/>
              <a:t>Draw</a:t>
            </a:r>
            <a:r>
              <a:rPr lang="fr-CA" dirty="0" smtClean="0"/>
              <a:t> pour additionner ces nouvelles propriétés à la position de rendu des tuiles</a:t>
            </a:r>
            <a:br>
              <a:rPr lang="fr-CA" dirty="0" smtClean="0"/>
            </a:br>
            <a:r>
              <a:rPr lang="fr-CA" dirty="0" smtClean="0"/>
              <a:t>(</a:t>
            </a:r>
            <a:r>
              <a:rPr lang="fr-CA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x </a:t>
            </a:r>
            <a:r>
              <a:rPr lang="fr-CA" b="1" dirty="0">
                <a:solidFill>
                  <a:srgbClr val="000080"/>
                </a:solidFill>
                <a:latin typeface="Courier New" panose="02070309020205020404" pitchFamily="49" charset="0"/>
              </a:rPr>
              <a:t>*</a:t>
            </a:r>
            <a:r>
              <a:rPr lang="fr-CA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fr-CA" dirty="0" err="1">
                <a:solidFill>
                  <a:srgbClr val="000000"/>
                </a:solidFill>
                <a:latin typeface="Courier New" panose="02070309020205020404" pitchFamily="49" charset="0"/>
              </a:rPr>
              <a:t>Tile</a:t>
            </a:r>
            <a:r>
              <a:rPr lang="fr-CA" b="1" dirty="0" err="1">
                <a:solidFill>
                  <a:srgbClr val="000080"/>
                </a:solidFill>
                <a:latin typeface="Courier New" panose="02070309020205020404" pitchFamily="49" charset="0"/>
              </a:rPr>
              <a:t>.</a:t>
            </a:r>
            <a:r>
              <a:rPr lang="fr-CA" dirty="0" err="1">
                <a:solidFill>
                  <a:srgbClr val="000000"/>
                </a:solidFill>
                <a:latin typeface="Courier New" panose="02070309020205020404" pitchFamily="49" charset="0"/>
              </a:rPr>
              <a:t>TileStepX</a:t>
            </a:r>
            <a:r>
              <a:rPr lang="fr-CA" b="1" dirty="0">
                <a:solidFill>
                  <a:srgbClr val="000080"/>
                </a:solidFill>
                <a:latin typeface="Courier New" panose="02070309020205020404" pitchFamily="49" charset="0"/>
              </a:rPr>
              <a:t>)</a:t>
            </a:r>
            <a:r>
              <a:rPr lang="fr-CA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fr-CA" b="1" dirty="0">
                <a:solidFill>
                  <a:srgbClr val="000080"/>
                </a:solidFill>
                <a:latin typeface="Courier New" panose="02070309020205020404" pitchFamily="49" charset="0"/>
              </a:rPr>
              <a:t>-</a:t>
            </a:r>
            <a:r>
              <a:rPr lang="fr-CA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fr-CA" dirty="0" err="1">
                <a:solidFill>
                  <a:srgbClr val="000000"/>
                </a:solidFill>
                <a:latin typeface="Courier New" panose="02070309020205020404" pitchFamily="49" charset="0"/>
              </a:rPr>
              <a:t>offsetX</a:t>
            </a:r>
            <a:r>
              <a:rPr lang="fr-CA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fr-CA" b="1" dirty="0">
                <a:solidFill>
                  <a:srgbClr val="000080"/>
                </a:solidFill>
                <a:latin typeface="Courier New" panose="02070309020205020404" pitchFamily="49" charset="0"/>
              </a:rPr>
              <a:t>+</a:t>
            </a:r>
            <a:r>
              <a:rPr lang="fr-CA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fr-CA" dirty="0" err="1">
                <a:solidFill>
                  <a:srgbClr val="000000"/>
                </a:solidFill>
                <a:latin typeface="Courier New" panose="02070309020205020404" pitchFamily="49" charset="0"/>
              </a:rPr>
              <a:t>rowOffset</a:t>
            </a:r>
            <a:r>
              <a:rPr lang="fr-CA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fr-CA" b="1" dirty="0">
                <a:solidFill>
                  <a:srgbClr val="000080"/>
                </a:solidFill>
                <a:latin typeface="Courier New" panose="02070309020205020404" pitchFamily="49" charset="0"/>
              </a:rPr>
              <a:t>+</a:t>
            </a:r>
            <a:r>
              <a:rPr lang="fr-CA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fr-CA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baseOffsetX</a:t>
            </a:r>
            <a:r>
              <a:rPr lang="fr-CA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,</a:t>
            </a:r>
            <a:br>
              <a:rPr lang="fr-CA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</a:br>
            <a:r>
              <a:rPr lang="fr-CA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(</a:t>
            </a:r>
            <a:r>
              <a:rPr lang="fr-CA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y </a:t>
            </a:r>
            <a:r>
              <a:rPr lang="fr-CA" b="1" dirty="0">
                <a:solidFill>
                  <a:srgbClr val="000080"/>
                </a:solidFill>
                <a:latin typeface="Courier New" panose="02070309020205020404" pitchFamily="49" charset="0"/>
              </a:rPr>
              <a:t>*</a:t>
            </a:r>
            <a:r>
              <a:rPr lang="fr-CA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fr-CA" dirty="0" err="1">
                <a:solidFill>
                  <a:srgbClr val="000000"/>
                </a:solidFill>
                <a:latin typeface="Courier New" panose="02070309020205020404" pitchFamily="49" charset="0"/>
              </a:rPr>
              <a:t>Tile</a:t>
            </a:r>
            <a:r>
              <a:rPr lang="fr-CA" b="1" dirty="0" err="1">
                <a:solidFill>
                  <a:srgbClr val="000080"/>
                </a:solidFill>
                <a:latin typeface="Courier New" panose="02070309020205020404" pitchFamily="49" charset="0"/>
              </a:rPr>
              <a:t>.</a:t>
            </a:r>
            <a:r>
              <a:rPr lang="fr-CA" dirty="0" err="1">
                <a:solidFill>
                  <a:srgbClr val="000000"/>
                </a:solidFill>
                <a:latin typeface="Courier New" panose="02070309020205020404" pitchFamily="49" charset="0"/>
              </a:rPr>
              <a:t>TileStepY</a:t>
            </a:r>
            <a:r>
              <a:rPr lang="fr-CA" b="1" dirty="0">
                <a:solidFill>
                  <a:srgbClr val="000080"/>
                </a:solidFill>
                <a:latin typeface="Courier New" panose="02070309020205020404" pitchFamily="49" charset="0"/>
              </a:rPr>
              <a:t>)</a:t>
            </a:r>
            <a:r>
              <a:rPr lang="fr-CA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fr-CA" b="1" dirty="0">
                <a:solidFill>
                  <a:srgbClr val="000080"/>
                </a:solidFill>
                <a:latin typeface="Courier New" panose="02070309020205020404" pitchFamily="49" charset="0"/>
              </a:rPr>
              <a:t>-</a:t>
            </a:r>
            <a:r>
              <a:rPr lang="fr-CA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fr-CA" dirty="0" err="1">
                <a:solidFill>
                  <a:srgbClr val="000000"/>
                </a:solidFill>
                <a:latin typeface="Courier New" panose="02070309020205020404" pitchFamily="49" charset="0"/>
              </a:rPr>
              <a:t>offsetY</a:t>
            </a:r>
            <a:r>
              <a:rPr lang="fr-CA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fr-CA" b="1" dirty="0">
                <a:solidFill>
                  <a:srgbClr val="000080"/>
                </a:solidFill>
                <a:latin typeface="Courier New" panose="02070309020205020404" pitchFamily="49" charset="0"/>
              </a:rPr>
              <a:t>+</a:t>
            </a:r>
            <a:r>
              <a:rPr lang="fr-CA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fr-CA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baseOffsetY</a:t>
            </a:r>
            <a:endParaRPr lang="fr-CA" dirty="0"/>
          </a:p>
          <a:p>
            <a:r>
              <a:rPr lang="fr-CA" dirty="0" smtClean="0"/>
              <a:t>Modifier la dimension d’affichage pour 17 x 37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812959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Carte hexagonale</a:t>
            </a:r>
            <a:endParaRPr lang="fr-CA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8826" y="2160588"/>
            <a:ext cx="6114386" cy="3881437"/>
          </a:xfrm>
        </p:spPr>
      </p:pic>
    </p:spTree>
    <p:extLst>
      <p:ext uri="{BB962C8B-B14F-4D97-AF65-F5344CB8AC3E}">
        <p14:creationId xmlns:p14="http://schemas.microsoft.com/office/powerpoint/2010/main" val="2167564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Carte isométrique</a:t>
            </a:r>
            <a:endParaRPr lang="fr-CA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76503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Carte isométrique : Principe</a:t>
            </a:r>
            <a:endParaRPr lang="fr-CA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L’affichage isométrique permet de rendre des objets 3D dans un monde 2D</a:t>
            </a:r>
          </a:p>
          <a:p>
            <a:r>
              <a:rPr lang="fr-CA" dirty="0" smtClean="0"/>
              <a:t>Il s’agit d’une simulation du 3D, car il s’agit d’un subterfuge artistique</a:t>
            </a:r>
          </a:p>
          <a:p>
            <a:r>
              <a:rPr lang="fr-CA" dirty="0" smtClean="0"/>
              <a:t>Isométrique signifie « mesure égale »</a:t>
            </a:r>
          </a:p>
          <a:p>
            <a:r>
              <a:rPr lang="fr-CA" dirty="0" smtClean="0"/>
              <a:t>Beaucoup de jeux de tuiles sont disponibles sur OpenGameArt.org</a:t>
            </a:r>
          </a:p>
          <a:p>
            <a:endParaRPr lang="fr-CA" dirty="0" smtClean="0"/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939090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Carte isométrique : Jeu de tuiles</a:t>
            </a:r>
            <a:endParaRPr lang="fr-CA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1101" y="1270000"/>
            <a:ext cx="3309134" cy="5294615"/>
          </a:xfrm>
        </p:spPr>
      </p:pic>
    </p:spTree>
    <p:extLst>
      <p:ext uri="{BB962C8B-B14F-4D97-AF65-F5344CB8AC3E}">
        <p14:creationId xmlns:p14="http://schemas.microsoft.com/office/powerpoint/2010/main" val="373246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Carte isométrique : Modifications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Par rapport à la carte hexagonale, il n’y a que peu de différence dans les modifications à apporter</a:t>
            </a:r>
          </a:p>
          <a:p>
            <a:r>
              <a:rPr lang="fr-CA" dirty="0" smtClean="0"/>
              <a:t>Il suffit de remplacer la dimension des tuiles ainsi que les décalages</a:t>
            </a:r>
          </a:p>
          <a:p>
            <a:pPr lvl="1"/>
            <a:r>
              <a:rPr lang="fr-CA" dirty="0" err="1"/>
              <a:t>TileWidth</a:t>
            </a:r>
            <a:r>
              <a:rPr lang="fr-CA" dirty="0"/>
              <a:t> : 64</a:t>
            </a:r>
          </a:p>
          <a:p>
            <a:pPr lvl="1"/>
            <a:r>
              <a:rPr lang="fr-CA" dirty="0" err="1"/>
              <a:t>TileHeight</a:t>
            </a:r>
            <a:r>
              <a:rPr lang="fr-CA" dirty="0"/>
              <a:t> : 64</a:t>
            </a:r>
          </a:p>
          <a:p>
            <a:pPr lvl="1"/>
            <a:r>
              <a:rPr lang="fr-CA" dirty="0" err="1"/>
              <a:t>TileStepX</a:t>
            </a:r>
            <a:r>
              <a:rPr lang="fr-CA" dirty="0"/>
              <a:t> : 64</a:t>
            </a:r>
          </a:p>
          <a:p>
            <a:pPr lvl="1"/>
            <a:r>
              <a:rPr lang="fr-CA" dirty="0" err="1"/>
              <a:t>TileStepY</a:t>
            </a:r>
            <a:r>
              <a:rPr lang="fr-CA" dirty="0"/>
              <a:t> : 16</a:t>
            </a:r>
          </a:p>
          <a:p>
            <a:pPr lvl="1"/>
            <a:r>
              <a:rPr lang="fr-CA" dirty="0" err="1"/>
              <a:t>OddRowXOffset</a:t>
            </a:r>
            <a:r>
              <a:rPr lang="fr-CA" dirty="0"/>
              <a:t> : 32</a:t>
            </a:r>
          </a:p>
          <a:p>
            <a:pPr lvl="1"/>
            <a:r>
              <a:rPr lang="fr-CA" dirty="0" err="1"/>
              <a:t>HeightTileOffset</a:t>
            </a:r>
            <a:r>
              <a:rPr lang="fr-CA" dirty="0"/>
              <a:t> : 32</a:t>
            </a:r>
          </a:p>
        </p:txBody>
      </p:sp>
    </p:spTree>
    <p:extLst>
      <p:ext uri="{BB962C8B-B14F-4D97-AF65-F5344CB8AC3E}">
        <p14:creationId xmlns:p14="http://schemas.microsoft.com/office/powerpoint/2010/main" val="522692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Carte isométrique : Dimensions des tuiles</a:t>
            </a:r>
            <a:endParaRPr lang="fr-CA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903" y="2055484"/>
            <a:ext cx="3893529" cy="3881437"/>
          </a:xfrm>
          <a:ln>
            <a:solidFill>
              <a:schemeClr val="tx1"/>
            </a:solidFill>
          </a:ln>
        </p:spPr>
      </p:pic>
      <p:cxnSp>
        <p:nvCxnSpPr>
          <p:cNvPr id="6" name="Connecteur droit avec flèche 5"/>
          <p:cNvCxnSpPr>
            <a:stCxn id="7" idx="3"/>
            <a:endCxn id="4" idx="1"/>
          </p:cNvCxnSpPr>
          <p:nvPr/>
        </p:nvCxnSpPr>
        <p:spPr>
          <a:xfrm>
            <a:off x="1823474" y="3716143"/>
            <a:ext cx="1205429" cy="28006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1082566" y="3531477"/>
            <a:ext cx="740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 smtClean="0"/>
              <a:t>64 px</a:t>
            </a:r>
            <a:endParaRPr lang="fr-CA" dirty="0"/>
          </a:p>
        </p:txBody>
      </p:sp>
      <p:cxnSp>
        <p:nvCxnSpPr>
          <p:cNvPr id="11" name="Connecteur droit avec flèche 10"/>
          <p:cNvCxnSpPr>
            <a:stCxn id="7" idx="3"/>
            <a:endCxn id="4" idx="0"/>
          </p:cNvCxnSpPr>
          <p:nvPr/>
        </p:nvCxnSpPr>
        <p:spPr>
          <a:xfrm flipV="1">
            <a:off x="1823474" y="2055484"/>
            <a:ext cx="3152194" cy="166065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/>
          <p:cNvSpPr txBox="1"/>
          <p:nvPr/>
        </p:nvSpPr>
        <p:spPr>
          <a:xfrm>
            <a:off x="4513040" y="4834756"/>
            <a:ext cx="925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 smtClean="0"/>
              <a:t>64 x 32</a:t>
            </a:r>
            <a:endParaRPr lang="fr-CA" dirty="0"/>
          </a:p>
        </p:txBody>
      </p:sp>
      <p:sp>
        <p:nvSpPr>
          <p:cNvPr id="21" name="Accolade fermante 20"/>
          <p:cNvSpPr/>
          <p:nvPr/>
        </p:nvSpPr>
        <p:spPr>
          <a:xfrm>
            <a:off x="6922430" y="4981903"/>
            <a:ext cx="304800" cy="955017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2" name="ZoneTexte 21"/>
          <p:cNvSpPr txBox="1"/>
          <p:nvPr/>
        </p:nvSpPr>
        <p:spPr>
          <a:xfrm>
            <a:off x="7227230" y="5274745"/>
            <a:ext cx="740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 smtClean="0"/>
              <a:t>16 px</a:t>
            </a:r>
            <a:endParaRPr lang="fr-CA" dirty="0"/>
          </a:p>
        </p:txBody>
      </p:sp>
      <p:sp>
        <p:nvSpPr>
          <p:cNvPr id="23" name="Accolade fermante 22"/>
          <p:cNvSpPr/>
          <p:nvPr/>
        </p:nvSpPr>
        <p:spPr>
          <a:xfrm rot="5400000">
            <a:off x="3849884" y="5148204"/>
            <a:ext cx="304800" cy="1946767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4" name="ZoneTexte 23"/>
          <p:cNvSpPr txBox="1"/>
          <p:nvPr/>
        </p:nvSpPr>
        <p:spPr>
          <a:xfrm>
            <a:off x="3631830" y="6280004"/>
            <a:ext cx="740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 smtClean="0"/>
              <a:t>32 px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771519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Carte isométrique : Exécution</a:t>
            </a:r>
            <a:endParaRPr lang="fr-CA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8826" y="2160588"/>
            <a:ext cx="6114386" cy="3881437"/>
          </a:xfrm>
        </p:spPr>
      </p:pic>
    </p:spTree>
    <p:extLst>
      <p:ext uri="{BB962C8B-B14F-4D97-AF65-F5344CB8AC3E}">
        <p14:creationId xmlns:p14="http://schemas.microsoft.com/office/powerpoint/2010/main" val="1806706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Plan de leçon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Carte hexagonale</a:t>
            </a:r>
          </a:p>
          <a:p>
            <a:r>
              <a:rPr lang="fr-CA" dirty="0" smtClean="0"/>
              <a:t>Carte isométrique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381860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Carte isométrique : Hauteur des tuiles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CA" dirty="0" smtClean="0"/>
              <a:t>On remarque que le jeu de tuiles possède des tuiles qui prennent plus d’espace verticale pour donner un effet 3D</a:t>
            </a:r>
          </a:p>
          <a:p>
            <a:r>
              <a:rPr lang="fr-CA" dirty="0" smtClean="0"/>
              <a:t>Pour le moteur, nous devons construire des tuiles de base et ensuite empiler les tuiles avec effet 3D</a:t>
            </a:r>
          </a:p>
          <a:p>
            <a:r>
              <a:rPr lang="fr-CA" dirty="0" smtClean="0"/>
              <a:t>On devra modifier la définition de la classe </a:t>
            </a:r>
            <a:r>
              <a:rPr lang="fr-CA" b="1" dirty="0" err="1" smtClean="0"/>
              <a:t>MapCell</a:t>
            </a:r>
            <a:r>
              <a:rPr lang="fr-CA" dirty="0" smtClean="0"/>
              <a:t> pour enregistrer ces tuiles 3D</a:t>
            </a:r>
          </a:p>
          <a:p>
            <a:r>
              <a:rPr lang="fr-CA" dirty="0" smtClean="0"/>
              <a:t>Dans la même veine que </a:t>
            </a:r>
            <a:r>
              <a:rPr lang="fr-CA" b="1" dirty="0" err="1" smtClean="0"/>
              <a:t>BaseTiles</a:t>
            </a:r>
            <a:r>
              <a:rPr lang="fr-CA" dirty="0" smtClean="0"/>
              <a:t>, il faut ajouter une liste de tuiles qui se nommera </a:t>
            </a:r>
            <a:r>
              <a:rPr lang="fr-CA" b="1" dirty="0" err="1" smtClean="0"/>
              <a:t>HeightTiles</a:t>
            </a:r>
            <a:endParaRPr lang="fr-CA" b="1" dirty="0" smtClean="0"/>
          </a:p>
          <a:p>
            <a:r>
              <a:rPr lang="fr-CA" dirty="0" smtClean="0"/>
              <a:t>On ajoutera aussi une méthode pour ajouter des tuiles de hauteur</a:t>
            </a:r>
            <a:br>
              <a:rPr lang="fr-CA" dirty="0" smtClean="0"/>
            </a:br>
            <a:r>
              <a:rPr lang="fr-CA" b="1" dirty="0">
                <a:solidFill>
                  <a:srgbClr val="0000FF"/>
                </a:solidFill>
                <a:latin typeface="Courier New" panose="02070309020205020404" pitchFamily="49" charset="0"/>
              </a:rPr>
              <a:t>public</a:t>
            </a:r>
            <a:r>
              <a:rPr lang="fr-CA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fr-CA" dirty="0" err="1">
                <a:solidFill>
                  <a:srgbClr val="8000FF"/>
                </a:solidFill>
                <a:latin typeface="Courier New" panose="02070309020205020404" pitchFamily="49" charset="0"/>
              </a:rPr>
              <a:t>void</a:t>
            </a:r>
            <a:r>
              <a:rPr lang="fr-CA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fr-CA" dirty="0" err="1">
                <a:solidFill>
                  <a:srgbClr val="000000"/>
                </a:solidFill>
                <a:latin typeface="Courier New" panose="02070309020205020404" pitchFamily="49" charset="0"/>
              </a:rPr>
              <a:t>AddHeightTile</a:t>
            </a:r>
            <a:r>
              <a:rPr lang="fr-CA" b="1" dirty="0">
                <a:solidFill>
                  <a:srgbClr val="000080"/>
                </a:solidFill>
                <a:latin typeface="Courier New" panose="02070309020205020404" pitchFamily="49" charset="0"/>
              </a:rPr>
              <a:t>(</a:t>
            </a:r>
            <a:r>
              <a:rPr lang="fr-CA" dirty="0" err="1">
                <a:solidFill>
                  <a:srgbClr val="8000FF"/>
                </a:solidFill>
                <a:latin typeface="Courier New" panose="02070309020205020404" pitchFamily="49" charset="0"/>
              </a:rPr>
              <a:t>int</a:t>
            </a:r>
            <a:r>
              <a:rPr lang="fr-CA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fr-CA" dirty="0" err="1">
                <a:solidFill>
                  <a:srgbClr val="000000"/>
                </a:solidFill>
                <a:latin typeface="Courier New" panose="02070309020205020404" pitchFamily="49" charset="0"/>
              </a:rPr>
              <a:t>tileID</a:t>
            </a:r>
            <a:r>
              <a:rPr lang="fr-CA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)</a:t>
            </a:r>
            <a:r>
              <a:rPr lang="fr-CA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br>
              <a:rPr lang="fr-CA" dirty="0" smtClean="0">
                <a:solidFill>
                  <a:srgbClr val="000000"/>
                </a:solidFill>
                <a:latin typeface="Courier New" panose="02070309020205020404" pitchFamily="49" charset="0"/>
              </a:rPr>
            </a:br>
            <a:r>
              <a:rPr lang="fr-CA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{</a:t>
            </a:r>
            <a:br>
              <a:rPr lang="fr-CA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</a:br>
            <a:r>
              <a:rPr lang="fr-CA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fr-CA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HeightTiles</a:t>
            </a:r>
            <a:r>
              <a:rPr lang="fr-CA" b="1" dirty="0" err="1" smtClean="0">
                <a:solidFill>
                  <a:srgbClr val="000080"/>
                </a:solidFill>
                <a:latin typeface="Courier New" panose="02070309020205020404" pitchFamily="49" charset="0"/>
              </a:rPr>
              <a:t>.</a:t>
            </a:r>
            <a:r>
              <a:rPr lang="fr-CA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Add</a:t>
            </a:r>
            <a:r>
              <a:rPr lang="fr-CA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(</a:t>
            </a:r>
            <a:r>
              <a:rPr lang="fr-CA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tileID</a:t>
            </a:r>
            <a:r>
              <a:rPr lang="fr-CA" b="1" dirty="0">
                <a:solidFill>
                  <a:srgbClr val="000080"/>
                </a:solidFill>
                <a:latin typeface="Courier New" panose="02070309020205020404" pitchFamily="49" charset="0"/>
              </a:rPr>
              <a:t>);</a:t>
            </a:r>
            <a:r>
              <a:rPr lang="fr-CA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fr-CA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/>
            </a:r>
            <a:br>
              <a:rPr lang="fr-CA" dirty="0" smtClean="0">
                <a:solidFill>
                  <a:srgbClr val="000000"/>
                </a:solidFill>
                <a:latin typeface="Courier New" panose="02070309020205020404" pitchFamily="49" charset="0"/>
              </a:rPr>
            </a:br>
            <a:r>
              <a:rPr lang="fr-CA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}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053172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Carte isométrique : Tuiles 3D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Pour afficher ces tuiles 3D correctement, il faudra les dessiner dans un certain ordre</a:t>
            </a:r>
          </a:p>
          <a:p>
            <a:r>
              <a:rPr lang="fr-CA" dirty="0" smtClean="0"/>
              <a:t>On utilisera la profondeur en « z » qui est la méthode utilisée dans XNA pour afficher les </a:t>
            </a:r>
            <a:r>
              <a:rPr lang="fr-CA" dirty="0" err="1" smtClean="0"/>
              <a:t>sprites</a:t>
            </a:r>
            <a:endParaRPr lang="fr-CA" dirty="0" smtClean="0"/>
          </a:p>
          <a:p>
            <a:r>
              <a:rPr lang="fr-CA" dirty="0" smtClean="0"/>
              <a:t>Dans un premier temps, il faudra modifier </a:t>
            </a:r>
            <a:r>
              <a:rPr lang="fr-CA" b="1" dirty="0" err="1" smtClean="0"/>
              <a:t>baseOffsetX</a:t>
            </a:r>
            <a:r>
              <a:rPr lang="fr-CA" dirty="0" smtClean="0"/>
              <a:t> et </a:t>
            </a:r>
            <a:r>
              <a:rPr lang="fr-CA" b="1" dirty="0" smtClean="0"/>
              <a:t>Y</a:t>
            </a:r>
            <a:r>
              <a:rPr lang="fr-CA" dirty="0" smtClean="0"/>
              <a:t> du jeu pour les nouvelles dimensions des tuiles</a:t>
            </a:r>
            <a:br>
              <a:rPr lang="fr-CA" dirty="0" smtClean="0"/>
            </a:br>
            <a:r>
              <a:rPr lang="fr-CA" dirty="0" smtClean="0"/>
              <a:t/>
            </a:r>
            <a:br>
              <a:rPr lang="fr-CA" dirty="0" smtClean="0"/>
            </a:br>
            <a:r>
              <a:rPr lang="fr-CA" dirty="0" err="1">
                <a:solidFill>
                  <a:srgbClr val="8000FF"/>
                </a:solidFill>
                <a:latin typeface="Courier New" panose="02070309020205020404" pitchFamily="49" charset="0"/>
              </a:rPr>
              <a:t>int</a:t>
            </a:r>
            <a:r>
              <a:rPr lang="fr-CA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fr-CA" dirty="0" err="1">
                <a:solidFill>
                  <a:srgbClr val="000000"/>
                </a:solidFill>
                <a:latin typeface="Courier New" panose="02070309020205020404" pitchFamily="49" charset="0"/>
              </a:rPr>
              <a:t>baseOffsetX</a:t>
            </a:r>
            <a:r>
              <a:rPr lang="fr-CA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fr-CA" b="1" dirty="0">
                <a:solidFill>
                  <a:srgbClr val="000080"/>
                </a:solidFill>
                <a:latin typeface="Courier New" panose="02070309020205020404" pitchFamily="49" charset="0"/>
              </a:rPr>
              <a:t>=</a:t>
            </a:r>
            <a:r>
              <a:rPr lang="fr-CA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fr-CA" b="1" dirty="0">
                <a:solidFill>
                  <a:srgbClr val="000080"/>
                </a:solidFill>
                <a:latin typeface="Courier New" panose="02070309020205020404" pitchFamily="49" charset="0"/>
              </a:rPr>
              <a:t>-</a:t>
            </a:r>
            <a:r>
              <a:rPr lang="fr-CA" dirty="0">
                <a:solidFill>
                  <a:srgbClr val="FF8000"/>
                </a:solidFill>
                <a:latin typeface="Courier New" panose="02070309020205020404" pitchFamily="49" charset="0"/>
              </a:rPr>
              <a:t>32</a:t>
            </a:r>
            <a:r>
              <a:rPr lang="fr-CA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;</a:t>
            </a:r>
            <a:br>
              <a:rPr lang="fr-CA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</a:br>
            <a:r>
              <a:rPr lang="fr-CA" dirty="0" err="1" smtClean="0">
                <a:solidFill>
                  <a:srgbClr val="8000FF"/>
                </a:solidFill>
                <a:latin typeface="Courier New" panose="02070309020205020404" pitchFamily="49" charset="0"/>
              </a:rPr>
              <a:t>int</a:t>
            </a:r>
            <a:r>
              <a:rPr lang="fr-CA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fr-CA" dirty="0" err="1">
                <a:solidFill>
                  <a:srgbClr val="000000"/>
                </a:solidFill>
                <a:latin typeface="Courier New" panose="02070309020205020404" pitchFamily="49" charset="0"/>
              </a:rPr>
              <a:t>baseOffsetY</a:t>
            </a:r>
            <a:r>
              <a:rPr lang="fr-CA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fr-CA" b="1" dirty="0">
                <a:solidFill>
                  <a:srgbClr val="000080"/>
                </a:solidFill>
                <a:latin typeface="Courier New" panose="02070309020205020404" pitchFamily="49" charset="0"/>
              </a:rPr>
              <a:t>=</a:t>
            </a:r>
            <a:r>
              <a:rPr lang="fr-CA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fr-CA" b="1" dirty="0">
                <a:solidFill>
                  <a:srgbClr val="000080"/>
                </a:solidFill>
                <a:latin typeface="Courier New" panose="02070309020205020404" pitchFamily="49" charset="0"/>
              </a:rPr>
              <a:t>-</a:t>
            </a:r>
            <a:r>
              <a:rPr lang="fr-CA" dirty="0" smtClean="0">
                <a:solidFill>
                  <a:srgbClr val="FF8000"/>
                </a:solidFill>
                <a:latin typeface="Courier New" panose="02070309020205020404" pitchFamily="49" charset="0"/>
              </a:rPr>
              <a:t>64</a:t>
            </a:r>
            <a:r>
              <a:rPr lang="fr-CA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;</a:t>
            </a:r>
            <a:br>
              <a:rPr lang="fr-CA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</a:br>
            <a:r>
              <a:rPr lang="fr-CA" dirty="0" err="1" smtClean="0">
                <a:solidFill>
                  <a:srgbClr val="8000FF"/>
                </a:solidFill>
                <a:latin typeface="Courier New" panose="02070309020205020404" pitchFamily="49" charset="0"/>
              </a:rPr>
              <a:t>float</a:t>
            </a:r>
            <a:r>
              <a:rPr lang="fr-CA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fr-CA" dirty="0" err="1">
                <a:solidFill>
                  <a:srgbClr val="000000"/>
                </a:solidFill>
                <a:latin typeface="Courier New" panose="02070309020205020404" pitchFamily="49" charset="0"/>
              </a:rPr>
              <a:t>heightRowDepthMod</a:t>
            </a:r>
            <a:r>
              <a:rPr lang="fr-CA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fr-CA" b="1" dirty="0">
                <a:solidFill>
                  <a:srgbClr val="000080"/>
                </a:solidFill>
                <a:latin typeface="Courier New" panose="02070309020205020404" pitchFamily="49" charset="0"/>
              </a:rPr>
              <a:t>=</a:t>
            </a:r>
            <a:r>
              <a:rPr lang="fr-CA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fr-CA" dirty="0">
                <a:solidFill>
                  <a:srgbClr val="FF8000"/>
                </a:solidFill>
                <a:latin typeface="Courier New" panose="02070309020205020404" pitchFamily="49" charset="0"/>
              </a:rPr>
              <a:t>0.0000001f</a:t>
            </a:r>
            <a:r>
              <a:rPr lang="fr-CA" b="1" dirty="0">
                <a:solidFill>
                  <a:srgbClr val="000080"/>
                </a:solidFill>
                <a:latin typeface="Courier New" panose="02070309020205020404" pitchFamily="49" charset="0"/>
              </a:rPr>
              <a:t>;</a:t>
            </a:r>
            <a:endParaRPr lang="fr-CA" dirty="0"/>
          </a:p>
          <a:p>
            <a:r>
              <a:rPr lang="fr-CA" b="1" dirty="0" err="1" smtClean="0"/>
              <a:t>heightRowDepthMod</a:t>
            </a:r>
            <a:r>
              <a:rPr lang="fr-CA" dirty="0" smtClean="0"/>
              <a:t> sera utilisé plus tard pour gérer la pile de tuiles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044297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Carte isométrique : </a:t>
            </a:r>
            <a:r>
              <a:rPr lang="fr-CA" dirty="0" err="1" smtClean="0"/>
              <a:t>Draw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Modifier </a:t>
            </a:r>
            <a:r>
              <a:rPr lang="fr-CA" dirty="0" err="1" smtClean="0"/>
              <a:t>SpriteBatch.Begin</a:t>
            </a:r>
            <a:endParaRPr lang="fr-CA" dirty="0" smtClean="0"/>
          </a:p>
          <a:p>
            <a:pPr lvl="1"/>
            <a:r>
              <a:rPr lang="fr-CA" dirty="0" err="1"/>
              <a:t>spriteBatch.Begin</a:t>
            </a:r>
            <a:r>
              <a:rPr lang="fr-CA" dirty="0"/>
              <a:t>(</a:t>
            </a:r>
            <a:r>
              <a:rPr lang="fr-CA" dirty="0" err="1"/>
              <a:t>SpriteSortMode.BackToFront</a:t>
            </a:r>
            <a:r>
              <a:rPr lang="fr-CA" dirty="0"/>
              <a:t>, </a:t>
            </a:r>
            <a:r>
              <a:rPr lang="fr-CA" dirty="0" err="1"/>
              <a:t>BlendState.AlphaBlend</a:t>
            </a:r>
            <a:r>
              <a:rPr lang="fr-CA" dirty="0" smtClean="0"/>
              <a:t>);</a:t>
            </a:r>
          </a:p>
          <a:p>
            <a:pPr lvl="1"/>
            <a:r>
              <a:rPr lang="fr-CA" dirty="0" smtClean="0"/>
              <a:t>Cette ligne indique à XNA que nous désirons utiliser un paramètre de profondeur pour dessiner les tuiles du fond (1.0f) vers l’avant (0.0f)</a:t>
            </a:r>
          </a:p>
          <a:p>
            <a:r>
              <a:rPr lang="fr-CA" dirty="0" smtClean="0"/>
              <a:t>Ajouter après les décalages en X et Y deux variables </a:t>
            </a:r>
            <a:r>
              <a:rPr lang="fr-CA" dirty="0" err="1" smtClean="0"/>
              <a:t>float</a:t>
            </a:r>
            <a:r>
              <a:rPr lang="fr-CA" dirty="0" smtClean="0"/>
              <a:t> soient </a:t>
            </a:r>
            <a:r>
              <a:rPr lang="fr-CA" dirty="0" err="1" smtClean="0"/>
              <a:t>maxDepth</a:t>
            </a:r>
            <a:r>
              <a:rPr lang="fr-CA" dirty="0" smtClean="0"/>
              <a:t> et </a:t>
            </a:r>
            <a:r>
              <a:rPr lang="fr-CA" dirty="0" err="1" smtClean="0"/>
              <a:t>depthOffset</a:t>
            </a:r>
            <a:endParaRPr lang="fr-CA" dirty="0" smtClean="0"/>
          </a:p>
          <a:p>
            <a:pPr lvl="1"/>
            <a:r>
              <a:rPr lang="fr-CA" dirty="0" smtClean="0"/>
              <a:t>Le premier permet de définir la profondeur maximale qui sera disponible pour dessiner n’importe quelle cellule</a:t>
            </a:r>
          </a:p>
          <a:p>
            <a:pPr lvl="1"/>
            <a:r>
              <a:rPr lang="fr-CA" dirty="0" smtClean="0"/>
              <a:t>Le second servira pour avoir le décalage en profondeur des tuiles empilées</a:t>
            </a:r>
          </a:p>
          <a:p>
            <a:endParaRPr lang="fr-CA" dirty="0"/>
          </a:p>
        </p:txBody>
      </p:sp>
      <p:sp>
        <p:nvSpPr>
          <p:cNvPr id="5" name="ZoneTexte 4"/>
          <p:cNvSpPr txBox="1"/>
          <p:nvPr/>
        </p:nvSpPr>
        <p:spPr>
          <a:xfrm>
            <a:off x="1166648" y="5625220"/>
            <a:ext cx="9571851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lvl="0"/>
            <a:r>
              <a:rPr lang="fr-FR" dirty="0" err="1">
                <a:solidFill>
                  <a:srgbClr val="000000"/>
                </a:solidFill>
                <a:latin typeface="Arial Unicode MS" panose="020B0604020202020204" pitchFamily="34" charset="-128"/>
                <a:cs typeface="Consolas" panose="020B0609020204030204" pitchFamily="49" charset="0"/>
              </a:rPr>
              <a:t>float</a:t>
            </a:r>
            <a:r>
              <a:rPr lang="fr-FR" dirty="0">
                <a:solidFill>
                  <a:srgbClr val="000000"/>
                </a:solidFill>
                <a:latin typeface="Arial Unicode MS" panose="020B0604020202020204" pitchFamily="34" charset="-128"/>
                <a:cs typeface="Consolas" panose="020B0609020204030204" pitchFamily="49" charset="0"/>
              </a:rPr>
              <a:t> </a:t>
            </a:r>
            <a:r>
              <a:rPr lang="fr-FR" dirty="0" err="1">
                <a:solidFill>
                  <a:srgbClr val="000000"/>
                </a:solidFill>
                <a:latin typeface="Arial Unicode MS" panose="020B0604020202020204" pitchFamily="34" charset="-128"/>
                <a:cs typeface="Consolas" panose="020B0609020204030204" pitchFamily="49" charset="0"/>
              </a:rPr>
              <a:t>maxdepth</a:t>
            </a:r>
            <a:r>
              <a:rPr lang="fr-FR" dirty="0">
                <a:solidFill>
                  <a:srgbClr val="000000"/>
                </a:solidFill>
                <a:latin typeface="Arial Unicode MS" panose="020B0604020202020204" pitchFamily="34" charset="-128"/>
                <a:cs typeface="Consolas" panose="020B0609020204030204" pitchFamily="49" charset="0"/>
              </a:rPr>
              <a:t> = ((</a:t>
            </a:r>
            <a:r>
              <a:rPr lang="fr-FR" dirty="0" err="1">
                <a:solidFill>
                  <a:srgbClr val="000000"/>
                </a:solidFill>
                <a:latin typeface="Arial Unicode MS" panose="020B0604020202020204" pitchFamily="34" charset="-128"/>
                <a:cs typeface="Consolas" panose="020B0609020204030204" pitchFamily="49" charset="0"/>
              </a:rPr>
              <a:t>myMap.MapWidth</a:t>
            </a:r>
            <a:r>
              <a:rPr lang="fr-FR" dirty="0">
                <a:solidFill>
                  <a:srgbClr val="000000"/>
                </a:solidFill>
                <a:latin typeface="Arial Unicode MS" panose="020B0604020202020204" pitchFamily="34" charset="-128"/>
                <a:cs typeface="Consolas" panose="020B0609020204030204" pitchFamily="49" charset="0"/>
              </a:rPr>
              <a:t> + 1) + ((</a:t>
            </a:r>
            <a:r>
              <a:rPr lang="fr-FR" dirty="0" err="1">
                <a:solidFill>
                  <a:srgbClr val="000000"/>
                </a:solidFill>
                <a:latin typeface="Arial Unicode MS" panose="020B0604020202020204" pitchFamily="34" charset="-128"/>
                <a:cs typeface="Consolas" panose="020B0609020204030204" pitchFamily="49" charset="0"/>
              </a:rPr>
              <a:t>myMap.MapHeight</a:t>
            </a:r>
            <a:r>
              <a:rPr lang="fr-FR" dirty="0">
                <a:solidFill>
                  <a:srgbClr val="000000"/>
                </a:solidFill>
                <a:latin typeface="Arial Unicode MS" panose="020B0604020202020204" pitchFamily="34" charset="-128"/>
                <a:cs typeface="Consolas" panose="020B0609020204030204" pitchFamily="49" charset="0"/>
              </a:rPr>
              <a:t> + 1) * </a:t>
            </a:r>
            <a:r>
              <a:rPr lang="fr-FR" dirty="0" err="1">
                <a:solidFill>
                  <a:srgbClr val="000000"/>
                </a:solidFill>
                <a:latin typeface="Arial Unicode MS" panose="020B0604020202020204" pitchFamily="34" charset="-128"/>
                <a:cs typeface="Consolas" panose="020B0609020204030204" pitchFamily="49" charset="0"/>
              </a:rPr>
              <a:t>Tile.TileWidth</a:t>
            </a:r>
            <a:r>
              <a:rPr lang="fr-FR" dirty="0">
                <a:solidFill>
                  <a:srgbClr val="000000"/>
                </a:solidFill>
                <a:latin typeface="Arial Unicode MS" panose="020B0604020202020204" pitchFamily="34" charset="-128"/>
                <a:cs typeface="Consolas" panose="020B0609020204030204" pitchFamily="49" charset="0"/>
              </a:rPr>
              <a:t>)) * </a:t>
            </a:r>
            <a:r>
              <a:rPr lang="fr-FR" dirty="0" smtClean="0">
                <a:solidFill>
                  <a:srgbClr val="000000"/>
                </a:solidFill>
                <a:latin typeface="Arial Unicode MS" panose="020B0604020202020204" pitchFamily="34" charset="-128"/>
                <a:cs typeface="Consolas" panose="020B0609020204030204" pitchFamily="49" charset="0"/>
              </a:rPr>
              <a:t>10;</a:t>
            </a:r>
          </a:p>
          <a:p>
            <a:pPr lvl="0"/>
            <a:r>
              <a:rPr lang="fr-FR" dirty="0" err="1" smtClean="0">
                <a:solidFill>
                  <a:srgbClr val="000000"/>
                </a:solidFill>
                <a:latin typeface="Arial Unicode MS" panose="020B0604020202020204" pitchFamily="34" charset="-128"/>
                <a:cs typeface="Consolas" panose="020B0609020204030204" pitchFamily="49" charset="0"/>
              </a:rPr>
              <a:t>float</a:t>
            </a:r>
            <a:r>
              <a:rPr lang="fr-FR" dirty="0" smtClean="0">
                <a:solidFill>
                  <a:srgbClr val="000000"/>
                </a:solidFill>
                <a:latin typeface="Arial Unicode MS" panose="020B0604020202020204" pitchFamily="34" charset="-128"/>
                <a:cs typeface="Consolas" panose="020B0609020204030204" pitchFamily="49" charset="0"/>
              </a:rPr>
              <a:t> </a:t>
            </a:r>
            <a:r>
              <a:rPr lang="fr-FR" dirty="0" err="1">
                <a:solidFill>
                  <a:srgbClr val="000000"/>
                </a:solidFill>
                <a:latin typeface="Arial Unicode MS" panose="020B0604020202020204" pitchFamily="34" charset="-128"/>
                <a:cs typeface="Consolas" panose="020B0609020204030204" pitchFamily="49" charset="0"/>
              </a:rPr>
              <a:t>depthOffset</a:t>
            </a:r>
            <a:r>
              <a:rPr lang="fr-FR" dirty="0">
                <a:solidFill>
                  <a:srgbClr val="000000"/>
                </a:solidFill>
                <a:latin typeface="Arial Unicode MS" panose="020B0604020202020204" pitchFamily="34" charset="-128"/>
                <a:cs typeface="Consolas" panose="020B0609020204030204" pitchFamily="49" charset="0"/>
              </a:rPr>
              <a:t>;</a:t>
            </a:r>
            <a:r>
              <a:rPr lang="fr-FR" sz="1600" dirty="0"/>
              <a:t> </a:t>
            </a:r>
            <a:endParaRPr lang="fr-FR" sz="40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3920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Carte isométrique : </a:t>
            </a:r>
            <a:r>
              <a:rPr lang="fr-CA" dirty="0" err="1"/>
              <a:t>Draw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Dans la boucle de </a:t>
            </a:r>
            <a:r>
              <a:rPr lang="fr-CA" b="1" dirty="0" smtClean="0"/>
              <a:t>X</a:t>
            </a:r>
            <a:r>
              <a:rPr lang="fr-CA" dirty="0" smtClean="0"/>
              <a:t> et avant le </a:t>
            </a:r>
            <a:r>
              <a:rPr lang="fr-CA" b="1" dirty="0" err="1" smtClean="0"/>
              <a:t>foreach</a:t>
            </a:r>
            <a:r>
              <a:rPr lang="fr-CA" dirty="0" smtClean="0"/>
              <a:t>, ajouter les lignes suivantes</a:t>
            </a:r>
            <a:br>
              <a:rPr lang="fr-CA" dirty="0" smtClean="0"/>
            </a:br>
            <a:r>
              <a:rPr lang="fr-CA" dirty="0" smtClean="0"/>
              <a:t/>
            </a:r>
            <a:br>
              <a:rPr lang="fr-CA" dirty="0" smtClean="0"/>
            </a:br>
            <a:r>
              <a:rPr lang="fr-CA" dirty="0" err="1">
                <a:solidFill>
                  <a:srgbClr val="8000FF"/>
                </a:solidFill>
                <a:latin typeface="Courier New" panose="02070309020205020404" pitchFamily="49" charset="0"/>
              </a:rPr>
              <a:t>int</a:t>
            </a:r>
            <a:r>
              <a:rPr lang="fr-CA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fr-CA" dirty="0" err="1">
                <a:solidFill>
                  <a:srgbClr val="000000"/>
                </a:solidFill>
                <a:latin typeface="Courier New" panose="02070309020205020404" pitchFamily="49" charset="0"/>
              </a:rPr>
              <a:t>mapx</a:t>
            </a:r>
            <a:r>
              <a:rPr lang="fr-CA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fr-CA" b="1" dirty="0">
                <a:solidFill>
                  <a:srgbClr val="000080"/>
                </a:solidFill>
                <a:latin typeface="Courier New" panose="02070309020205020404" pitchFamily="49" charset="0"/>
              </a:rPr>
              <a:t>=</a:t>
            </a:r>
            <a:r>
              <a:rPr lang="fr-CA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fr-CA" b="1" dirty="0">
                <a:solidFill>
                  <a:srgbClr val="000080"/>
                </a:solidFill>
                <a:latin typeface="Courier New" panose="02070309020205020404" pitchFamily="49" charset="0"/>
              </a:rPr>
              <a:t>(</a:t>
            </a:r>
            <a:r>
              <a:rPr lang="fr-CA" dirty="0" err="1">
                <a:solidFill>
                  <a:srgbClr val="000000"/>
                </a:solidFill>
                <a:latin typeface="Courier New" panose="02070309020205020404" pitchFamily="49" charset="0"/>
              </a:rPr>
              <a:t>firstX</a:t>
            </a:r>
            <a:r>
              <a:rPr lang="fr-CA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fr-CA" b="1" dirty="0">
                <a:solidFill>
                  <a:srgbClr val="000080"/>
                </a:solidFill>
                <a:latin typeface="Courier New" panose="02070309020205020404" pitchFamily="49" charset="0"/>
              </a:rPr>
              <a:t>+</a:t>
            </a:r>
            <a:r>
              <a:rPr lang="fr-CA" dirty="0">
                <a:solidFill>
                  <a:srgbClr val="000000"/>
                </a:solidFill>
                <a:latin typeface="Courier New" panose="02070309020205020404" pitchFamily="49" charset="0"/>
              </a:rPr>
              <a:t> x</a:t>
            </a:r>
            <a:r>
              <a:rPr lang="fr-CA" b="1" dirty="0">
                <a:solidFill>
                  <a:srgbClr val="000080"/>
                </a:solidFill>
                <a:latin typeface="Courier New" panose="02070309020205020404" pitchFamily="49" charset="0"/>
              </a:rPr>
              <a:t>);</a:t>
            </a:r>
            <a:r>
              <a:rPr lang="fr-CA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fr-CA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/>
            </a:r>
            <a:br>
              <a:rPr lang="fr-CA" dirty="0" smtClean="0">
                <a:solidFill>
                  <a:srgbClr val="000000"/>
                </a:solidFill>
                <a:latin typeface="Courier New" panose="02070309020205020404" pitchFamily="49" charset="0"/>
              </a:rPr>
            </a:br>
            <a:r>
              <a:rPr lang="fr-CA" dirty="0" err="1" smtClean="0">
                <a:solidFill>
                  <a:srgbClr val="8000FF"/>
                </a:solidFill>
                <a:latin typeface="Courier New" panose="02070309020205020404" pitchFamily="49" charset="0"/>
              </a:rPr>
              <a:t>int</a:t>
            </a:r>
            <a:r>
              <a:rPr lang="fr-CA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fr-CA" dirty="0" err="1">
                <a:solidFill>
                  <a:srgbClr val="000000"/>
                </a:solidFill>
                <a:latin typeface="Courier New" panose="02070309020205020404" pitchFamily="49" charset="0"/>
              </a:rPr>
              <a:t>mapy</a:t>
            </a:r>
            <a:r>
              <a:rPr lang="fr-CA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fr-CA" b="1" dirty="0">
                <a:solidFill>
                  <a:srgbClr val="000080"/>
                </a:solidFill>
                <a:latin typeface="Courier New" panose="02070309020205020404" pitchFamily="49" charset="0"/>
              </a:rPr>
              <a:t>=</a:t>
            </a:r>
            <a:r>
              <a:rPr lang="fr-CA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fr-CA" b="1" dirty="0">
                <a:solidFill>
                  <a:srgbClr val="000080"/>
                </a:solidFill>
                <a:latin typeface="Courier New" panose="02070309020205020404" pitchFamily="49" charset="0"/>
              </a:rPr>
              <a:t>(</a:t>
            </a:r>
            <a:r>
              <a:rPr lang="fr-CA" dirty="0" err="1">
                <a:solidFill>
                  <a:srgbClr val="000000"/>
                </a:solidFill>
                <a:latin typeface="Courier New" panose="02070309020205020404" pitchFamily="49" charset="0"/>
              </a:rPr>
              <a:t>firstY</a:t>
            </a:r>
            <a:r>
              <a:rPr lang="fr-CA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fr-CA" b="1" dirty="0">
                <a:solidFill>
                  <a:srgbClr val="000080"/>
                </a:solidFill>
                <a:latin typeface="Courier New" panose="02070309020205020404" pitchFamily="49" charset="0"/>
              </a:rPr>
              <a:t>+</a:t>
            </a:r>
            <a:r>
              <a:rPr lang="fr-CA" dirty="0">
                <a:solidFill>
                  <a:srgbClr val="000000"/>
                </a:solidFill>
                <a:latin typeface="Courier New" panose="02070309020205020404" pitchFamily="49" charset="0"/>
              </a:rPr>
              <a:t> y</a:t>
            </a:r>
            <a:r>
              <a:rPr lang="fr-CA" b="1" dirty="0">
                <a:solidFill>
                  <a:srgbClr val="000080"/>
                </a:solidFill>
                <a:latin typeface="Courier New" panose="02070309020205020404" pitchFamily="49" charset="0"/>
              </a:rPr>
              <a:t>);</a:t>
            </a:r>
            <a:r>
              <a:rPr lang="fr-CA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fr-CA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/>
            </a:r>
            <a:br>
              <a:rPr lang="fr-CA" dirty="0" smtClean="0">
                <a:solidFill>
                  <a:srgbClr val="000000"/>
                </a:solidFill>
                <a:latin typeface="Courier New" panose="02070309020205020404" pitchFamily="49" charset="0"/>
              </a:rPr>
            </a:br>
            <a:r>
              <a:rPr lang="fr-CA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depthOffset</a:t>
            </a:r>
            <a:r>
              <a:rPr lang="fr-CA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fr-CA" b="1" dirty="0">
                <a:solidFill>
                  <a:srgbClr val="000080"/>
                </a:solidFill>
                <a:latin typeface="Courier New" panose="02070309020205020404" pitchFamily="49" charset="0"/>
              </a:rPr>
              <a:t>=</a:t>
            </a:r>
            <a:r>
              <a:rPr lang="fr-CA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fr-CA" dirty="0">
                <a:solidFill>
                  <a:srgbClr val="FF8000"/>
                </a:solidFill>
                <a:latin typeface="Courier New" panose="02070309020205020404" pitchFamily="49" charset="0"/>
              </a:rPr>
              <a:t>0.7f</a:t>
            </a:r>
            <a:r>
              <a:rPr lang="fr-CA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fr-CA" b="1" dirty="0">
                <a:solidFill>
                  <a:srgbClr val="000080"/>
                </a:solidFill>
                <a:latin typeface="Courier New" panose="02070309020205020404" pitchFamily="49" charset="0"/>
              </a:rPr>
              <a:t>-</a:t>
            </a:r>
            <a:r>
              <a:rPr lang="fr-CA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fr-CA" b="1" dirty="0">
                <a:solidFill>
                  <a:srgbClr val="000080"/>
                </a:solidFill>
                <a:latin typeface="Courier New" panose="02070309020205020404" pitchFamily="49" charset="0"/>
              </a:rPr>
              <a:t>((</a:t>
            </a:r>
            <a:r>
              <a:rPr lang="fr-CA" dirty="0" err="1">
                <a:solidFill>
                  <a:srgbClr val="000000"/>
                </a:solidFill>
                <a:latin typeface="Courier New" panose="02070309020205020404" pitchFamily="49" charset="0"/>
              </a:rPr>
              <a:t>mapx</a:t>
            </a:r>
            <a:r>
              <a:rPr lang="fr-CA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fr-CA" b="1" dirty="0">
                <a:solidFill>
                  <a:srgbClr val="000080"/>
                </a:solidFill>
                <a:latin typeface="Courier New" panose="02070309020205020404" pitchFamily="49" charset="0"/>
              </a:rPr>
              <a:t>+</a:t>
            </a:r>
            <a:r>
              <a:rPr lang="fr-CA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fr-CA" b="1" dirty="0">
                <a:solidFill>
                  <a:srgbClr val="000080"/>
                </a:solidFill>
                <a:latin typeface="Courier New" panose="02070309020205020404" pitchFamily="49" charset="0"/>
              </a:rPr>
              <a:t>(</a:t>
            </a:r>
            <a:r>
              <a:rPr lang="fr-CA" dirty="0" err="1">
                <a:solidFill>
                  <a:srgbClr val="000000"/>
                </a:solidFill>
                <a:latin typeface="Courier New" panose="02070309020205020404" pitchFamily="49" charset="0"/>
              </a:rPr>
              <a:t>mapy</a:t>
            </a:r>
            <a:r>
              <a:rPr lang="fr-CA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fr-CA" b="1" dirty="0">
                <a:solidFill>
                  <a:srgbClr val="000080"/>
                </a:solidFill>
                <a:latin typeface="Courier New" panose="02070309020205020404" pitchFamily="49" charset="0"/>
              </a:rPr>
              <a:t>*</a:t>
            </a:r>
            <a:r>
              <a:rPr lang="fr-CA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fr-CA" dirty="0" err="1">
                <a:solidFill>
                  <a:srgbClr val="000000"/>
                </a:solidFill>
                <a:latin typeface="Courier New" panose="02070309020205020404" pitchFamily="49" charset="0"/>
              </a:rPr>
              <a:t>Tile</a:t>
            </a:r>
            <a:r>
              <a:rPr lang="fr-CA" b="1" dirty="0" err="1">
                <a:solidFill>
                  <a:srgbClr val="000080"/>
                </a:solidFill>
                <a:latin typeface="Courier New" panose="02070309020205020404" pitchFamily="49" charset="0"/>
              </a:rPr>
              <a:t>.</a:t>
            </a:r>
            <a:r>
              <a:rPr lang="fr-CA" dirty="0" err="1">
                <a:solidFill>
                  <a:srgbClr val="000000"/>
                </a:solidFill>
                <a:latin typeface="Courier New" panose="02070309020205020404" pitchFamily="49" charset="0"/>
              </a:rPr>
              <a:t>TileWidth</a:t>
            </a:r>
            <a:r>
              <a:rPr lang="fr-CA" b="1" dirty="0">
                <a:solidFill>
                  <a:srgbClr val="000080"/>
                </a:solidFill>
                <a:latin typeface="Courier New" panose="02070309020205020404" pitchFamily="49" charset="0"/>
              </a:rPr>
              <a:t>))</a:t>
            </a:r>
            <a:r>
              <a:rPr lang="fr-CA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fr-CA" b="1" dirty="0">
                <a:solidFill>
                  <a:srgbClr val="000080"/>
                </a:solidFill>
                <a:latin typeface="Courier New" panose="02070309020205020404" pitchFamily="49" charset="0"/>
              </a:rPr>
              <a:t>/</a:t>
            </a:r>
            <a:r>
              <a:rPr lang="fr-CA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fr-CA" dirty="0" err="1">
                <a:solidFill>
                  <a:srgbClr val="000000"/>
                </a:solidFill>
                <a:latin typeface="Courier New" panose="02070309020205020404" pitchFamily="49" charset="0"/>
              </a:rPr>
              <a:t>maxdepth</a:t>
            </a:r>
            <a:r>
              <a:rPr lang="fr-CA" b="1" dirty="0">
                <a:solidFill>
                  <a:srgbClr val="000080"/>
                </a:solidFill>
                <a:latin typeface="Courier New" panose="02070309020205020404" pitchFamily="49" charset="0"/>
              </a:rPr>
              <a:t>);</a:t>
            </a:r>
            <a:endParaRPr lang="fr-CA" dirty="0"/>
          </a:p>
          <a:p>
            <a:pPr lvl="1"/>
            <a:r>
              <a:rPr lang="fr-CA" dirty="0" err="1" smtClean="0"/>
              <a:t>mapX</a:t>
            </a:r>
            <a:r>
              <a:rPr lang="fr-CA" dirty="0" smtClean="0"/>
              <a:t> et Y ne servent qu’à simplifier la lecture du code</a:t>
            </a:r>
          </a:p>
          <a:p>
            <a:pPr lvl="1"/>
            <a:r>
              <a:rPr lang="fr-CA" dirty="0" err="1" smtClean="0"/>
              <a:t>depthOffset</a:t>
            </a:r>
            <a:r>
              <a:rPr lang="fr-CA" dirty="0" smtClean="0"/>
              <a:t> : 0.7f est la profondeur (z) de base auquel on soustrait la position relative de la tuile qui sera dessinée. Ainsi on « approche » le rendu vers la surface.</a:t>
            </a:r>
          </a:p>
          <a:p>
            <a:pPr lvl="2"/>
            <a:r>
              <a:rPr lang="fr-CA" dirty="0" smtClean="0"/>
              <a:t>Exemple pour la tuile à </a:t>
            </a:r>
            <a:r>
              <a:rPr lang="fr-CA" dirty="0" smtClean="0"/>
              <a:t>(10</a:t>
            </a:r>
            <a:r>
              <a:rPr lang="fr-CA" dirty="0" smtClean="0"/>
              <a:t>, </a:t>
            </a:r>
            <a:r>
              <a:rPr lang="fr-CA" dirty="0" smtClean="0"/>
              <a:t>10) </a:t>
            </a:r>
            <a:r>
              <a:rPr lang="fr-CA" dirty="0" smtClean="0">
                <a:sym typeface="Wingdings" panose="05000000000000000000" pitchFamily="2" charset="2"/>
              </a:rPr>
              <a:t> </a:t>
            </a:r>
            <a:r>
              <a:rPr lang="fr-CA" dirty="0" smtClean="0"/>
              <a:t>0.7f </a:t>
            </a:r>
            <a:r>
              <a:rPr lang="fr-CA" dirty="0"/>
              <a:t>- ((10 + (10 * 64))/</a:t>
            </a:r>
            <a:r>
              <a:rPr lang="fr-CA" dirty="0" smtClean="0"/>
              <a:t>33150 </a:t>
            </a:r>
            <a:r>
              <a:rPr lang="fr-CA" dirty="0" smtClean="0">
                <a:sym typeface="Wingdings" panose="05000000000000000000" pitchFamily="2" charset="2"/>
              </a:rPr>
              <a:t> 0,6804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551789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Carte isométrique : </a:t>
            </a:r>
            <a:r>
              <a:rPr lang="fr-CA" dirty="0" err="1" smtClean="0"/>
              <a:t>Draw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CA" dirty="0" smtClean="0"/>
              <a:t>Remplacer le </a:t>
            </a:r>
            <a:r>
              <a:rPr lang="fr-CA" dirty="0" err="1" smtClean="0"/>
              <a:t>foreach</a:t>
            </a:r>
            <a:r>
              <a:rPr lang="fr-CA" dirty="0" smtClean="0"/>
              <a:t> par celui-ci</a:t>
            </a:r>
            <a:br>
              <a:rPr lang="fr-CA" dirty="0" smtClean="0"/>
            </a:br>
            <a:r>
              <a:rPr lang="fr-CA" sz="1600" b="1" dirty="0" err="1">
                <a:solidFill>
                  <a:srgbClr val="0000FF"/>
                </a:solidFill>
                <a:latin typeface="Courier New" panose="02070309020205020404" pitchFamily="49" charset="0"/>
              </a:rPr>
              <a:t>foreach</a:t>
            </a:r>
            <a:r>
              <a:rPr lang="fr-CA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fr-CA" sz="1600" b="1" dirty="0">
                <a:solidFill>
                  <a:srgbClr val="000080"/>
                </a:solidFill>
                <a:latin typeface="Courier New" panose="02070309020205020404" pitchFamily="49" charset="0"/>
              </a:rPr>
              <a:t>(</a:t>
            </a:r>
            <a:r>
              <a:rPr lang="fr-CA" sz="1600" dirty="0" err="1">
                <a:solidFill>
                  <a:srgbClr val="8000FF"/>
                </a:solidFill>
                <a:latin typeface="Courier New" panose="02070309020205020404" pitchFamily="49" charset="0"/>
              </a:rPr>
              <a:t>int</a:t>
            </a:r>
            <a:r>
              <a:rPr lang="fr-CA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fr-CA" sz="1600" dirty="0" err="1">
                <a:solidFill>
                  <a:srgbClr val="000000"/>
                </a:solidFill>
                <a:latin typeface="Courier New" panose="02070309020205020404" pitchFamily="49" charset="0"/>
              </a:rPr>
              <a:t>tileID</a:t>
            </a:r>
            <a:r>
              <a:rPr lang="fr-CA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fr-CA" sz="1600" b="1" dirty="0">
                <a:solidFill>
                  <a:srgbClr val="0000FF"/>
                </a:solidFill>
                <a:latin typeface="Courier New" panose="02070309020205020404" pitchFamily="49" charset="0"/>
              </a:rPr>
              <a:t>in</a:t>
            </a:r>
            <a:r>
              <a:rPr lang="fr-CA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fr-CA" sz="1600" dirty="0" err="1">
                <a:solidFill>
                  <a:srgbClr val="000000"/>
                </a:solidFill>
                <a:latin typeface="Courier New" panose="02070309020205020404" pitchFamily="49" charset="0"/>
              </a:rPr>
              <a:t>myMap</a:t>
            </a:r>
            <a:r>
              <a:rPr lang="fr-CA" sz="1600" b="1" dirty="0" err="1">
                <a:solidFill>
                  <a:srgbClr val="000080"/>
                </a:solidFill>
                <a:latin typeface="Courier New" panose="02070309020205020404" pitchFamily="49" charset="0"/>
              </a:rPr>
              <a:t>.</a:t>
            </a:r>
            <a:r>
              <a:rPr lang="fr-CA" sz="1600" dirty="0" err="1">
                <a:solidFill>
                  <a:srgbClr val="000000"/>
                </a:solidFill>
                <a:latin typeface="Courier New" panose="02070309020205020404" pitchFamily="49" charset="0"/>
              </a:rPr>
              <a:t>Rows</a:t>
            </a:r>
            <a:r>
              <a:rPr lang="fr-CA" sz="1600" b="1" dirty="0">
                <a:solidFill>
                  <a:srgbClr val="000080"/>
                </a:solidFill>
                <a:latin typeface="Courier New" panose="02070309020205020404" pitchFamily="49" charset="0"/>
              </a:rPr>
              <a:t>[</a:t>
            </a:r>
            <a:r>
              <a:rPr lang="fr-CA" sz="1600" dirty="0" err="1">
                <a:solidFill>
                  <a:srgbClr val="000000"/>
                </a:solidFill>
                <a:latin typeface="Courier New" panose="02070309020205020404" pitchFamily="49" charset="0"/>
              </a:rPr>
              <a:t>mapy</a:t>
            </a:r>
            <a:r>
              <a:rPr lang="fr-CA" sz="1600" b="1" dirty="0">
                <a:solidFill>
                  <a:srgbClr val="000080"/>
                </a:solidFill>
                <a:latin typeface="Courier New" panose="02070309020205020404" pitchFamily="49" charset="0"/>
              </a:rPr>
              <a:t>].</a:t>
            </a:r>
            <a:r>
              <a:rPr lang="fr-CA" sz="1600" dirty="0" err="1">
                <a:solidFill>
                  <a:srgbClr val="000000"/>
                </a:solidFill>
                <a:latin typeface="Courier New" panose="02070309020205020404" pitchFamily="49" charset="0"/>
              </a:rPr>
              <a:t>Columns</a:t>
            </a:r>
            <a:r>
              <a:rPr lang="fr-CA" sz="1600" b="1" dirty="0">
                <a:solidFill>
                  <a:srgbClr val="000080"/>
                </a:solidFill>
                <a:latin typeface="Courier New" panose="02070309020205020404" pitchFamily="49" charset="0"/>
              </a:rPr>
              <a:t>[</a:t>
            </a:r>
            <a:r>
              <a:rPr lang="fr-CA" sz="1600" dirty="0" err="1">
                <a:solidFill>
                  <a:srgbClr val="000000"/>
                </a:solidFill>
                <a:latin typeface="Courier New" panose="02070309020205020404" pitchFamily="49" charset="0"/>
              </a:rPr>
              <a:t>mapx</a:t>
            </a:r>
            <a:r>
              <a:rPr lang="fr-CA" sz="1600" b="1" dirty="0">
                <a:solidFill>
                  <a:srgbClr val="000080"/>
                </a:solidFill>
                <a:latin typeface="Courier New" panose="02070309020205020404" pitchFamily="49" charset="0"/>
              </a:rPr>
              <a:t>].</a:t>
            </a:r>
            <a:r>
              <a:rPr lang="fr-CA" sz="1600" dirty="0" err="1">
                <a:solidFill>
                  <a:srgbClr val="000000"/>
                </a:solidFill>
                <a:latin typeface="Courier New" panose="02070309020205020404" pitchFamily="49" charset="0"/>
              </a:rPr>
              <a:t>BaseTiles</a:t>
            </a:r>
            <a:r>
              <a:rPr lang="fr-CA" sz="1600" b="1" dirty="0">
                <a:solidFill>
                  <a:srgbClr val="000080"/>
                </a:solidFill>
                <a:latin typeface="Courier New" panose="02070309020205020404" pitchFamily="49" charset="0"/>
              </a:rPr>
              <a:t>)</a:t>
            </a:r>
            <a:r>
              <a:rPr lang="fr-CA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fr-CA" sz="16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/>
            </a:r>
            <a:br>
              <a:rPr lang="fr-CA" sz="1600" dirty="0" smtClean="0">
                <a:solidFill>
                  <a:srgbClr val="000000"/>
                </a:solidFill>
                <a:latin typeface="Courier New" panose="02070309020205020404" pitchFamily="49" charset="0"/>
              </a:rPr>
            </a:br>
            <a:r>
              <a:rPr lang="fr-CA" sz="1600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{</a:t>
            </a:r>
            <a:br>
              <a:rPr lang="fr-CA" sz="1600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</a:br>
            <a:r>
              <a:rPr lang="fr-CA" sz="16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 </a:t>
            </a:r>
            <a:r>
              <a:rPr lang="fr-CA" sz="1600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spriteBatch</a:t>
            </a:r>
            <a:r>
              <a:rPr lang="fr-CA" sz="1600" b="1" dirty="0" err="1" smtClean="0">
                <a:solidFill>
                  <a:srgbClr val="000080"/>
                </a:solidFill>
                <a:latin typeface="Courier New" panose="02070309020205020404" pitchFamily="49" charset="0"/>
              </a:rPr>
              <a:t>.</a:t>
            </a:r>
            <a:r>
              <a:rPr lang="fr-CA" sz="1600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Draw</a:t>
            </a:r>
            <a:r>
              <a:rPr lang="fr-CA" sz="1600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(</a:t>
            </a:r>
            <a:br>
              <a:rPr lang="fr-CA" sz="1600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</a:br>
            <a:r>
              <a:rPr lang="fr-CA" sz="1600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   </a:t>
            </a:r>
            <a:r>
              <a:rPr lang="fr-CA" sz="16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fr-CA" sz="1600" dirty="0" err="1">
                <a:solidFill>
                  <a:srgbClr val="000000"/>
                </a:solidFill>
                <a:latin typeface="Courier New" panose="02070309020205020404" pitchFamily="49" charset="0"/>
              </a:rPr>
              <a:t>Tile</a:t>
            </a:r>
            <a:r>
              <a:rPr lang="fr-CA" sz="1600" b="1" dirty="0" err="1">
                <a:solidFill>
                  <a:srgbClr val="000080"/>
                </a:solidFill>
                <a:latin typeface="Courier New" panose="02070309020205020404" pitchFamily="49" charset="0"/>
              </a:rPr>
              <a:t>.</a:t>
            </a:r>
            <a:r>
              <a:rPr lang="fr-CA" sz="1600" dirty="0" err="1">
                <a:solidFill>
                  <a:srgbClr val="000000"/>
                </a:solidFill>
                <a:latin typeface="Courier New" panose="02070309020205020404" pitchFamily="49" charset="0"/>
              </a:rPr>
              <a:t>TileSetTexture</a:t>
            </a:r>
            <a:r>
              <a:rPr lang="fr-CA" sz="1600" b="1" dirty="0">
                <a:solidFill>
                  <a:srgbClr val="000080"/>
                </a:solidFill>
                <a:latin typeface="Courier New" panose="02070309020205020404" pitchFamily="49" charset="0"/>
              </a:rPr>
              <a:t>,</a:t>
            </a:r>
            <a:r>
              <a:rPr lang="fr-CA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fr-CA" sz="16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/>
            </a:r>
            <a:br>
              <a:rPr lang="fr-CA" sz="1600" dirty="0" smtClean="0">
                <a:solidFill>
                  <a:srgbClr val="000000"/>
                </a:solidFill>
                <a:latin typeface="Courier New" panose="02070309020205020404" pitchFamily="49" charset="0"/>
              </a:rPr>
            </a:br>
            <a:r>
              <a:rPr lang="fr-CA" sz="16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   </a:t>
            </a:r>
            <a:r>
              <a:rPr lang="fr-CA" sz="1600" b="1" dirty="0" smtClean="0">
                <a:solidFill>
                  <a:srgbClr val="0000FF"/>
                </a:solidFill>
                <a:latin typeface="Courier New" panose="02070309020205020404" pitchFamily="49" charset="0"/>
              </a:rPr>
              <a:t>new</a:t>
            </a:r>
            <a:r>
              <a:rPr lang="fr-CA" sz="16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fr-CA" sz="1600" dirty="0">
                <a:solidFill>
                  <a:srgbClr val="000000"/>
                </a:solidFill>
                <a:latin typeface="Courier New" panose="02070309020205020404" pitchFamily="49" charset="0"/>
              </a:rPr>
              <a:t>Rectangle</a:t>
            </a:r>
            <a:r>
              <a:rPr lang="fr-CA" sz="1600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(</a:t>
            </a:r>
            <a:r>
              <a:rPr lang="fr-CA" sz="16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/>
            </a:r>
            <a:br>
              <a:rPr lang="fr-CA" sz="1600" dirty="0" smtClean="0">
                <a:solidFill>
                  <a:srgbClr val="000000"/>
                </a:solidFill>
                <a:latin typeface="Courier New" panose="02070309020205020404" pitchFamily="49" charset="0"/>
              </a:rPr>
            </a:br>
            <a:r>
              <a:rPr lang="fr-CA" sz="16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     </a:t>
            </a:r>
            <a:r>
              <a:rPr lang="fr-CA" sz="1600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(</a:t>
            </a:r>
            <a:r>
              <a:rPr lang="fr-CA" sz="1600" dirty="0">
                <a:solidFill>
                  <a:srgbClr val="000000"/>
                </a:solidFill>
                <a:latin typeface="Courier New" panose="02070309020205020404" pitchFamily="49" charset="0"/>
              </a:rPr>
              <a:t>x </a:t>
            </a:r>
            <a:r>
              <a:rPr lang="fr-CA" sz="1600" b="1" dirty="0">
                <a:solidFill>
                  <a:srgbClr val="000080"/>
                </a:solidFill>
                <a:latin typeface="Courier New" panose="02070309020205020404" pitchFamily="49" charset="0"/>
              </a:rPr>
              <a:t>*</a:t>
            </a:r>
            <a:r>
              <a:rPr lang="fr-CA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fr-CA" sz="1600" dirty="0" err="1">
                <a:solidFill>
                  <a:srgbClr val="000000"/>
                </a:solidFill>
                <a:latin typeface="Courier New" panose="02070309020205020404" pitchFamily="49" charset="0"/>
              </a:rPr>
              <a:t>Tile</a:t>
            </a:r>
            <a:r>
              <a:rPr lang="fr-CA" sz="1600" b="1" dirty="0" err="1">
                <a:solidFill>
                  <a:srgbClr val="000080"/>
                </a:solidFill>
                <a:latin typeface="Courier New" panose="02070309020205020404" pitchFamily="49" charset="0"/>
              </a:rPr>
              <a:t>.</a:t>
            </a:r>
            <a:r>
              <a:rPr lang="fr-CA" sz="1600" dirty="0" err="1">
                <a:solidFill>
                  <a:srgbClr val="000000"/>
                </a:solidFill>
                <a:latin typeface="Courier New" panose="02070309020205020404" pitchFamily="49" charset="0"/>
              </a:rPr>
              <a:t>TileStepX</a:t>
            </a:r>
            <a:r>
              <a:rPr lang="fr-CA" sz="1600" b="1" dirty="0">
                <a:solidFill>
                  <a:srgbClr val="000080"/>
                </a:solidFill>
                <a:latin typeface="Courier New" panose="02070309020205020404" pitchFamily="49" charset="0"/>
              </a:rPr>
              <a:t>)</a:t>
            </a:r>
            <a:r>
              <a:rPr lang="fr-CA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fr-CA" sz="1600" b="1" dirty="0">
                <a:solidFill>
                  <a:srgbClr val="000080"/>
                </a:solidFill>
                <a:latin typeface="Courier New" panose="02070309020205020404" pitchFamily="49" charset="0"/>
              </a:rPr>
              <a:t>-</a:t>
            </a:r>
            <a:r>
              <a:rPr lang="fr-CA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fr-CA" sz="1600" dirty="0" err="1">
                <a:solidFill>
                  <a:srgbClr val="000000"/>
                </a:solidFill>
                <a:latin typeface="Courier New" panose="02070309020205020404" pitchFamily="49" charset="0"/>
              </a:rPr>
              <a:t>offsetX</a:t>
            </a:r>
            <a:r>
              <a:rPr lang="fr-CA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fr-CA" sz="1600" b="1" dirty="0">
                <a:solidFill>
                  <a:srgbClr val="000080"/>
                </a:solidFill>
                <a:latin typeface="Courier New" panose="02070309020205020404" pitchFamily="49" charset="0"/>
              </a:rPr>
              <a:t>+</a:t>
            </a:r>
            <a:r>
              <a:rPr lang="fr-CA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fr-CA" sz="1600" dirty="0" err="1">
                <a:solidFill>
                  <a:srgbClr val="000000"/>
                </a:solidFill>
                <a:latin typeface="Courier New" panose="02070309020205020404" pitchFamily="49" charset="0"/>
              </a:rPr>
              <a:t>rowOffset</a:t>
            </a:r>
            <a:r>
              <a:rPr lang="fr-CA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fr-CA" sz="1600" b="1" dirty="0">
                <a:solidFill>
                  <a:srgbClr val="000080"/>
                </a:solidFill>
                <a:latin typeface="Courier New" panose="02070309020205020404" pitchFamily="49" charset="0"/>
              </a:rPr>
              <a:t>+</a:t>
            </a:r>
            <a:r>
              <a:rPr lang="fr-CA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fr-CA" sz="1600" dirty="0" err="1">
                <a:solidFill>
                  <a:srgbClr val="000000"/>
                </a:solidFill>
                <a:latin typeface="Courier New" panose="02070309020205020404" pitchFamily="49" charset="0"/>
              </a:rPr>
              <a:t>baseOffsetX</a:t>
            </a:r>
            <a:r>
              <a:rPr lang="fr-CA" sz="1600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,</a:t>
            </a:r>
            <a:br>
              <a:rPr lang="fr-CA" sz="1600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</a:br>
            <a:r>
              <a:rPr lang="fr-CA" sz="1600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      (</a:t>
            </a:r>
            <a:r>
              <a:rPr lang="fr-CA" sz="1600" dirty="0">
                <a:solidFill>
                  <a:srgbClr val="000000"/>
                </a:solidFill>
                <a:latin typeface="Courier New" panose="02070309020205020404" pitchFamily="49" charset="0"/>
              </a:rPr>
              <a:t>y </a:t>
            </a:r>
            <a:r>
              <a:rPr lang="fr-CA" sz="1600" b="1" dirty="0">
                <a:solidFill>
                  <a:srgbClr val="000080"/>
                </a:solidFill>
                <a:latin typeface="Courier New" panose="02070309020205020404" pitchFamily="49" charset="0"/>
              </a:rPr>
              <a:t>*</a:t>
            </a:r>
            <a:r>
              <a:rPr lang="fr-CA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fr-CA" sz="1600" dirty="0" err="1">
                <a:solidFill>
                  <a:srgbClr val="000000"/>
                </a:solidFill>
                <a:latin typeface="Courier New" panose="02070309020205020404" pitchFamily="49" charset="0"/>
              </a:rPr>
              <a:t>Tile</a:t>
            </a:r>
            <a:r>
              <a:rPr lang="fr-CA" sz="1600" b="1" dirty="0" err="1">
                <a:solidFill>
                  <a:srgbClr val="000080"/>
                </a:solidFill>
                <a:latin typeface="Courier New" panose="02070309020205020404" pitchFamily="49" charset="0"/>
              </a:rPr>
              <a:t>.</a:t>
            </a:r>
            <a:r>
              <a:rPr lang="fr-CA" sz="1600" dirty="0" err="1">
                <a:solidFill>
                  <a:srgbClr val="000000"/>
                </a:solidFill>
                <a:latin typeface="Courier New" panose="02070309020205020404" pitchFamily="49" charset="0"/>
              </a:rPr>
              <a:t>TileStepY</a:t>
            </a:r>
            <a:r>
              <a:rPr lang="fr-CA" sz="1600" b="1" dirty="0">
                <a:solidFill>
                  <a:srgbClr val="000080"/>
                </a:solidFill>
                <a:latin typeface="Courier New" panose="02070309020205020404" pitchFamily="49" charset="0"/>
              </a:rPr>
              <a:t>)</a:t>
            </a:r>
            <a:r>
              <a:rPr lang="fr-CA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fr-CA" sz="1600" b="1" dirty="0">
                <a:solidFill>
                  <a:srgbClr val="000080"/>
                </a:solidFill>
                <a:latin typeface="Courier New" panose="02070309020205020404" pitchFamily="49" charset="0"/>
              </a:rPr>
              <a:t>-</a:t>
            </a:r>
            <a:r>
              <a:rPr lang="fr-CA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fr-CA" sz="1600" dirty="0" err="1">
                <a:solidFill>
                  <a:srgbClr val="000000"/>
                </a:solidFill>
                <a:latin typeface="Courier New" panose="02070309020205020404" pitchFamily="49" charset="0"/>
              </a:rPr>
              <a:t>offsetY</a:t>
            </a:r>
            <a:r>
              <a:rPr lang="fr-CA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fr-CA" sz="1600" b="1" dirty="0">
                <a:solidFill>
                  <a:srgbClr val="000080"/>
                </a:solidFill>
                <a:latin typeface="Courier New" panose="02070309020205020404" pitchFamily="49" charset="0"/>
              </a:rPr>
              <a:t>+</a:t>
            </a:r>
            <a:r>
              <a:rPr lang="fr-CA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fr-CA" sz="1600" dirty="0" err="1">
                <a:solidFill>
                  <a:srgbClr val="000000"/>
                </a:solidFill>
                <a:latin typeface="Courier New" panose="02070309020205020404" pitchFamily="49" charset="0"/>
              </a:rPr>
              <a:t>baseOffsetY</a:t>
            </a:r>
            <a:r>
              <a:rPr lang="fr-CA" sz="1600" b="1" dirty="0">
                <a:solidFill>
                  <a:srgbClr val="000080"/>
                </a:solidFill>
                <a:latin typeface="Courier New" panose="02070309020205020404" pitchFamily="49" charset="0"/>
              </a:rPr>
              <a:t>,</a:t>
            </a:r>
            <a:r>
              <a:rPr lang="fr-CA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fr-CA" sz="16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/>
            </a:r>
            <a:br>
              <a:rPr lang="fr-CA" sz="1600" dirty="0" smtClean="0">
                <a:solidFill>
                  <a:srgbClr val="000000"/>
                </a:solidFill>
                <a:latin typeface="Courier New" panose="02070309020205020404" pitchFamily="49" charset="0"/>
              </a:rPr>
            </a:br>
            <a:r>
              <a:rPr lang="fr-CA" sz="16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     </a:t>
            </a:r>
            <a:r>
              <a:rPr lang="fr-CA" sz="1600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Tile</a:t>
            </a:r>
            <a:r>
              <a:rPr lang="fr-CA" sz="1600" b="1" dirty="0" err="1" smtClean="0">
                <a:solidFill>
                  <a:srgbClr val="000080"/>
                </a:solidFill>
                <a:latin typeface="Courier New" panose="02070309020205020404" pitchFamily="49" charset="0"/>
              </a:rPr>
              <a:t>.</a:t>
            </a:r>
            <a:r>
              <a:rPr lang="fr-CA" sz="1600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TileWidth</a:t>
            </a:r>
            <a:r>
              <a:rPr lang="fr-CA" sz="1600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,</a:t>
            </a:r>
            <a:r>
              <a:rPr lang="fr-CA" sz="16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/>
            </a:r>
            <a:br>
              <a:rPr lang="fr-CA" sz="1600" dirty="0" smtClean="0">
                <a:solidFill>
                  <a:srgbClr val="000000"/>
                </a:solidFill>
                <a:latin typeface="Courier New" panose="02070309020205020404" pitchFamily="49" charset="0"/>
              </a:rPr>
            </a:br>
            <a:r>
              <a:rPr lang="fr-CA" sz="16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     </a:t>
            </a:r>
            <a:r>
              <a:rPr lang="fr-CA" sz="1600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Tile</a:t>
            </a:r>
            <a:r>
              <a:rPr lang="fr-CA" sz="1600" b="1" dirty="0" err="1" smtClean="0">
                <a:solidFill>
                  <a:srgbClr val="000080"/>
                </a:solidFill>
                <a:latin typeface="Courier New" panose="02070309020205020404" pitchFamily="49" charset="0"/>
              </a:rPr>
              <a:t>.</a:t>
            </a:r>
            <a:r>
              <a:rPr lang="fr-CA" sz="1600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TileHeight</a:t>
            </a:r>
            <a:r>
              <a:rPr lang="fr-CA" sz="1600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),</a:t>
            </a:r>
            <a:r>
              <a:rPr lang="fr-CA" sz="16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/>
            </a:r>
            <a:br>
              <a:rPr lang="fr-CA" sz="1600" dirty="0" smtClean="0">
                <a:solidFill>
                  <a:srgbClr val="000000"/>
                </a:solidFill>
                <a:latin typeface="Courier New" panose="02070309020205020404" pitchFamily="49" charset="0"/>
              </a:rPr>
            </a:br>
            <a:r>
              <a:rPr lang="fr-CA" sz="16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   </a:t>
            </a:r>
            <a:r>
              <a:rPr lang="fr-CA" sz="1600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Tile</a:t>
            </a:r>
            <a:r>
              <a:rPr lang="fr-CA" sz="1600" b="1" dirty="0" err="1" smtClean="0">
                <a:solidFill>
                  <a:srgbClr val="000080"/>
                </a:solidFill>
                <a:latin typeface="Courier New" panose="02070309020205020404" pitchFamily="49" charset="0"/>
              </a:rPr>
              <a:t>.</a:t>
            </a:r>
            <a:r>
              <a:rPr lang="fr-CA" sz="1600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GetSourceRectangle</a:t>
            </a:r>
            <a:r>
              <a:rPr lang="fr-CA" sz="1600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(</a:t>
            </a:r>
            <a:r>
              <a:rPr lang="fr-CA" sz="1600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tileID</a:t>
            </a:r>
            <a:r>
              <a:rPr lang="fr-CA" sz="1600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),</a:t>
            </a:r>
            <a:br>
              <a:rPr lang="fr-CA" sz="1600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</a:br>
            <a:r>
              <a:rPr lang="fr-CA" sz="1600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    </a:t>
            </a:r>
            <a:r>
              <a:rPr lang="fr-CA" sz="1600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Color</a:t>
            </a:r>
            <a:r>
              <a:rPr lang="fr-CA" sz="1600" b="1" dirty="0" err="1" smtClean="0">
                <a:solidFill>
                  <a:srgbClr val="000080"/>
                </a:solidFill>
                <a:latin typeface="Courier New" panose="02070309020205020404" pitchFamily="49" charset="0"/>
              </a:rPr>
              <a:t>.</a:t>
            </a:r>
            <a:r>
              <a:rPr lang="fr-CA" sz="1600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White</a:t>
            </a:r>
            <a:r>
              <a:rPr lang="fr-CA" sz="1600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,</a:t>
            </a:r>
            <a:r>
              <a:rPr lang="fr-CA" sz="16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/>
            </a:r>
            <a:br>
              <a:rPr lang="fr-CA" sz="1600" dirty="0" smtClean="0">
                <a:solidFill>
                  <a:srgbClr val="000000"/>
                </a:solidFill>
                <a:latin typeface="Courier New" panose="02070309020205020404" pitchFamily="49" charset="0"/>
              </a:rPr>
            </a:br>
            <a:r>
              <a:rPr lang="fr-CA" sz="16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   </a:t>
            </a:r>
            <a:r>
              <a:rPr lang="fr-CA" sz="1600" dirty="0" smtClean="0">
                <a:solidFill>
                  <a:srgbClr val="FF8000"/>
                </a:solidFill>
                <a:latin typeface="Courier New" panose="02070309020205020404" pitchFamily="49" charset="0"/>
              </a:rPr>
              <a:t>0.0f</a:t>
            </a:r>
            <a:r>
              <a:rPr lang="fr-CA" sz="1600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,</a:t>
            </a:r>
            <a:r>
              <a:rPr lang="fr-CA" sz="16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/>
            </a:r>
            <a:br>
              <a:rPr lang="fr-CA" sz="1600" dirty="0" smtClean="0">
                <a:solidFill>
                  <a:srgbClr val="000000"/>
                </a:solidFill>
                <a:latin typeface="Courier New" panose="02070309020205020404" pitchFamily="49" charset="0"/>
              </a:rPr>
            </a:br>
            <a:r>
              <a:rPr lang="fr-CA" sz="16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   Vector2</a:t>
            </a:r>
            <a:r>
              <a:rPr lang="fr-CA" sz="1600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.</a:t>
            </a:r>
            <a:r>
              <a:rPr lang="fr-CA" sz="16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Zero</a:t>
            </a:r>
            <a:r>
              <a:rPr lang="fr-CA" sz="1600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,</a:t>
            </a:r>
            <a:r>
              <a:rPr lang="fr-CA" sz="16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/>
            </a:r>
            <a:br>
              <a:rPr lang="fr-CA" sz="1600" dirty="0" smtClean="0">
                <a:solidFill>
                  <a:srgbClr val="000000"/>
                </a:solidFill>
                <a:latin typeface="Courier New" panose="02070309020205020404" pitchFamily="49" charset="0"/>
              </a:rPr>
            </a:br>
            <a:r>
              <a:rPr lang="fr-CA" sz="16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   </a:t>
            </a:r>
            <a:r>
              <a:rPr lang="fr-CA" sz="1600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SpriteEffects</a:t>
            </a:r>
            <a:r>
              <a:rPr lang="fr-CA" sz="1600" b="1" dirty="0" err="1" smtClean="0">
                <a:solidFill>
                  <a:srgbClr val="000080"/>
                </a:solidFill>
                <a:latin typeface="Courier New" panose="02070309020205020404" pitchFamily="49" charset="0"/>
              </a:rPr>
              <a:t>.</a:t>
            </a:r>
            <a:r>
              <a:rPr lang="fr-CA" sz="1600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None</a:t>
            </a:r>
            <a:r>
              <a:rPr lang="fr-CA" sz="1600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,</a:t>
            </a:r>
            <a:r>
              <a:rPr lang="fr-CA" sz="16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/>
            </a:r>
            <a:br>
              <a:rPr lang="fr-CA" sz="1600" dirty="0" smtClean="0">
                <a:solidFill>
                  <a:srgbClr val="000000"/>
                </a:solidFill>
                <a:latin typeface="Courier New" panose="02070309020205020404" pitchFamily="49" charset="0"/>
              </a:rPr>
            </a:br>
            <a:r>
              <a:rPr lang="fr-CA" sz="16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   </a:t>
            </a:r>
            <a:r>
              <a:rPr lang="fr-CA" sz="1600" dirty="0" smtClean="0">
                <a:solidFill>
                  <a:srgbClr val="FF8000"/>
                </a:solidFill>
                <a:latin typeface="Courier New" panose="02070309020205020404" pitchFamily="49" charset="0"/>
              </a:rPr>
              <a:t>1.0f</a:t>
            </a:r>
            <a:r>
              <a:rPr lang="fr-CA" sz="1600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);</a:t>
            </a:r>
            <a:r>
              <a:rPr lang="fr-CA" sz="16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/>
            </a:r>
            <a:br>
              <a:rPr lang="fr-CA" sz="1600" dirty="0" smtClean="0">
                <a:solidFill>
                  <a:srgbClr val="000000"/>
                </a:solidFill>
                <a:latin typeface="Courier New" panose="02070309020205020404" pitchFamily="49" charset="0"/>
              </a:rPr>
            </a:br>
            <a:r>
              <a:rPr lang="fr-CA" sz="1600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}</a:t>
            </a:r>
            <a:endParaRPr lang="fr-CA" sz="1600" dirty="0"/>
          </a:p>
          <a:p>
            <a:r>
              <a:rPr lang="fr-CA" dirty="0" smtClean="0"/>
              <a:t>On a que rajouter la profondeur de la couche du fond qui est 1.0f</a:t>
            </a:r>
          </a:p>
        </p:txBody>
      </p:sp>
    </p:spTree>
    <p:extLst>
      <p:ext uri="{BB962C8B-B14F-4D97-AF65-F5344CB8AC3E}">
        <p14:creationId xmlns:p14="http://schemas.microsoft.com/office/powerpoint/2010/main" val="1734500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Carte isométrique : </a:t>
            </a:r>
            <a:r>
              <a:rPr lang="fr-CA" dirty="0" err="1" smtClean="0"/>
              <a:t>Draw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CA" dirty="0" smtClean="0"/>
              <a:t>Immédiatement en dessous du </a:t>
            </a:r>
            <a:r>
              <a:rPr lang="fr-CA" b="1" dirty="0" err="1" smtClean="0"/>
              <a:t>foreach</a:t>
            </a:r>
            <a:r>
              <a:rPr lang="fr-CA" dirty="0" smtClean="0"/>
              <a:t>, il faudra en rajouter un second pour afficher les tuiles en hauteur</a:t>
            </a:r>
            <a:br>
              <a:rPr lang="fr-CA" dirty="0" smtClean="0"/>
            </a:br>
            <a:r>
              <a:rPr lang="fr-CA" sz="1600" dirty="0" err="1">
                <a:solidFill>
                  <a:srgbClr val="8000FF"/>
                </a:solidFill>
                <a:latin typeface="Courier New" panose="02070309020205020404" pitchFamily="49" charset="0"/>
              </a:rPr>
              <a:t>int</a:t>
            </a:r>
            <a:r>
              <a:rPr lang="fr-CA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fr-CA" sz="1600" dirty="0" err="1">
                <a:solidFill>
                  <a:srgbClr val="000000"/>
                </a:solidFill>
                <a:latin typeface="Courier New" panose="02070309020205020404" pitchFamily="49" charset="0"/>
              </a:rPr>
              <a:t>heightRow</a:t>
            </a:r>
            <a:r>
              <a:rPr lang="fr-CA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fr-CA" sz="1600" b="1" dirty="0">
                <a:solidFill>
                  <a:srgbClr val="000080"/>
                </a:solidFill>
                <a:latin typeface="Courier New" panose="02070309020205020404" pitchFamily="49" charset="0"/>
              </a:rPr>
              <a:t>=</a:t>
            </a:r>
            <a:r>
              <a:rPr lang="fr-CA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fr-CA" sz="1600" dirty="0" smtClean="0">
                <a:solidFill>
                  <a:srgbClr val="FF8000"/>
                </a:solidFill>
                <a:latin typeface="Courier New" panose="02070309020205020404" pitchFamily="49" charset="0"/>
              </a:rPr>
              <a:t>0</a:t>
            </a:r>
            <a:r>
              <a:rPr lang="fr-CA" sz="1600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;</a:t>
            </a:r>
            <a:br>
              <a:rPr lang="fr-CA" sz="1600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</a:br>
            <a:r>
              <a:rPr lang="fr-CA" sz="1600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/>
            </a:r>
            <a:br>
              <a:rPr lang="fr-CA" sz="1600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</a:br>
            <a:r>
              <a:rPr lang="fr-CA" sz="1600" b="1" dirty="0" err="1" smtClean="0">
                <a:solidFill>
                  <a:srgbClr val="0000FF"/>
                </a:solidFill>
                <a:latin typeface="Courier New" panose="02070309020205020404" pitchFamily="49" charset="0"/>
              </a:rPr>
              <a:t>foreach</a:t>
            </a:r>
            <a:r>
              <a:rPr lang="fr-CA" sz="16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fr-CA" sz="1600" b="1" dirty="0">
                <a:solidFill>
                  <a:srgbClr val="000080"/>
                </a:solidFill>
                <a:latin typeface="Courier New" panose="02070309020205020404" pitchFamily="49" charset="0"/>
              </a:rPr>
              <a:t>(</a:t>
            </a:r>
            <a:r>
              <a:rPr lang="fr-CA" sz="1600" dirty="0" err="1">
                <a:solidFill>
                  <a:srgbClr val="8000FF"/>
                </a:solidFill>
                <a:latin typeface="Courier New" panose="02070309020205020404" pitchFamily="49" charset="0"/>
              </a:rPr>
              <a:t>int</a:t>
            </a:r>
            <a:r>
              <a:rPr lang="fr-CA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fr-CA" sz="1600" dirty="0" err="1">
                <a:solidFill>
                  <a:srgbClr val="000000"/>
                </a:solidFill>
                <a:latin typeface="Courier New" panose="02070309020205020404" pitchFamily="49" charset="0"/>
              </a:rPr>
              <a:t>tileID</a:t>
            </a:r>
            <a:r>
              <a:rPr lang="fr-CA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fr-CA" sz="1600" b="1" dirty="0">
                <a:solidFill>
                  <a:srgbClr val="0000FF"/>
                </a:solidFill>
                <a:latin typeface="Courier New" panose="02070309020205020404" pitchFamily="49" charset="0"/>
              </a:rPr>
              <a:t>in</a:t>
            </a:r>
            <a:r>
              <a:rPr lang="fr-CA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fr-CA" sz="1600" dirty="0" err="1">
                <a:solidFill>
                  <a:srgbClr val="000000"/>
                </a:solidFill>
                <a:latin typeface="Courier New" panose="02070309020205020404" pitchFamily="49" charset="0"/>
              </a:rPr>
              <a:t>myMap</a:t>
            </a:r>
            <a:r>
              <a:rPr lang="fr-CA" sz="1600" b="1" dirty="0" err="1">
                <a:solidFill>
                  <a:srgbClr val="000080"/>
                </a:solidFill>
                <a:latin typeface="Courier New" panose="02070309020205020404" pitchFamily="49" charset="0"/>
              </a:rPr>
              <a:t>.</a:t>
            </a:r>
            <a:r>
              <a:rPr lang="fr-CA" sz="1600" dirty="0" err="1">
                <a:solidFill>
                  <a:srgbClr val="000000"/>
                </a:solidFill>
                <a:latin typeface="Courier New" panose="02070309020205020404" pitchFamily="49" charset="0"/>
              </a:rPr>
              <a:t>Rows</a:t>
            </a:r>
            <a:r>
              <a:rPr lang="fr-CA" sz="1600" b="1" dirty="0">
                <a:solidFill>
                  <a:srgbClr val="000080"/>
                </a:solidFill>
                <a:latin typeface="Courier New" panose="02070309020205020404" pitchFamily="49" charset="0"/>
              </a:rPr>
              <a:t>[</a:t>
            </a:r>
            <a:r>
              <a:rPr lang="fr-CA" sz="1600" dirty="0" err="1">
                <a:solidFill>
                  <a:srgbClr val="000000"/>
                </a:solidFill>
                <a:latin typeface="Courier New" panose="02070309020205020404" pitchFamily="49" charset="0"/>
              </a:rPr>
              <a:t>mapy</a:t>
            </a:r>
            <a:r>
              <a:rPr lang="fr-CA" sz="1600" b="1" dirty="0">
                <a:solidFill>
                  <a:srgbClr val="000080"/>
                </a:solidFill>
                <a:latin typeface="Courier New" panose="02070309020205020404" pitchFamily="49" charset="0"/>
              </a:rPr>
              <a:t>].</a:t>
            </a:r>
            <a:r>
              <a:rPr lang="fr-CA" sz="1600" dirty="0" err="1">
                <a:solidFill>
                  <a:srgbClr val="000000"/>
                </a:solidFill>
                <a:latin typeface="Courier New" panose="02070309020205020404" pitchFamily="49" charset="0"/>
              </a:rPr>
              <a:t>Columns</a:t>
            </a:r>
            <a:r>
              <a:rPr lang="fr-CA" sz="1600" b="1" dirty="0">
                <a:solidFill>
                  <a:srgbClr val="000080"/>
                </a:solidFill>
                <a:latin typeface="Courier New" panose="02070309020205020404" pitchFamily="49" charset="0"/>
              </a:rPr>
              <a:t>[</a:t>
            </a:r>
            <a:r>
              <a:rPr lang="fr-CA" sz="1600" dirty="0" err="1">
                <a:solidFill>
                  <a:srgbClr val="000000"/>
                </a:solidFill>
                <a:latin typeface="Courier New" panose="02070309020205020404" pitchFamily="49" charset="0"/>
              </a:rPr>
              <a:t>mapx</a:t>
            </a:r>
            <a:r>
              <a:rPr lang="fr-CA" sz="1600" b="1" dirty="0">
                <a:solidFill>
                  <a:srgbClr val="000080"/>
                </a:solidFill>
                <a:latin typeface="Courier New" panose="02070309020205020404" pitchFamily="49" charset="0"/>
              </a:rPr>
              <a:t>].</a:t>
            </a:r>
            <a:r>
              <a:rPr lang="fr-CA" sz="1600" dirty="0" err="1">
                <a:solidFill>
                  <a:srgbClr val="000000"/>
                </a:solidFill>
                <a:latin typeface="Courier New" panose="02070309020205020404" pitchFamily="49" charset="0"/>
              </a:rPr>
              <a:t>HeightTiles</a:t>
            </a:r>
            <a:r>
              <a:rPr lang="fr-CA" sz="1600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)</a:t>
            </a:r>
            <a:br>
              <a:rPr lang="fr-CA" sz="1600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</a:br>
            <a:r>
              <a:rPr lang="fr-CA" sz="1600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{</a:t>
            </a:r>
            <a:r>
              <a:rPr lang="fr-CA" sz="1600" dirty="0">
                <a:solidFill>
                  <a:srgbClr val="000000"/>
                </a:solidFill>
                <a:latin typeface="Courier New" panose="02070309020205020404" pitchFamily="49" charset="0"/>
              </a:rPr>
              <a:t/>
            </a:r>
            <a:br>
              <a:rPr lang="fr-CA" sz="1600" dirty="0">
                <a:solidFill>
                  <a:srgbClr val="000000"/>
                </a:solidFill>
                <a:latin typeface="Courier New" panose="02070309020205020404" pitchFamily="49" charset="0"/>
              </a:rPr>
            </a:br>
            <a:r>
              <a:rPr lang="fr-CA" sz="16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 </a:t>
            </a:r>
            <a:r>
              <a:rPr lang="fr-CA" sz="1600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spriteBatch</a:t>
            </a:r>
            <a:r>
              <a:rPr lang="fr-CA" sz="1600" b="1" dirty="0" err="1" smtClean="0">
                <a:solidFill>
                  <a:srgbClr val="000080"/>
                </a:solidFill>
                <a:latin typeface="Courier New" panose="02070309020205020404" pitchFamily="49" charset="0"/>
              </a:rPr>
              <a:t>.</a:t>
            </a:r>
            <a:r>
              <a:rPr lang="fr-CA" sz="1600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Draw</a:t>
            </a:r>
            <a:r>
              <a:rPr lang="fr-CA" sz="1600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(</a:t>
            </a:r>
            <a:br>
              <a:rPr lang="fr-CA" sz="1600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</a:br>
            <a:r>
              <a:rPr lang="fr-CA" sz="1600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    </a:t>
            </a:r>
            <a:r>
              <a:rPr lang="fr-CA" sz="1600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Tile</a:t>
            </a:r>
            <a:r>
              <a:rPr lang="fr-CA" sz="1600" b="1" dirty="0" err="1" smtClean="0">
                <a:solidFill>
                  <a:srgbClr val="000080"/>
                </a:solidFill>
                <a:latin typeface="Courier New" panose="02070309020205020404" pitchFamily="49" charset="0"/>
              </a:rPr>
              <a:t>.</a:t>
            </a:r>
            <a:r>
              <a:rPr lang="fr-CA" sz="1600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TileSetTexture</a:t>
            </a:r>
            <a:r>
              <a:rPr lang="fr-CA" sz="1600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,</a:t>
            </a:r>
            <a:r>
              <a:rPr lang="fr-CA" sz="16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/>
            </a:r>
            <a:br>
              <a:rPr lang="fr-CA" sz="1600" dirty="0" smtClean="0">
                <a:solidFill>
                  <a:srgbClr val="000000"/>
                </a:solidFill>
                <a:latin typeface="Courier New" panose="02070309020205020404" pitchFamily="49" charset="0"/>
              </a:rPr>
            </a:br>
            <a:r>
              <a:rPr lang="fr-CA" sz="16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   </a:t>
            </a:r>
            <a:r>
              <a:rPr lang="fr-CA" sz="1600" b="1" dirty="0" smtClean="0">
                <a:solidFill>
                  <a:srgbClr val="0000FF"/>
                </a:solidFill>
                <a:latin typeface="Courier New" panose="02070309020205020404" pitchFamily="49" charset="0"/>
              </a:rPr>
              <a:t>new</a:t>
            </a:r>
            <a:r>
              <a:rPr lang="fr-CA" sz="16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fr-CA" sz="1600" dirty="0">
                <a:solidFill>
                  <a:srgbClr val="000000"/>
                </a:solidFill>
                <a:latin typeface="Courier New" panose="02070309020205020404" pitchFamily="49" charset="0"/>
              </a:rPr>
              <a:t>Rectangle</a:t>
            </a:r>
            <a:r>
              <a:rPr lang="fr-CA" sz="1600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(</a:t>
            </a:r>
            <a:br>
              <a:rPr lang="fr-CA" sz="1600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</a:br>
            <a:r>
              <a:rPr lang="fr-CA" sz="1600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      (</a:t>
            </a:r>
            <a:r>
              <a:rPr lang="fr-CA" sz="1600" dirty="0">
                <a:solidFill>
                  <a:srgbClr val="000000"/>
                </a:solidFill>
                <a:latin typeface="Courier New" panose="02070309020205020404" pitchFamily="49" charset="0"/>
              </a:rPr>
              <a:t>x </a:t>
            </a:r>
            <a:r>
              <a:rPr lang="fr-CA" sz="1600" b="1" dirty="0">
                <a:solidFill>
                  <a:srgbClr val="000080"/>
                </a:solidFill>
                <a:latin typeface="Courier New" panose="02070309020205020404" pitchFamily="49" charset="0"/>
              </a:rPr>
              <a:t>*</a:t>
            </a:r>
            <a:r>
              <a:rPr lang="fr-CA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fr-CA" sz="1600" dirty="0" err="1">
                <a:solidFill>
                  <a:srgbClr val="000000"/>
                </a:solidFill>
                <a:latin typeface="Courier New" panose="02070309020205020404" pitchFamily="49" charset="0"/>
              </a:rPr>
              <a:t>Tile</a:t>
            </a:r>
            <a:r>
              <a:rPr lang="fr-CA" sz="1600" b="1" dirty="0" err="1">
                <a:solidFill>
                  <a:srgbClr val="000080"/>
                </a:solidFill>
                <a:latin typeface="Courier New" panose="02070309020205020404" pitchFamily="49" charset="0"/>
              </a:rPr>
              <a:t>.</a:t>
            </a:r>
            <a:r>
              <a:rPr lang="fr-CA" sz="1600" dirty="0" err="1">
                <a:solidFill>
                  <a:srgbClr val="000000"/>
                </a:solidFill>
                <a:latin typeface="Courier New" panose="02070309020205020404" pitchFamily="49" charset="0"/>
              </a:rPr>
              <a:t>TileStepX</a:t>
            </a:r>
            <a:r>
              <a:rPr lang="fr-CA" sz="1600" b="1" dirty="0">
                <a:solidFill>
                  <a:srgbClr val="000080"/>
                </a:solidFill>
                <a:latin typeface="Courier New" panose="02070309020205020404" pitchFamily="49" charset="0"/>
              </a:rPr>
              <a:t>)</a:t>
            </a:r>
            <a:r>
              <a:rPr lang="fr-CA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fr-CA" sz="1600" b="1" dirty="0">
                <a:solidFill>
                  <a:srgbClr val="000080"/>
                </a:solidFill>
                <a:latin typeface="Courier New" panose="02070309020205020404" pitchFamily="49" charset="0"/>
              </a:rPr>
              <a:t>-</a:t>
            </a:r>
            <a:r>
              <a:rPr lang="fr-CA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fr-CA" sz="1600" dirty="0" err="1">
                <a:solidFill>
                  <a:srgbClr val="000000"/>
                </a:solidFill>
                <a:latin typeface="Courier New" panose="02070309020205020404" pitchFamily="49" charset="0"/>
              </a:rPr>
              <a:t>offsetX</a:t>
            </a:r>
            <a:r>
              <a:rPr lang="fr-CA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fr-CA" sz="1600" b="1" dirty="0">
                <a:solidFill>
                  <a:srgbClr val="000080"/>
                </a:solidFill>
                <a:latin typeface="Courier New" panose="02070309020205020404" pitchFamily="49" charset="0"/>
              </a:rPr>
              <a:t>+</a:t>
            </a:r>
            <a:r>
              <a:rPr lang="fr-CA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fr-CA" sz="1600" dirty="0" err="1">
                <a:solidFill>
                  <a:srgbClr val="000000"/>
                </a:solidFill>
                <a:latin typeface="Courier New" panose="02070309020205020404" pitchFamily="49" charset="0"/>
              </a:rPr>
              <a:t>rowOffset</a:t>
            </a:r>
            <a:r>
              <a:rPr lang="fr-CA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fr-CA" sz="1600" b="1" dirty="0">
                <a:solidFill>
                  <a:srgbClr val="000080"/>
                </a:solidFill>
                <a:latin typeface="Courier New" panose="02070309020205020404" pitchFamily="49" charset="0"/>
              </a:rPr>
              <a:t>+</a:t>
            </a:r>
            <a:r>
              <a:rPr lang="fr-CA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fr-CA" sz="1600" dirty="0" err="1">
                <a:solidFill>
                  <a:srgbClr val="000000"/>
                </a:solidFill>
                <a:latin typeface="Courier New" panose="02070309020205020404" pitchFamily="49" charset="0"/>
              </a:rPr>
              <a:t>baseOffsetX</a:t>
            </a:r>
            <a:r>
              <a:rPr lang="fr-CA" sz="1600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,</a:t>
            </a:r>
            <a:r>
              <a:rPr lang="fr-CA" sz="16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/>
            </a:r>
            <a:br>
              <a:rPr lang="fr-CA" sz="1600" dirty="0" smtClean="0">
                <a:solidFill>
                  <a:srgbClr val="000000"/>
                </a:solidFill>
                <a:latin typeface="Courier New" panose="02070309020205020404" pitchFamily="49" charset="0"/>
              </a:rPr>
            </a:br>
            <a:r>
              <a:rPr lang="fr-CA" sz="16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     </a:t>
            </a:r>
            <a:r>
              <a:rPr lang="fr-CA" sz="1600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(</a:t>
            </a:r>
            <a:r>
              <a:rPr lang="fr-CA" sz="1600" dirty="0">
                <a:solidFill>
                  <a:srgbClr val="000000"/>
                </a:solidFill>
                <a:latin typeface="Courier New" panose="02070309020205020404" pitchFamily="49" charset="0"/>
              </a:rPr>
              <a:t>y </a:t>
            </a:r>
            <a:r>
              <a:rPr lang="fr-CA" sz="1600" b="1" dirty="0">
                <a:solidFill>
                  <a:srgbClr val="000080"/>
                </a:solidFill>
                <a:latin typeface="Courier New" panose="02070309020205020404" pitchFamily="49" charset="0"/>
              </a:rPr>
              <a:t>*</a:t>
            </a:r>
            <a:r>
              <a:rPr lang="fr-CA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fr-CA" sz="1600" dirty="0" err="1">
                <a:solidFill>
                  <a:srgbClr val="000000"/>
                </a:solidFill>
                <a:latin typeface="Courier New" panose="02070309020205020404" pitchFamily="49" charset="0"/>
              </a:rPr>
              <a:t>Tile</a:t>
            </a:r>
            <a:r>
              <a:rPr lang="fr-CA" sz="1600" b="1" dirty="0" err="1">
                <a:solidFill>
                  <a:srgbClr val="000080"/>
                </a:solidFill>
                <a:latin typeface="Courier New" panose="02070309020205020404" pitchFamily="49" charset="0"/>
              </a:rPr>
              <a:t>.</a:t>
            </a:r>
            <a:r>
              <a:rPr lang="fr-CA" sz="1600" dirty="0" err="1">
                <a:solidFill>
                  <a:srgbClr val="000000"/>
                </a:solidFill>
                <a:latin typeface="Courier New" panose="02070309020205020404" pitchFamily="49" charset="0"/>
              </a:rPr>
              <a:t>TileStepY</a:t>
            </a:r>
            <a:r>
              <a:rPr lang="fr-CA" sz="1600" b="1" dirty="0">
                <a:solidFill>
                  <a:srgbClr val="000080"/>
                </a:solidFill>
                <a:latin typeface="Courier New" panose="02070309020205020404" pitchFamily="49" charset="0"/>
              </a:rPr>
              <a:t>)</a:t>
            </a:r>
            <a:r>
              <a:rPr lang="fr-CA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fr-CA" sz="1600" b="1" dirty="0">
                <a:solidFill>
                  <a:srgbClr val="000080"/>
                </a:solidFill>
                <a:latin typeface="Courier New" panose="02070309020205020404" pitchFamily="49" charset="0"/>
              </a:rPr>
              <a:t>-</a:t>
            </a:r>
            <a:r>
              <a:rPr lang="fr-CA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fr-CA" sz="1600" dirty="0" err="1">
                <a:solidFill>
                  <a:srgbClr val="000000"/>
                </a:solidFill>
                <a:latin typeface="Courier New" panose="02070309020205020404" pitchFamily="49" charset="0"/>
              </a:rPr>
              <a:t>offsetY</a:t>
            </a:r>
            <a:r>
              <a:rPr lang="fr-CA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fr-CA" sz="1600" b="1" dirty="0">
                <a:solidFill>
                  <a:srgbClr val="000080"/>
                </a:solidFill>
                <a:latin typeface="Courier New" panose="02070309020205020404" pitchFamily="49" charset="0"/>
              </a:rPr>
              <a:t>+</a:t>
            </a:r>
            <a:r>
              <a:rPr lang="fr-CA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fr-CA" sz="1600" dirty="0" err="1">
                <a:solidFill>
                  <a:srgbClr val="000000"/>
                </a:solidFill>
                <a:latin typeface="Courier New" panose="02070309020205020404" pitchFamily="49" charset="0"/>
              </a:rPr>
              <a:t>baseOffsetY</a:t>
            </a:r>
            <a:r>
              <a:rPr lang="fr-CA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fr-CA" sz="1600" b="1" dirty="0">
                <a:solidFill>
                  <a:srgbClr val="000080"/>
                </a:solidFill>
                <a:latin typeface="Courier New" panose="02070309020205020404" pitchFamily="49" charset="0"/>
              </a:rPr>
              <a:t>-</a:t>
            </a:r>
            <a:r>
              <a:rPr lang="fr-CA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fr-CA" sz="1600" b="1" dirty="0">
                <a:solidFill>
                  <a:srgbClr val="000080"/>
                </a:solidFill>
                <a:latin typeface="Courier New" panose="02070309020205020404" pitchFamily="49" charset="0"/>
              </a:rPr>
              <a:t>(</a:t>
            </a:r>
            <a:r>
              <a:rPr lang="fr-CA" sz="1600" dirty="0" err="1">
                <a:solidFill>
                  <a:srgbClr val="000000"/>
                </a:solidFill>
                <a:latin typeface="Courier New" panose="02070309020205020404" pitchFamily="49" charset="0"/>
              </a:rPr>
              <a:t>heightRow</a:t>
            </a:r>
            <a:r>
              <a:rPr lang="fr-CA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fr-CA" sz="1600" b="1" dirty="0">
                <a:solidFill>
                  <a:srgbClr val="000080"/>
                </a:solidFill>
                <a:latin typeface="Courier New" panose="02070309020205020404" pitchFamily="49" charset="0"/>
              </a:rPr>
              <a:t>*</a:t>
            </a:r>
            <a:r>
              <a:rPr lang="fr-CA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fr-CA" sz="1600" dirty="0" err="1">
                <a:solidFill>
                  <a:srgbClr val="000000"/>
                </a:solidFill>
                <a:latin typeface="Courier New" panose="02070309020205020404" pitchFamily="49" charset="0"/>
              </a:rPr>
              <a:t>Tile</a:t>
            </a:r>
            <a:r>
              <a:rPr lang="fr-CA" sz="1600" b="1" dirty="0" err="1">
                <a:solidFill>
                  <a:srgbClr val="000080"/>
                </a:solidFill>
                <a:latin typeface="Courier New" panose="02070309020205020404" pitchFamily="49" charset="0"/>
              </a:rPr>
              <a:t>.</a:t>
            </a:r>
            <a:r>
              <a:rPr lang="fr-CA" sz="1600" dirty="0" err="1">
                <a:solidFill>
                  <a:srgbClr val="000000"/>
                </a:solidFill>
                <a:latin typeface="Courier New" panose="02070309020205020404" pitchFamily="49" charset="0"/>
              </a:rPr>
              <a:t>HeightTileOffset</a:t>
            </a:r>
            <a:r>
              <a:rPr lang="fr-CA" sz="1600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),</a:t>
            </a:r>
            <a:r>
              <a:rPr lang="fr-CA" sz="16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/>
            </a:r>
            <a:br>
              <a:rPr lang="fr-CA" sz="1600" dirty="0" smtClean="0">
                <a:solidFill>
                  <a:srgbClr val="000000"/>
                </a:solidFill>
                <a:latin typeface="Courier New" panose="02070309020205020404" pitchFamily="49" charset="0"/>
              </a:rPr>
            </a:br>
            <a:r>
              <a:rPr lang="fr-CA" sz="16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     </a:t>
            </a:r>
            <a:r>
              <a:rPr lang="fr-CA" sz="1600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Tile</a:t>
            </a:r>
            <a:r>
              <a:rPr lang="fr-CA" sz="1600" b="1" dirty="0" err="1" smtClean="0">
                <a:solidFill>
                  <a:srgbClr val="000080"/>
                </a:solidFill>
                <a:latin typeface="Courier New" panose="02070309020205020404" pitchFamily="49" charset="0"/>
              </a:rPr>
              <a:t>.</a:t>
            </a:r>
            <a:r>
              <a:rPr lang="fr-CA" sz="1600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TileWidth</a:t>
            </a:r>
            <a:r>
              <a:rPr lang="fr-CA" sz="1600" b="1" dirty="0">
                <a:solidFill>
                  <a:srgbClr val="000080"/>
                </a:solidFill>
                <a:latin typeface="Courier New" panose="02070309020205020404" pitchFamily="49" charset="0"/>
              </a:rPr>
              <a:t>,</a:t>
            </a:r>
            <a:r>
              <a:rPr lang="fr-CA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fr-CA" sz="1600" dirty="0" err="1">
                <a:solidFill>
                  <a:srgbClr val="000000"/>
                </a:solidFill>
                <a:latin typeface="Courier New" panose="02070309020205020404" pitchFamily="49" charset="0"/>
              </a:rPr>
              <a:t>Tile</a:t>
            </a:r>
            <a:r>
              <a:rPr lang="fr-CA" sz="1600" b="1" dirty="0" err="1">
                <a:solidFill>
                  <a:srgbClr val="000080"/>
                </a:solidFill>
                <a:latin typeface="Courier New" panose="02070309020205020404" pitchFamily="49" charset="0"/>
              </a:rPr>
              <a:t>.</a:t>
            </a:r>
            <a:r>
              <a:rPr lang="fr-CA" sz="1600" dirty="0" err="1">
                <a:solidFill>
                  <a:srgbClr val="000000"/>
                </a:solidFill>
                <a:latin typeface="Courier New" panose="02070309020205020404" pitchFamily="49" charset="0"/>
              </a:rPr>
              <a:t>TileHeight</a:t>
            </a:r>
            <a:r>
              <a:rPr lang="fr-CA" sz="1600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),</a:t>
            </a:r>
            <a:br>
              <a:rPr lang="fr-CA" sz="1600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</a:br>
            <a:r>
              <a:rPr lang="fr-CA" sz="1600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    </a:t>
            </a:r>
            <a:r>
              <a:rPr lang="fr-CA" sz="1600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Tile</a:t>
            </a:r>
            <a:r>
              <a:rPr lang="fr-CA" sz="1600" b="1" dirty="0" err="1" smtClean="0">
                <a:solidFill>
                  <a:srgbClr val="000080"/>
                </a:solidFill>
                <a:latin typeface="Courier New" panose="02070309020205020404" pitchFamily="49" charset="0"/>
              </a:rPr>
              <a:t>.</a:t>
            </a:r>
            <a:r>
              <a:rPr lang="fr-CA" sz="1600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GetSourceRectangle</a:t>
            </a:r>
            <a:r>
              <a:rPr lang="fr-CA" sz="1600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(</a:t>
            </a:r>
            <a:r>
              <a:rPr lang="fr-CA" sz="1600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tileID</a:t>
            </a:r>
            <a:r>
              <a:rPr lang="fr-CA" sz="1600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),</a:t>
            </a:r>
            <a:br>
              <a:rPr lang="fr-CA" sz="1600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</a:br>
            <a:r>
              <a:rPr lang="fr-CA" sz="1600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    </a:t>
            </a:r>
            <a:r>
              <a:rPr lang="fr-CA" sz="1600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Color</a:t>
            </a:r>
            <a:r>
              <a:rPr lang="fr-CA" sz="1600" b="1" dirty="0" err="1" smtClean="0">
                <a:solidFill>
                  <a:srgbClr val="000080"/>
                </a:solidFill>
                <a:latin typeface="Courier New" panose="02070309020205020404" pitchFamily="49" charset="0"/>
              </a:rPr>
              <a:t>.</a:t>
            </a:r>
            <a:r>
              <a:rPr lang="fr-CA" sz="1600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White</a:t>
            </a:r>
            <a:r>
              <a:rPr lang="fr-CA" sz="1600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,</a:t>
            </a:r>
            <a:r>
              <a:rPr lang="fr-CA" sz="16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/>
            </a:r>
            <a:br>
              <a:rPr lang="fr-CA" sz="1600" dirty="0" smtClean="0">
                <a:solidFill>
                  <a:srgbClr val="000000"/>
                </a:solidFill>
                <a:latin typeface="Courier New" panose="02070309020205020404" pitchFamily="49" charset="0"/>
              </a:rPr>
            </a:br>
            <a:r>
              <a:rPr lang="fr-CA" sz="16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   </a:t>
            </a:r>
            <a:r>
              <a:rPr lang="fr-CA" sz="1600" dirty="0" smtClean="0">
                <a:solidFill>
                  <a:srgbClr val="FF8000"/>
                </a:solidFill>
                <a:latin typeface="Courier New" panose="02070309020205020404" pitchFamily="49" charset="0"/>
              </a:rPr>
              <a:t>0.0f</a:t>
            </a:r>
            <a:r>
              <a:rPr lang="fr-CA" sz="1600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,</a:t>
            </a:r>
            <a:br>
              <a:rPr lang="fr-CA" sz="1600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</a:br>
            <a:r>
              <a:rPr lang="fr-CA" sz="1600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    </a:t>
            </a:r>
            <a:r>
              <a:rPr lang="fr-CA" sz="16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Vector2</a:t>
            </a:r>
            <a:r>
              <a:rPr lang="fr-CA" sz="1600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.</a:t>
            </a:r>
            <a:r>
              <a:rPr lang="fr-CA" sz="16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Zero</a:t>
            </a:r>
            <a:r>
              <a:rPr lang="fr-CA" sz="1600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,</a:t>
            </a:r>
            <a:r>
              <a:rPr lang="fr-CA" sz="16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/>
            </a:r>
            <a:br>
              <a:rPr lang="fr-CA" sz="1600" dirty="0" smtClean="0">
                <a:solidFill>
                  <a:srgbClr val="000000"/>
                </a:solidFill>
                <a:latin typeface="Courier New" panose="02070309020205020404" pitchFamily="49" charset="0"/>
              </a:rPr>
            </a:br>
            <a:r>
              <a:rPr lang="fr-CA" sz="16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   </a:t>
            </a:r>
            <a:r>
              <a:rPr lang="fr-CA" sz="1600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SpriteEffects</a:t>
            </a:r>
            <a:r>
              <a:rPr lang="fr-CA" sz="1600" b="1" dirty="0" err="1" smtClean="0">
                <a:solidFill>
                  <a:srgbClr val="000080"/>
                </a:solidFill>
                <a:latin typeface="Courier New" panose="02070309020205020404" pitchFamily="49" charset="0"/>
              </a:rPr>
              <a:t>.</a:t>
            </a:r>
            <a:r>
              <a:rPr lang="fr-CA" sz="1600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None</a:t>
            </a:r>
            <a:r>
              <a:rPr lang="fr-CA" sz="1600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,</a:t>
            </a:r>
            <a:r>
              <a:rPr lang="fr-CA" sz="16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/>
            </a:r>
            <a:br>
              <a:rPr lang="fr-CA" sz="1600" dirty="0" smtClean="0">
                <a:solidFill>
                  <a:srgbClr val="000000"/>
                </a:solidFill>
                <a:latin typeface="Courier New" panose="02070309020205020404" pitchFamily="49" charset="0"/>
              </a:rPr>
            </a:br>
            <a:r>
              <a:rPr lang="fr-CA" sz="16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   </a:t>
            </a:r>
            <a:r>
              <a:rPr lang="fr-CA" sz="1600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depthOffset</a:t>
            </a:r>
            <a:r>
              <a:rPr lang="fr-CA" sz="16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fr-CA" sz="1600" b="1" dirty="0">
                <a:solidFill>
                  <a:srgbClr val="000080"/>
                </a:solidFill>
                <a:latin typeface="Courier New" panose="02070309020205020404" pitchFamily="49" charset="0"/>
              </a:rPr>
              <a:t>-</a:t>
            </a:r>
            <a:r>
              <a:rPr lang="fr-CA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fr-CA" sz="1600" b="1" dirty="0">
                <a:solidFill>
                  <a:srgbClr val="000080"/>
                </a:solidFill>
                <a:latin typeface="Courier New" panose="02070309020205020404" pitchFamily="49" charset="0"/>
              </a:rPr>
              <a:t>((</a:t>
            </a:r>
            <a:r>
              <a:rPr lang="fr-CA" sz="1600" dirty="0" err="1">
                <a:solidFill>
                  <a:srgbClr val="8000FF"/>
                </a:solidFill>
                <a:latin typeface="Courier New" panose="02070309020205020404" pitchFamily="49" charset="0"/>
              </a:rPr>
              <a:t>float</a:t>
            </a:r>
            <a:r>
              <a:rPr lang="fr-CA" sz="1600" b="1" dirty="0">
                <a:solidFill>
                  <a:srgbClr val="000080"/>
                </a:solidFill>
                <a:latin typeface="Courier New" panose="02070309020205020404" pitchFamily="49" charset="0"/>
              </a:rPr>
              <a:t>)</a:t>
            </a:r>
            <a:r>
              <a:rPr lang="fr-CA" sz="1600" dirty="0" err="1">
                <a:solidFill>
                  <a:srgbClr val="000000"/>
                </a:solidFill>
                <a:latin typeface="Courier New" panose="02070309020205020404" pitchFamily="49" charset="0"/>
              </a:rPr>
              <a:t>heightRow</a:t>
            </a:r>
            <a:r>
              <a:rPr lang="fr-CA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fr-CA" sz="1600" b="1" dirty="0">
                <a:solidFill>
                  <a:srgbClr val="000080"/>
                </a:solidFill>
                <a:latin typeface="Courier New" panose="02070309020205020404" pitchFamily="49" charset="0"/>
              </a:rPr>
              <a:t>*</a:t>
            </a:r>
            <a:r>
              <a:rPr lang="fr-CA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fr-CA" sz="1600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heightRowDepthMod</a:t>
            </a:r>
            <a:r>
              <a:rPr lang="fr-CA" sz="1600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));</a:t>
            </a:r>
            <a:r>
              <a:rPr lang="fr-CA" sz="16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br>
              <a:rPr lang="fr-CA" sz="1600" dirty="0" smtClean="0">
                <a:solidFill>
                  <a:srgbClr val="000000"/>
                </a:solidFill>
                <a:latin typeface="Courier New" panose="02070309020205020404" pitchFamily="49" charset="0"/>
              </a:rPr>
            </a:br>
            <a:r>
              <a:rPr lang="fr-CA" sz="16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 </a:t>
            </a:r>
            <a:r>
              <a:rPr lang="fr-CA" sz="1600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heightRow</a:t>
            </a:r>
            <a:r>
              <a:rPr lang="fr-CA" sz="1600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++;</a:t>
            </a:r>
            <a:br>
              <a:rPr lang="fr-CA" sz="1600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</a:br>
            <a:r>
              <a:rPr lang="fr-CA" sz="1600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}</a:t>
            </a:r>
            <a:endParaRPr lang="fr-CA" sz="1600" dirty="0"/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116703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Carte isométrique : </a:t>
            </a:r>
            <a:r>
              <a:rPr lang="fr-CA" dirty="0" err="1"/>
              <a:t>Draw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b="1" dirty="0" err="1" smtClean="0"/>
              <a:t>heightRow</a:t>
            </a:r>
            <a:r>
              <a:rPr lang="fr-CA" dirty="0" smtClean="0"/>
              <a:t> sert à garder combien de tuiles ont été empilées</a:t>
            </a:r>
          </a:p>
          <a:p>
            <a:r>
              <a:rPr lang="fr-CA" dirty="0" smtClean="0"/>
              <a:t>On doit garder cette valeur, car on doit mesurer à quelle hauteur (décalage) que l’on dessine la prochaine tuile</a:t>
            </a:r>
          </a:p>
          <a:p>
            <a:r>
              <a:rPr lang="fr-CA" dirty="0" smtClean="0"/>
              <a:t>Avec le premier rectangle en paramètre, on doit déplacer le « curseur » de rendu à la verticale pour l’emplacement de la tuile à dessiner</a:t>
            </a:r>
          </a:p>
          <a:p>
            <a:r>
              <a:rPr lang="fr-CA" dirty="0" smtClean="0"/>
              <a:t>Avec le dernier paramètre, on doit déterminer la profondeur Z de la tuile à dessiner</a:t>
            </a:r>
          </a:p>
        </p:txBody>
      </p:sp>
    </p:spTree>
    <p:extLst>
      <p:ext uri="{BB962C8B-B14F-4D97-AF65-F5344CB8AC3E}">
        <p14:creationId xmlns:p14="http://schemas.microsoft.com/office/powerpoint/2010/main" val="4152582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Carte isométrique : </a:t>
            </a:r>
            <a:r>
              <a:rPr lang="fr-CA" dirty="0" err="1" smtClean="0"/>
              <a:t>TileMap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CA" dirty="0" smtClean="0"/>
              <a:t>Dans le </a:t>
            </a:r>
            <a:r>
              <a:rPr lang="fr-CA" dirty="0" err="1" smtClean="0"/>
              <a:t>drawTest</a:t>
            </a:r>
            <a:r>
              <a:rPr lang="fr-CA" dirty="0" smtClean="0"/>
              <a:t>(), ajouter les tuiles suivantes</a:t>
            </a:r>
            <a:br>
              <a:rPr lang="fr-CA" dirty="0" smtClean="0"/>
            </a:br>
            <a:r>
              <a:rPr lang="fr-CA" dirty="0" smtClean="0"/>
              <a:t/>
            </a:r>
            <a:br>
              <a:rPr lang="fr-CA" dirty="0" smtClean="0"/>
            </a:br>
            <a:r>
              <a:rPr lang="fr-CA" dirty="0" err="1">
                <a:solidFill>
                  <a:srgbClr val="000000"/>
                </a:solidFill>
                <a:latin typeface="Courier New" panose="02070309020205020404" pitchFamily="49" charset="0"/>
              </a:rPr>
              <a:t>Rows</a:t>
            </a:r>
            <a:r>
              <a:rPr lang="fr-CA" b="1" dirty="0">
                <a:solidFill>
                  <a:srgbClr val="000080"/>
                </a:solidFill>
                <a:latin typeface="Courier New" panose="02070309020205020404" pitchFamily="49" charset="0"/>
              </a:rPr>
              <a:t>[</a:t>
            </a:r>
            <a:r>
              <a:rPr lang="fr-CA" dirty="0">
                <a:solidFill>
                  <a:srgbClr val="FF8000"/>
                </a:solidFill>
                <a:latin typeface="Courier New" panose="02070309020205020404" pitchFamily="49" charset="0"/>
              </a:rPr>
              <a:t>16</a:t>
            </a:r>
            <a:r>
              <a:rPr lang="fr-CA" b="1" dirty="0">
                <a:solidFill>
                  <a:srgbClr val="000080"/>
                </a:solidFill>
                <a:latin typeface="Courier New" panose="02070309020205020404" pitchFamily="49" charset="0"/>
              </a:rPr>
              <a:t>].</a:t>
            </a:r>
            <a:r>
              <a:rPr lang="fr-CA" dirty="0" err="1">
                <a:solidFill>
                  <a:srgbClr val="000000"/>
                </a:solidFill>
                <a:latin typeface="Courier New" panose="02070309020205020404" pitchFamily="49" charset="0"/>
              </a:rPr>
              <a:t>Columns</a:t>
            </a:r>
            <a:r>
              <a:rPr lang="fr-CA" b="1" dirty="0">
                <a:solidFill>
                  <a:srgbClr val="000080"/>
                </a:solidFill>
                <a:latin typeface="Courier New" panose="02070309020205020404" pitchFamily="49" charset="0"/>
              </a:rPr>
              <a:t>[</a:t>
            </a:r>
            <a:r>
              <a:rPr lang="fr-CA" dirty="0">
                <a:solidFill>
                  <a:srgbClr val="FF8000"/>
                </a:solidFill>
                <a:latin typeface="Courier New" panose="02070309020205020404" pitchFamily="49" charset="0"/>
              </a:rPr>
              <a:t>4</a:t>
            </a:r>
            <a:r>
              <a:rPr lang="fr-CA" b="1" dirty="0">
                <a:solidFill>
                  <a:srgbClr val="000080"/>
                </a:solidFill>
                <a:latin typeface="Courier New" panose="02070309020205020404" pitchFamily="49" charset="0"/>
              </a:rPr>
              <a:t>].</a:t>
            </a:r>
            <a:r>
              <a:rPr lang="fr-CA" dirty="0" err="1">
                <a:solidFill>
                  <a:srgbClr val="000000"/>
                </a:solidFill>
                <a:latin typeface="Courier New" panose="02070309020205020404" pitchFamily="49" charset="0"/>
              </a:rPr>
              <a:t>AddHeightTile</a:t>
            </a:r>
            <a:r>
              <a:rPr lang="fr-CA" b="1" dirty="0">
                <a:solidFill>
                  <a:srgbClr val="000080"/>
                </a:solidFill>
                <a:latin typeface="Courier New" panose="02070309020205020404" pitchFamily="49" charset="0"/>
              </a:rPr>
              <a:t>(</a:t>
            </a:r>
            <a:r>
              <a:rPr lang="fr-CA" dirty="0">
                <a:solidFill>
                  <a:srgbClr val="FF8000"/>
                </a:solidFill>
                <a:latin typeface="Courier New" panose="02070309020205020404" pitchFamily="49" charset="0"/>
              </a:rPr>
              <a:t>54</a:t>
            </a:r>
            <a:r>
              <a:rPr lang="fr-CA" b="1" dirty="0">
                <a:solidFill>
                  <a:srgbClr val="000080"/>
                </a:solidFill>
                <a:latin typeface="Courier New" panose="02070309020205020404" pitchFamily="49" charset="0"/>
              </a:rPr>
              <a:t>);</a:t>
            </a:r>
            <a:r>
              <a:rPr lang="fr-CA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fr-CA" dirty="0" err="1">
                <a:solidFill>
                  <a:srgbClr val="000000"/>
                </a:solidFill>
                <a:latin typeface="Courier New" panose="02070309020205020404" pitchFamily="49" charset="0"/>
              </a:rPr>
              <a:t>Rows</a:t>
            </a:r>
            <a:r>
              <a:rPr lang="fr-CA" b="1" dirty="0">
                <a:solidFill>
                  <a:srgbClr val="000080"/>
                </a:solidFill>
                <a:latin typeface="Courier New" panose="02070309020205020404" pitchFamily="49" charset="0"/>
              </a:rPr>
              <a:t>[</a:t>
            </a:r>
            <a:r>
              <a:rPr lang="fr-CA" dirty="0">
                <a:solidFill>
                  <a:srgbClr val="FF8000"/>
                </a:solidFill>
                <a:latin typeface="Courier New" panose="02070309020205020404" pitchFamily="49" charset="0"/>
              </a:rPr>
              <a:t>17</a:t>
            </a:r>
            <a:r>
              <a:rPr lang="fr-CA" b="1" dirty="0">
                <a:solidFill>
                  <a:srgbClr val="000080"/>
                </a:solidFill>
                <a:latin typeface="Courier New" panose="02070309020205020404" pitchFamily="49" charset="0"/>
              </a:rPr>
              <a:t>].</a:t>
            </a:r>
            <a:r>
              <a:rPr lang="fr-CA" dirty="0" err="1">
                <a:solidFill>
                  <a:srgbClr val="000000"/>
                </a:solidFill>
                <a:latin typeface="Courier New" panose="02070309020205020404" pitchFamily="49" charset="0"/>
              </a:rPr>
              <a:t>Columns</a:t>
            </a:r>
            <a:r>
              <a:rPr lang="fr-CA" b="1" dirty="0">
                <a:solidFill>
                  <a:srgbClr val="000080"/>
                </a:solidFill>
                <a:latin typeface="Courier New" panose="02070309020205020404" pitchFamily="49" charset="0"/>
              </a:rPr>
              <a:t>[</a:t>
            </a:r>
            <a:r>
              <a:rPr lang="fr-CA" dirty="0">
                <a:solidFill>
                  <a:srgbClr val="FF8000"/>
                </a:solidFill>
                <a:latin typeface="Courier New" panose="02070309020205020404" pitchFamily="49" charset="0"/>
              </a:rPr>
              <a:t>3</a:t>
            </a:r>
            <a:r>
              <a:rPr lang="fr-CA" b="1" dirty="0">
                <a:solidFill>
                  <a:srgbClr val="000080"/>
                </a:solidFill>
                <a:latin typeface="Courier New" panose="02070309020205020404" pitchFamily="49" charset="0"/>
              </a:rPr>
              <a:t>].</a:t>
            </a:r>
            <a:r>
              <a:rPr lang="fr-CA" dirty="0" err="1">
                <a:solidFill>
                  <a:srgbClr val="000000"/>
                </a:solidFill>
                <a:latin typeface="Courier New" panose="02070309020205020404" pitchFamily="49" charset="0"/>
              </a:rPr>
              <a:t>AddHeightTile</a:t>
            </a:r>
            <a:r>
              <a:rPr lang="fr-CA" b="1" dirty="0">
                <a:solidFill>
                  <a:srgbClr val="000080"/>
                </a:solidFill>
                <a:latin typeface="Courier New" panose="02070309020205020404" pitchFamily="49" charset="0"/>
              </a:rPr>
              <a:t>(</a:t>
            </a:r>
            <a:r>
              <a:rPr lang="fr-CA" dirty="0">
                <a:solidFill>
                  <a:srgbClr val="FF8000"/>
                </a:solidFill>
                <a:latin typeface="Courier New" panose="02070309020205020404" pitchFamily="49" charset="0"/>
              </a:rPr>
              <a:t>54</a:t>
            </a:r>
            <a:r>
              <a:rPr lang="fr-CA" b="1" dirty="0">
                <a:solidFill>
                  <a:srgbClr val="000080"/>
                </a:solidFill>
                <a:latin typeface="Courier New" panose="02070309020205020404" pitchFamily="49" charset="0"/>
              </a:rPr>
              <a:t>);</a:t>
            </a:r>
            <a:r>
              <a:rPr lang="fr-CA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fr-CA" dirty="0" err="1">
                <a:solidFill>
                  <a:srgbClr val="000000"/>
                </a:solidFill>
                <a:latin typeface="Courier New" panose="02070309020205020404" pitchFamily="49" charset="0"/>
              </a:rPr>
              <a:t>Rows</a:t>
            </a:r>
            <a:r>
              <a:rPr lang="fr-CA" b="1" dirty="0">
                <a:solidFill>
                  <a:srgbClr val="000080"/>
                </a:solidFill>
                <a:latin typeface="Courier New" panose="02070309020205020404" pitchFamily="49" charset="0"/>
              </a:rPr>
              <a:t>[</a:t>
            </a:r>
            <a:r>
              <a:rPr lang="fr-CA" dirty="0">
                <a:solidFill>
                  <a:srgbClr val="FF8000"/>
                </a:solidFill>
                <a:latin typeface="Courier New" panose="02070309020205020404" pitchFamily="49" charset="0"/>
              </a:rPr>
              <a:t>15</a:t>
            </a:r>
            <a:r>
              <a:rPr lang="fr-CA" b="1" dirty="0">
                <a:solidFill>
                  <a:srgbClr val="000080"/>
                </a:solidFill>
                <a:latin typeface="Courier New" panose="02070309020205020404" pitchFamily="49" charset="0"/>
              </a:rPr>
              <a:t>].</a:t>
            </a:r>
            <a:r>
              <a:rPr lang="fr-CA" dirty="0" err="1">
                <a:solidFill>
                  <a:srgbClr val="000000"/>
                </a:solidFill>
                <a:latin typeface="Courier New" panose="02070309020205020404" pitchFamily="49" charset="0"/>
              </a:rPr>
              <a:t>Columns</a:t>
            </a:r>
            <a:r>
              <a:rPr lang="fr-CA" b="1" dirty="0">
                <a:solidFill>
                  <a:srgbClr val="000080"/>
                </a:solidFill>
                <a:latin typeface="Courier New" panose="02070309020205020404" pitchFamily="49" charset="0"/>
              </a:rPr>
              <a:t>[</a:t>
            </a:r>
            <a:r>
              <a:rPr lang="fr-CA" dirty="0">
                <a:solidFill>
                  <a:srgbClr val="FF8000"/>
                </a:solidFill>
                <a:latin typeface="Courier New" panose="02070309020205020404" pitchFamily="49" charset="0"/>
              </a:rPr>
              <a:t>3</a:t>
            </a:r>
            <a:r>
              <a:rPr lang="fr-CA" b="1" dirty="0">
                <a:solidFill>
                  <a:srgbClr val="000080"/>
                </a:solidFill>
                <a:latin typeface="Courier New" panose="02070309020205020404" pitchFamily="49" charset="0"/>
              </a:rPr>
              <a:t>].</a:t>
            </a:r>
            <a:r>
              <a:rPr lang="fr-CA" dirty="0" err="1">
                <a:solidFill>
                  <a:srgbClr val="000000"/>
                </a:solidFill>
                <a:latin typeface="Courier New" panose="02070309020205020404" pitchFamily="49" charset="0"/>
              </a:rPr>
              <a:t>AddHeightTile</a:t>
            </a:r>
            <a:r>
              <a:rPr lang="fr-CA" b="1" dirty="0">
                <a:solidFill>
                  <a:srgbClr val="000080"/>
                </a:solidFill>
                <a:latin typeface="Courier New" panose="02070309020205020404" pitchFamily="49" charset="0"/>
              </a:rPr>
              <a:t>(</a:t>
            </a:r>
            <a:r>
              <a:rPr lang="fr-CA" dirty="0">
                <a:solidFill>
                  <a:srgbClr val="FF8000"/>
                </a:solidFill>
                <a:latin typeface="Courier New" panose="02070309020205020404" pitchFamily="49" charset="0"/>
              </a:rPr>
              <a:t>54</a:t>
            </a:r>
            <a:r>
              <a:rPr lang="fr-CA" b="1" dirty="0">
                <a:solidFill>
                  <a:srgbClr val="000080"/>
                </a:solidFill>
                <a:latin typeface="Courier New" panose="02070309020205020404" pitchFamily="49" charset="0"/>
              </a:rPr>
              <a:t>);</a:t>
            </a:r>
            <a:r>
              <a:rPr lang="fr-CA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fr-CA" dirty="0" err="1">
                <a:solidFill>
                  <a:srgbClr val="000000"/>
                </a:solidFill>
                <a:latin typeface="Courier New" panose="02070309020205020404" pitchFamily="49" charset="0"/>
              </a:rPr>
              <a:t>Rows</a:t>
            </a:r>
            <a:r>
              <a:rPr lang="fr-CA" b="1" dirty="0">
                <a:solidFill>
                  <a:srgbClr val="000080"/>
                </a:solidFill>
                <a:latin typeface="Courier New" panose="02070309020205020404" pitchFamily="49" charset="0"/>
              </a:rPr>
              <a:t>[</a:t>
            </a:r>
            <a:r>
              <a:rPr lang="fr-CA" dirty="0">
                <a:solidFill>
                  <a:srgbClr val="FF8000"/>
                </a:solidFill>
                <a:latin typeface="Courier New" panose="02070309020205020404" pitchFamily="49" charset="0"/>
              </a:rPr>
              <a:t>16</a:t>
            </a:r>
            <a:r>
              <a:rPr lang="fr-CA" b="1" dirty="0">
                <a:solidFill>
                  <a:srgbClr val="000080"/>
                </a:solidFill>
                <a:latin typeface="Courier New" panose="02070309020205020404" pitchFamily="49" charset="0"/>
              </a:rPr>
              <a:t>].</a:t>
            </a:r>
            <a:r>
              <a:rPr lang="fr-CA" dirty="0" err="1">
                <a:solidFill>
                  <a:srgbClr val="000000"/>
                </a:solidFill>
                <a:latin typeface="Courier New" panose="02070309020205020404" pitchFamily="49" charset="0"/>
              </a:rPr>
              <a:t>Columns</a:t>
            </a:r>
            <a:r>
              <a:rPr lang="fr-CA" b="1" dirty="0">
                <a:solidFill>
                  <a:srgbClr val="000080"/>
                </a:solidFill>
                <a:latin typeface="Courier New" panose="02070309020205020404" pitchFamily="49" charset="0"/>
              </a:rPr>
              <a:t>[</a:t>
            </a:r>
            <a:r>
              <a:rPr lang="fr-CA" dirty="0">
                <a:solidFill>
                  <a:srgbClr val="FF8000"/>
                </a:solidFill>
                <a:latin typeface="Courier New" panose="02070309020205020404" pitchFamily="49" charset="0"/>
              </a:rPr>
              <a:t>3</a:t>
            </a:r>
            <a:r>
              <a:rPr lang="fr-CA" b="1" dirty="0">
                <a:solidFill>
                  <a:srgbClr val="000080"/>
                </a:solidFill>
                <a:latin typeface="Courier New" panose="02070309020205020404" pitchFamily="49" charset="0"/>
              </a:rPr>
              <a:t>].</a:t>
            </a:r>
            <a:r>
              <a:rPr lang="fr-CA" dirty="0" err="1">
                <a:solidFill>
                  <a:srgbClr val="000000"/>
                </a:solidFill>
                <a:latin typeface="Courier New" panose="02070309020205020404" pitchFamily="49" charset="0"/>
              </a:rPr>
              <a:t>AddHeightTile</a:t>
            </a:r>
            <a:r>
              <a:rPr lang="fr-CA" b="1" dirty="0">
                <a:solidFill>
                  <a:srgbClr val="000080"/>
                </a:solidFill>
                <a:latin typeface="Courier New" panose="02070309020205020404" pitchFamily="49" charset="0"/>
              </a:rPr>
              <a:t>(</a:t>
            </a:r>
            <a:r>
              <a:rPr lang="fr-CA" dirty="0">
                <a:solidFill>
                  <a:srgbClr val="FF8000"/>
                </a:solidFill>
                <a:latin typeface="Courier New" panose="02070309020205020404" pitchFamily="49" charset="0"/>
              </a:rPr>
              <a:t>53</a:t>
            </a:r>
            <a:r>
              <a:rPr lang="fr-CA" b="1" dirty="0">
                <a:solidFill>
                  <a:srgbClr val="000080"/>
                </a:solidFill>
                <a:latin typeface="Courier New" panose="02070309020205020404" pitchFamily="49" charset="0"/>
              </a:rPr>
              <a:t>);</a:t>
            </a:r>
            <a:r>
              <a:rPr lang="fr-CA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fr-CA" dirty="0" err="1">
                <a:solidFill>
                  <a:srgbClr val="000000"/>
                </a:solidFill>
                <a:latin typeface="Courier New" panose="02070309020205020404" pitchFamily="49" charset="0"/>
              </a:rPr>
              <a:t>Rows</a:t>
            </a:r>
            <a:r>
              <a:rPr lang="fr-CA" b="1" dirty="0">
                <a:solidFill>
                  <a:srgbClr val="000080"/>
                </a:solidFill>
                <a:latin typeface="Courier New" panose="02070309020205020404" pitchFamily="49" charset="0"/>
              </a:rPr>
              <a:t>[</a:t>
            </a:r>
            <a:r>
              <a:rPr lang="fr-CA" dirty="0">
                <a:solidFill>
                  <a:srgbClr val="FF8000"/>
                </a:solidFill>
                <a:latin typeface="Courier New" panose="02070309020205020404" pitchFamily="49" charset="0"/>
              </a:rPr>
              <a:t>15</a:t>
            </a:r>
            <a:r>
              <a:rPr lang="fr-CA" b="1" dirty="0">
                <a:solidFill>
                  <a:srgbClr val="000080"/>
                </a:solidFill>
                <a:latin typeface="Courier New" panose="02070309020205020404" pitchFamily="49" charset="0"/>
              </a:rPr>
              <a:t>].</a:t>
            </a:r>
            <a:r>
              <a:rPr lang="fr-CA" dirty="0" err="1">
                <a:solidFill>
                  <a:srgbClr val="000000"/>
                </a:solidFill>
                <a:latin typeface="Courier New" panose="02070309020205020404" pitchFamily="49" charset="0"/>
              </a:rPr>
              <a:t>Columns</a:t>
            </a:r>
            <a:r>
              <a:rPr lang="fr-CA" b="1" dirty="0">
                <a:solidFill>
                  <a:srgbClr val="000080"/>
                </a:solidFill>
                <a:latin typeface="Courier New" panose="02070309020205020404" pitchFamily="49" charset="0"/>
              </a:rPr>
              <a:t>[</a:t>
            </a:r>
            <a:r>
              <a:rPr lang="fr-CA" dirty="0">
                <a:solidFill>
                  <a:srgbClr val="FF8000"/>
                </a:solidFill>
                <a:latin typeface="Courier New" panose="02070309020205020404" pitchFamily="49" charset="0"/>
              </a:rPr>
              <a:t>4</a:t>
            </a:r>
            <a:r>
              <a:rPr lang="fr-CA" b="1" dirty="0">
                <a:solidFill>
                  <a:srgbClr val="000080"/>
                </a:solidFill>
                <a:latin typeface="Courier New" panose="02070309020205020404" pitchFamily="49" charset="0"/>
              </a:rPr>
              <a:t>].</a:t>
            </a:r>
            <a:r>
              <a:rPr lang="fr-CA" dirty="0" err="1">
                <a:solidFill>
                  <a:srgbClr val="000000"/>
                </a:solidFill>
                <a:latin typeface="Courier New" panose="02070309020205020404" pitchFamily="49" charset="0"/>
              </a:rPr>
              <a:t>AddHeightTile</a:t>
            </a:r>
            <a:r>
              <a:rPr lang="fr-CA" b="1" dirty="0">
                <a:solidFill>
                  <a:srgbClr val="000080"/>
                </a:solidFill>
                <a:latin typeface="Courier New" panose="02070309020205020404" pitchFamily="49" charset="0"/>
              </a:rPr>
              <a:t>(</a:t>
            </a:r>
            <a:r>
              <a:rPr lang="fr-CA" dirty="0">
                <a:solidFill>
                  <a:srgbClr val="FF8000"/>
                </a:solidFill>
                <a:latin typeface="Courier New" panose="02070309020205020404" pitchFamily="49" charset="0"/>
              </a:rPr>
              <a:t>54</a:t>
            </a:r>
            <a:r>
              <a:rPr lang="fr-CA" b="1" dirty="0">
                <a:solidFill>
                  <a:srgbClr val="000080"/>
                </a:solidFill>
                <a:latin typeface="Courier New" panose="02070309020205020404" pitchFamily="49" charset="0"/>
              </a:rPr>
              <a:t>);</a:t>
            </a:r>
            <a:r>
              <a:rPr lang="fr-CA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fr-CA" dirty="0" err="1">
                <a:solidFill>
                  <a:srgbClr val="000000"/>
                </a:solidFill>
                <a:latin typeface="Courier New" panose="02070309020205020404" pitchFamily="49" charset="0"/>
              </a:rPr>
              <a:t>Rows</a:t>
            </a:r>
            <a:r>
              <a:rPr lang="fr-CA" b="1" dirty="0">
                <a:solidFill>
                  <a:srgbClr val="000080"/>
                </a:solidFill>
                <a:latin typeface="Courier New" panose="02070309020205020404" pitchFamily="49" charset="0"/>
              </a:rPr>
              <a:t>[</a:t>
            </a:r>
            <a:r>
              <a:rPr lang="fr-CA" dirty="0">
                <a:solidFill>
                  <a:srgbClr val="FF8000"/>
                </a:solidFill>
                <a:latin typeface="Courier New" panose="02070309020205020404" pitchFamily="49" charset="0"/>
              </a:rPr>
              <a:t>15</a:t>
            </a:r>
            <a:r>
              <a:rPr lang="fr-CA" b="1" dirty="0">
                <a:solidFill>
                  <a:srgbClr val="000080"/>
                </a:solidFill>
                <a:latin typeface="Courier New" panose="02070309020205020404" pitchFamily="49" charset="0"/>
              </a:rPr>
              <a:t>].</a:t>
            </a:r>
            <a:r>
              <a:rPr lang="fr-CA" dirty="0" err="1">
                <a:solidFill>
                  <a:srgbClr val="000000"/>
                </a:solidFill>
                <a:latin typeface="Courier New" panose="02070309020205020404" pitchFamily="49" charset="0"/>
              </a:rPr>
              <a:t>Columns</a:t>
            </a:r>
            <a:r>
              <a:rPr lang="fr-CA" b="1" dirty="0">
                <a:solidFill>
                  <a:srgbClr val="000080"/>
                </a:solidFill>
                <a:latin typeface="Courier New" panose="02070309020205020404" pitchFamily="49" charset="0"/>
              </a:rPr>
              <a:t>[</a:t>
            </a:r>
            <a:r>
              <a:rPr lang="fr-CA" dirty="0">
                <a:solidFill>
                  <a:srgbClr val="FF8000"/>
                </a:solidFill>
                <a:latin typeface="Courier New" panose="02070309020205020404" pitchFamily="49" charset="0"/>
              </a:rPr>
              <a:t>4</a:t>
            </a:r>
            <a:r>
              <a:rPr lang="fr-CA" b="1" dirty="0">
                <a:solidFill>
                  <a:srgbClr val="000080"/>
                </a:solidFill>
                <a:latin typeface="Courier New" panose="02070309020205020404" pitchFamily="49" charset="0"/>
              </a:rPr>
              <a:t>].</a:t>
            </a:r>
            <a:r>
              <a:rPr lang="fr-CA" dirty="0" err="1">
                <a:solidFill>
                  <a:srgbClr val="000000"/>
                </a:solidFill>
                <a:latin typeface="Courier New" panose="02070309020205020404" pitchFamily="49" charset="0"/>
              </a:rPr>
              <a:t>AddHeightTile</a:t>
            </a:r>
            <a:r>
              <a:rPr lang="fr-CA" b="1" dirty="0">
                <a:solidFill>
                  <a:srgbClr val="000080"/>
                </a:solidFill>
                <a:latin typeface="Courier New" panose="02070309020205020404" pitchFamily="49" charset="0"/>
              </a:rPr>
              <a:t>(</a:t>
            </a:r>
            <a:r>
              <a:rPr lang="fr-CA" dirty="0">
                <a:solidFill>
                  <a:srgbClr val="FF8000"/>
                </a:solidFill>
                <a:latin typeface="Courier New" panose="02070309020205020404" pitchFamily="49" charset="0"/>
              </a:rPr>
              <a:t>54</a:t>
            </a:r>
            <a:r>
              <a:rPr lang="fr-CA" b="1" dirty="0">
                <a:solidFill>
                  <a:srgbClr val="000080"/>
                </a:solidFill>
                <a:latin typeface="Courier New" panose="02070309020205020404" pitchFamily="49" charset="0"/>
              </a:rPr>
              <a:t>);</a:t>
            </a:r>
            <a:r>
              <a:rPr lang="fr-CA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fr-CA" dirty="0" err="1">
                <a:solidFill>
                  <a:srgbClr val="000000"/>
                </a:solidFill>
                <a:latin typeface="Courier New" panose="02070309020205020404" pitchFamily="49" charset="0"/>
              </a:rPr>
              <a:t>Rows</a:t>
            </a:r>
            <a:r>
              <a:rPr lang="fr-CA" b="1" dirty="0">
                <a:solidFill>
                  <a:srgbClr val="000080"/>
                </a:solidFill>
                <a:latin typeface="Courier New" panose="02070309020205020404" pitchFamily="49" charset="0"/>
              </a:rPr>
              <a:t>[</a:t>
            </a:r>
            <a:r>
              <a:rPr lang="fr-CA" dirty="0">
                <a:solidFill>
                  <a:srgbClr val="FF8000"/>
                </a:solidFill>
                <a:latin typeface="Courier New" panose="02070309020205020404" pitchFamily="49" charset="0"/>
              </a:rPr>
              <a:t>15</a:t>
            </a:r>
            <a:r>
              <a:rPr lang="fr-CA" b="1" dirty="0">
                <a:solidFill>
                  <a:srgbClr val="000080"/>
                </a:solidFill>
                <a:latin typeface="Courier New" panose="02070309020205020404" pitchFamily="49" charset="0"/>
              </a:rPr>
              <a:t>].</a:t>
            </a:r>
            <a:r>
              <a:rPr lang="fr-CA" dirty="0" err="1">
                <a:solidFill>
                  <a:srgbClr val="000000"/>
                </a:solidFill>
                <a:latin typeface="Courier New" panose="02070309020205020404" pitchFamily="49" charset="0"/>
              </a:rPr>
              <a:t>Columns</a:t>
            </a:r>
            <a:r>
              <a:rPr lang="fr-CA" b="1" dirty="0">
                <a:solidFill>
                  <a:srgbClr val="000080"/>
                </a:solidFill>
                <a:latin typeface="Courier New" panose="02070309020205020404" pitchFamily="49" charset="0"/>
              </a:rPr>
              <a:t>[</a:t>
            </a:r>
            <a:r>
              <a:rPr lang="fr-CA" dirty="0">
                <a:solidFill>
                  <a:srgbClr val="FF8000"/>
                </a:solidFill>
                <a:latin typeface="Courier New" panose="02070309020205020404" pitchFamily="49" charset="0"/>
              </a:rPr>
              <a:t>4</a:t>
            </a:r>
            <a:r>
              <a:rPr lang="fr-CA" b="1" dirty="0">
                <a:solidFill>
                  <a:srgbClr val="000080"/>
                </a:solidFill>
                <a:latin typeface="Courier New" panose="02070309020205020404" pitchFamily="49" charset="0"/>
              </a:rPr>
              <a:t>].</a:t>
            </a:r>
            <a:r>
              <a:rPr lang="fr-CA" dirty="0" err="1">
                <a:solidFill>
                  <a:srgbClr val="000000"/>
                </a:solidFill>
                <a:latin typeface="Courier New" panose="02070309020205020404" pitchFamily="49" charset="0"/>
              </a:rPr>
              <a:t>AddHeightTile</a:t>
            </a:r>
            <a:r>
              <a:rPr lang="fr-CA" b="1" dirty="0">
                <a:solidFill>
                  <a:srgbClr val="000080"/>
                </a:solidFill>
                <a:latin typeface="Courier New" panose="02070309020205020404" pitchFamily="49" charset="0"/>
              </a:rPr>
              <a:t>(</a:t>
            </a:r>
            <a:r>
              <a:rPr lang="fr-CA" dirty="0">
                <a:solidFill>
                  <a:srgbClr val="FF8000"/>
                </a:solidFill>
                <a:latin typeface="Courier New" panose="02070309020205020404" pitchFamily="49" charset="0"/>
              </a:rPr>
              <a:t>51</a:t>
            </a:r>
            <a:r>
              <a:rPr lang="fr-CA" b="1" dirty="0">
                <a:solidFill>
                  <a:srgbClr val="000080"/>
                </a:solidFill>
                <a:latin typeface="Courier New" panose="02070309020205020404" pitchFamily="49" charset="0"/>
              </a:rPr>
              <a:t>);</a:t>
            </a:r>
            <a:r>
              <a:rPr lang="fr-CA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fr-CA" dirty="0" err="1">
                <a:solidFill>
                  <a:srgbClr val="000000"/>
                </a:solidFill>
                <a:latin typeface="Courier New" panose="02070309020205020404" pitchFamily="49" charset="0"/>
              </a:rPr>
              <a:t>Rows</a:t>
            </a:r>
            <a:r>
              <a:rPr lang="fr-CA" b="1" dirty="0">
                <a:solidFill>
                  <a:srgbClr val="000080"/>
                </a:solidFill>
                <a:latin typeface="Courier New" panose="02070309020205020404" pitchFamily="49" charset="0"/>
              </a:rPr>
              <a:t>[</a:t>
            </a:r>
            <a:r>
              <a:rPr lang="fr-CA" dirty="0">
                <a:solidFill>
                  <a:srgbClr val="FF8000"/>
                </a:solidFill>
                <a:latin typeface="Courier New" panose="02070309020205020404" pitchFamily="49" charset="0"/>
              </a:rPr>
              <a:t>18</a:t>
            </a:r>
            <a:r>
              <a:rPr lang="fr-CA" b="1" dirty="0">
                <a:solidFill>
                  <a:srgbClr val="000080"/>
                </a:solidFill>
                <a:latin typeface="Courier New" panose="02070309020205020404" pitchFamily="49" charset="0"/>
              </a:rPr>
              <a:t>].</a:t>
            </a:r>
            <a:r>
              <a:rPr lang="fr-CA" dirty="0" err="1">
                <a:solidFill>
                  <a:srgbClr val="000000"/>
                </a:solidFill>
                <a:latin typeface="Courier New" panose="02070309020205020404" pitchFamily="49" charset="0"/>
              </a:rPr>
              <a:t>Columns</a:t>
            </a:r>
            <a:r>
              <a:rPr lang="fr-CA" b="1" dirty="0">
                <a:solidFill>
                  <a:srgbClr val="000080"/>
                </a:solidFill>
                <a:latin typeface="Courier New" panose="02070309020205020404" pitchFamily="49" charset="0"/>
              </a:rPr>
              <a:t>[</a:t>
            </a:r>
            <a:r>
              <a:rPr lang="fr-CA" dirty="0">
                <a:solidFill>
                  <a:srgbClr val="FF8000"/>
                </a:solidFill>
                <a:latin typeface="Courier New" panose="02070309020205020404" pitchFamily="49" charset="0"/>
              </a:rPr>
              <a:t>3</a:t>
            </a:r>
            <a:r>
              <a:rPr lang="fr-CA" b="1" dirty="0">
                <a:solidFill>
                  <a:srgbClr val="000080"/>
                </a:solidFill>
                <a:latin typeface="Courier New" panose="02070309020205020404" pitchFamily="49" charset="0"/>
              </a:rPr>
              <a:t>].</a:t>
            </a:r>
            <a:r>
              <a:rPr lang="fr-CA" dirty="0" err="1">
                <a:solidFill>
                  <a:srgbClr val="000000"/>
                </a:solidFill>
                <a:latin typeface="Courier New" panose="02070309020205020404" pitchFamily="49" charset="0"/>
              </a:rPr>
              <a:t>AddHeightTile</a:t>
            </a:r>
            <a:r>
              <a:rPr lang="fr-CA" b="1" dirty="0">
                <a:solidFill>
                  <a:srgbClr val="000080"/>
                </a:solidFill>
                <a:latin typeface="Courier New" panose="02070309020205020404" pitchFamily="49" charset="0"/>
              </a:rPr>
              <a:t>(</a:t>
            </a:r>
            <a:r>
              <a:rPr lang="fr-CA" dirty="0">
                <a:solidFill>
                  <a:srgbClr val="FF8000"/>
                </a:solidFill>
                <a:latin typeface="Courier New" panose="02070309020205020404" pitchFamily="49" charset="0"/>
              </a:rPr>
              <a:t>51</a:t>
            </a:r>
            <a:r>
              <a:rPr lang="fr-CA" b="1" dirty="0">
                <a:solidFill>
                  <a:srgbClr val="000080"/>
                </a:solidFill>
                <a:latin typeface="Courier New" panose="02070309020205020404" pitchFamily="49" charset="0"/>
              </a:rPr>
              <a:t>);</a:t>
            </a:r>
            <a:r>
              <a:rPr lang="fr-CA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fr-CA" dirty="0" err="1">
                <a:solidFill>
                  <a:srgbClr val="000000"/>
                </a:solidFill>
                <a:latin typeface="Courier New" panose="02070309020205020404" pitchFamily="49" charset="0"/>
              </a:rPr>
              <a:t>Rows</a:t>
            </a:r>
            <a:r>
              <a:rPr lang="fr-CA" b="1" dirty="0">
                <a:solidFill>
                  <a:srgbClr val="000080"/>
                </a:solidFill>
                <a:latin typeface="Courier New" panose="02070309020205020404" pitchFamily="49" charset="0"/>
              </a:rPr>
              <a:t>[</a:t>
            </a:r>
            <a:r>
              <a:rPr lang="fr-CA" dirty="0">
                <a:solidFill>
                  <a:srgbClr val="FF8000"/>
                </a:solidFill>
                <a:latin typeface="Courier New" panose="02070309020205020404" pitchFamily="49" charset="0"/>
              </a:rPr>
              <a:t>19</a:t>
            </a:r>
            <a:r>
              <a:rPr lang="fr-CA" b="1" dirty="0">
                <a:solidFill>
                  <a:srgbClr val="000080"/>
                </a:solidFill>
                <a:latin typeface="Courier New" panose="02070309020205020404" pitchFamily="49" charset="0"/>
              </a:rPr>
              <a:t>].</a:t>
            </a:r>
            <a:r>
              <a:rPr lang="fr-CA" dirty="0" err="1">
                <a:solidFill>
                  <a:srgbClr val="000000"/>
                </a:solidFill>
                <a:latin typeface="Courier New" panose="02070309020205020404" pitchFamily="49" charset="0"/>
              </a:rPr>
              <a:t>Columns</a:t>
            </a:r>
            <a:r>
              <a:rPr lang="fr-CA" b="1" dirty="0">
                <a:solidFill>
                  <a:srgbClr val="000080"/>
                </a:solidFill>
                <a:latin typeface="Courier New" panose="02070309020205020404" pitchFamily="49" charset="0"/>
              </a:rPr>
              <a:t>[</a:t>
            </a:r>
            <a:r>
              <a:rPr lang="fr-CA" dirty="0">
                <a:solidFill>
                  <a:srgbClr val="FF8000"/>
                </a:solidFill>
                <a:latin typeface="Courier New" panose="02070309020205020404" pitchFamily="49" charset="0"/>
              </a:rPr>
              <a:t>3</a:t>
            </a:r>
            <a:r>
              <a:rPr lang="fr-CA" b="1" dirty="0">
                <a:solidFill>
                  <a:srgbClr val="000080"/>
                </a:solidFill>
                <a:latin typeface="Courier New" panose="02070309020205020404" pitchFamily="49" charset="0"/>
              </a:rPr>
              <a:t>].</a:t>
            </a:r>
            <a:r>
              <a:rPr lang="fr-CA" dirty="0" err="1">
                <a:solidFill>
                  <a:srgbClr val="000000"/>
                </a:solidFill>
                <a:latin typeface="Courier New" panose="02070309020205020404" pitchFamily="49" charset="0"/>
              </a:rPr>
              <a:t>AddHeightTile</a:t>
            </a:r>
            <a:r>
              <a:rPr lang="fr-CA" b="1" dirty="0">
                <a:solidFill>
                  <a:srgbClr val="000080"/>
                </a:solidFill>
                <a:latin typeface="Courier New" panose="02070309020205020404" pitchFamily="49" charset="0"/>
              </a:rPr>
              <a:t>(</a:t>
            </a:r>
            <a:r>
              <a:rPr lang="fr-CA" dirty="0">
                <a:solidFill>
                  <a:srgbClr val="FF8000"/>
                </a:solidFill>
                <a:latin typeface="Courier New" panose="02070309020205020404" pitchFamily="49" charset="0"/>
              </a:rPr>
              <a:t>50</a:t>
            </a:r>
            <a:r>
              <a:rPr lang="fr-CA" b="1" dirty="0">
                <a:solidFill>
                  <a:srgbClr val="000080"/>
                </a:solidFill>
                <a:latin typeface="Courier New" panose="02070309020205020404" pitchFamily="49" charset="0"/>
              </a:rPr>
              <a:t>);</a:t>
            </a:r>
            <a:r>
              <a:rPr lang="fr-CA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fr-CA" dirty="0" err="1">
                <a:solidFill>
                  <a:srgbClr val="000000"/>
                </a:solidFill>
                <a:latin typeface="Courier New" panose="02070309020205020404" pitchFamily="49" charset="0"/>
              </a:rPr>
              <a:t>Rows</a:t>
            </a:r>
            <a:r>
              <a:rPr lang="fr-CA" b="1" dirty="0">
                <a:solidFill>
                  <a:srgbClr val="000080"/>
                </a:solidFill>
                <a:latin typeface="Courier New" panose="02070309020205020404" pitchFamily="49" charset="0"/>
              </a:rPr>
              <a:t>[</a:t>
            </a:r>
            <a:r>
              <a:rPr lang="fr-CA" dirty="0">
                <a:solidFill>
                  <a:srgbClr val="FF8000"/>
                </a:solidFill>
                <a:latin typeface="Courier New" panose="02070309020205020404" pitchFamily="49" charset="0"/>
              </a:rPr>
              <a:t>18</a:t>
            </a:r>
            <a:r>
              <a:rPr lang="fr-CA" b="1" dirty="0">
                <a:solidFill>
                  <a:srgbClr val="000080"/>
                </a:solidFill>
                <a:latin typeface="Courier New" panose="02070309020205020404" pitchFamily="49" charset="0"/>
              </a:rPr>
              <a:t>].</a:t>
            </a:r>
            <a:r>
              <a:rPr lang="fr-CA" dirty="0" err="1">
                <a:solidFill>
                  <a:srgbClr val="000000"/>
                </a:solidFill>
                <a:latin typeface="Courier New" panose="02070309020205020404" pitchFamily="49" charset="0"/>
              </a:rPr>
              <a:t>Columns</a:t>
            </a:r>
            <a:r>
              <a:rPr lang="fr-CA" b="1" dirty="0">
                <a:solidFill>
                  <a:srgbClr val="000080"/>
                </a:solidFill>
                <a:latin typeface="Courier New" panose="02070309020205020404" pitchFamily="49" charset="0"/>
              </a:rPr>
              <a:t>[</a:t>
            </a:r>
            <a:r>
              <a:rPr lang="fr-CA" dirty="0">
                <a:solidFill>
                  <a:srgbClr val="FF8000"/>
                </a:solidFill>
                <a:latin typeface="Courier New" panose="02070309020205020404" pitchFamily="49" charset="0"/>
              </a:rPr>
              <a:t>4</a:t>
            </a:r>
            <a:r>
              <a:rPr lang="fr-CA" b="1" dirty="0">
                <a:solidFill>
                  <a:srgbClr val="000080"/>
                </a:solidFill>
                <a:latin typeface="Courier New" panose="02070309020205020404" pitchFamily="49" charset="0"/>
              </a:rPr>
              <a:t>].</a:t>
            </a:r>
            <a:r>
              <a:rPr lang="fr-CA" dirty="0" err="1">
                <a:solidFill>
                  <a:srgbClr val="000000"/>
                </a:solidFill>
                <a:latin typeface="Courier New" panose="02070309020205020404" pitchFamily="49" charset="0"/>
              </a:rPr>
              <a:t>AddHeightTile</a:t>
            </a:r>
            <a:r>
              <a:rPr lang="fr-CA" b="1" dirty="0">
                <a:solidFill>
                  <a:srgbClr val="000080"/>
                </a:solidFill>
                <a:latin typeface="Courier New" panose="02070309020205020404" pitchFamily="49" charset="0"/>
              </a:rPr>
              <a:t>(</a:t>
            </a:r>
            <a:r>
              <a:rPr lang="fr-CA" dirty="0">
                <a:solidFill>
                  <a:srgbClr val="FF8000"/>
                </a:solidFill>
                <a:latin typeface="Courier New" panose="02070309020205020404" pitchFamily="49" charset="0"/>
              </a:rPr>
              <a:t>55</a:t>
            </a:r>
            <a:r>
              <a:rPr lang="fr-CA" b="1" dirty="0">
                <a:solidFill>
                  <a:srgbClr val="000080"/>
                </a:solidFill>
                <a:latin typeface="Courier New" panose="02070309020205020404" pitchFamily="49" charset="0"/>
              </a:rPr>
              <a:t>);</a:t>
            </a:r>
            <a:r>
              <a:rPr lang="fr-CA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fr-CA" dirty="0" err="1">
                <a:solidFill>
                  <a:srgbClr val="000000"/>
                </a:solidFill>
                <a:latin typeface="Courier New" panose="02070309020205020404" pitchFamily="49" charset="0"/>
              </a:rPr>
              <a:t>Rows</a:t>
            </a:r>
            <a:r>
              <a:rPr lang="fr-CA" b="1" dirty="0">
                <a:solidFill>
                  <a:srgbClr val="000080"/>
                </a:solidFill>
                <a:latin typeface="Courier New" panose="02070309020205020404" pitchFamily="49" charset="0"/>
              </a:rPr>
              <a:t>[</a:t>
            </a:r>
            <a:r>
              <a:rPr lang="fr-CA" dirty="0">
                <a:solidFill>
                  <a:srgbClr val="FF8000"/>
                </a:solidFill>
                <a:latin typeface="Courier New" panose="02070309020205020404" pitchFamily="49" charset="0"/>
              </a:rPr>
              <a:t>14</a:t>
            </a:r>
            <a:r>
              <a:rPr lang="fr-CA" b="1" dirty="0">
                <a:solidFill>
                  <a:srgbClr val="000080"/>
                </a:solidFill>
                <a:latin typeface="Courier New" panose="02070309020205020404" pitchFamily="49" charset="0"/>
              </a:rPr>
              <a:t>].</a:t>
            </a:r>
            <a:r>
              <a:rPr lang="fr-CA" dirty="0" err="1">
                <a:solidFill>
                  <a:srgbClr val="000000"/>
                </a:solidFill>
                <a:latin typeface="Courier New" panose="02070309020205020404" pitchFamily="49" charset="0"/>
              </a:rPr>
              <a:t>Columns</a:t>
            </a:r>
            <a:r>
              <a:rPr lang="fr-CA" b="1" dirty="0">
                <a:solidFill>
                  <a:srgbClr val="000080"/>
                </a:solidFill>
                <a:latin typeface="Courier New" panose="02070309020205020404" pitchFamily="49" charset="0"/>
              </a:rPr>
              <a:t>[</a:t>
            </a:r>
            <a:r>
              <a:rPr lang="fr-CA" dirty="0">
                <a:solidFill>
                  <a:srgbClr val="FF8000"/>
                </a:solidFill>
                <a:latin typeface="Courier New" panose="02070309020205020404" pitchFamily="49" charset="0"/>
              </a:rPr>
              <a:t>4</a:t>
            </a:r>
            <a:r>
              <a:rPr lang="fr-CA" b="1" dirty="0">
                <a:solidFill>
                  <a:srgbClr val="000080"/>
                </a:solidFill>
                <a:latin typeface="Courier New" panose="02070309020205020404" pitchFamily="49" charset="0"/>
              </a:rPr>
              <a:t>].</a:t>
            </a:r>
            <a:r>
              <a:rPr lang="fr-CA" dirty="0" err="1">
                <a:solidFill>
                  <a:srgbClr val="000000"/>
                </a:solidFill>
                <a:latin typeface="Courier New" panose="02070309020205020404" pitchFamily="49" charset="0"/>
              </a:rPr>
              <a:t>AddHeightTile</a:t>
            </a:r>
            <a:r>
              <a:rPr lang="fr-CA" b="1" dirty="0">
                <a:solidFill>
                  <a:srgbClr val="000080"/>
                </a:solidFill>
                <a:latin typeface="Courier New" panose="02070309020205020404" pitchFamily="49" charset="0"/>
              </a:rPr>
              <a:t>(</a:t>
            </a:r>
            <a:r>
              <a:rPr lang="fr-CA" dirty="0">
                <a:solidFill>
                  <a:srgbClr val="FF8000"/>
                </a:solidFill>
                <a:latin typeface="Courier New" panose="02070309020205020404" pitchFamily="49" charset="0"/>
              </a:rPr>
              <a:t>54</a:t>
            </a:r>
            <a:r>
              <a:rPr lang="fr-CA" b="1" dirty="0">
                <a:solidFill>
                  <a:srgbClr val="000080"/>
                </a:solidFill>
                <a:latin typeface="Courier New" panose="02070309020205020404" pitchFamily="49" charset="0"/>
              </a:rPr>
              <a:t>);</a:t>
            </a:r>
            <a:r>
              <a:rPr lang="fr-CA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fr-CA" dirty="0" err="1">
                <a:solidFill>
                  <a:srgbClr val="000000"/>
                </a:solidFill>
                <a:latin typeface="Courier New" panose="02070309020205020404" pitchFamily="49" charset="0"/>
              </a:rPr>
              <a:t>Rows</a:t>
            </a:r>
            <a:r>
              <a:rPr lang="fr-CA" b="1" dirty="0">
                <a:solidFill>
                  <a:srgbClr val="000080"/>
                </a:solidFill>
                <a:latin typeface="Courier New" panose="02070309020205020404" pitchFamily="49" charset="0"/>
              </a:rPr>
              <a:t>[</a:t>
            </a:r>
            <a:r>
              <a:rPr lang="fr-CA" dirty="0">
                <a:solidFill>
                  <a:srgbClr val="FF8000"/>
                </a:solidFill>
                <a:latin typeface="Courier New" panose="02070309020205020404" pitchFamily="49" charset="0"/>
              </a:rPr>
              <a:t>14</a:t>
            </a:r>
            <a:r>
              <a:rPr lang="fr-CA" b="1" dirty="0">
                <a:solidFill>
                  <a:srgbClr val="000080"/>
                </a:solidFill>
                <a:latin typeface="Courier New" panose="02070309020205020404" pitchFamily="49" charset="0"/>
              </a:rPr>
              <a:t>].</a:t>
            </a:r>
            <a:r>
              <a:rPr lang="fr-CA" dirty="0" err="1">
                <a:solidFill>
                  <a:srgbClr val="000000"/>
                </a:solidFill>
                <a:latin typeface="Courier New" panose="02070309020205020404" pitchFamily="49" charset="0"/>
              </a:rPr>
              <a:t>Columns</a:t>
            </a:r>
            <a:r>
              <a:rPr lang="fr-CA" b="1" dirty="0">
                <a:solidFill>
                  <a:srgbClr val="000080"/>
                </a:solidFill>
                <a:latin typeface="Courier New" panose="02070309020205020404" pitchFamily="49" charset="0"/>
              </a:rPr>
              <a:t>[</a:t>
            </a:r>
            <a:r>
              <a:rPr lang="fr-CA" dirty="0">
                <a:solidFill>
                  <a:srgbClr val="FF8000"/>
                </a:solidFill>
                <a:latin typeface="Courier New" panose="02070309020205020404" pitchFamily="49" charset="0"/>
              </a:rPr>
              <a:t>5</a:t>
            </a:r>
            <a:r>
              <a:rPr lang="fr-CA" b="1" dirty="0">
                <a:solidFill>
                  <a:srgbClr val="000080"/>
                </a:solidFill>
                <a:latin typeface="Courier New" panose="02070309020205020404" pitchFamily="49" charset="0"/>
              </a:rPr>
              <a:t>].</a:t>
            </a:r>
            <a:r>
              <a:rPr lang="fr-CA" dirty="0" err="1">
                <a:solidFill>
                  <a:srgbClr val="000000"/>
                </a:solidFill>
                <a:latin typeface="Courier New" panose="02070309020205020404" pitchFamily="49" charset="0"/>
              </a:rPr>
              <a:t>AddHeightTile</a:t>
            </a:r>
            <a:r>
              <a:rPr lang="fr-CA" b="1" dirty="0">
                <a:solidFill>
                  <a:srgbClr val="000080"/>
                </a:solidFill>
                <a:latin typeface="Courier New" panose="02070309020205020404" pitchFamily="49" charset="0"/>
              </a:rPr>
              <a:t>(</a:t>
            </a:r>
            <a:r>
              <a:rPr lang="fr-CA" dirty="0">
                <a:solidFill>
                  <a:srgbClr val="FF8000"/>
                </a:solidFill>
                <a:latin typeface="Courier New" panose="02070309020205020404" pitchFamily="49" charset="0"/>
              </a:rPr>
              <a:t>62</a:t>
            </a:r>
            <a:r>
              <a:rPr lang="fr-CA" b="1" dirty="0">
                <a:solidFill>
                  <a:srgbClr val="000080"/>
                </a:solidFill>
                <a:latin typeface="Courier New" panose="02070309020205020404" pitchFamily="49" charset="0"/>
              </a:rPr>
              <a:t>);</a:t>
            </a:r>
            <a:r>
              <a:rPr lang="fr-CA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fr-CA" dirty="0" err="1">
                <a:solidFill>
                  <a:srgbClr val="000000"/>
                </a:solidFill>
                <a:latin typeface="Courier New" panose="02070309020205020404" pitchFamily="49" charset="0"/>
              </a:rPr>
              <a:t>Rows</a:t>
            </a:r>
            <a:r>
              <a:rPr lang="fr-CA" b="1" dirty="0">
                <a:solidFill>
                  <a:srgbClr val="000080"/>
                </a:solidFill>
                <a:latin typeface="Courier New" panose="02070309020205020404" pitchFamily="49" charset="0"/>
              </a:rPr>
              <a:t>[</a:t>
            </a:r>
            <a:r>
              <a:rPr lang="fr-CA" dirty="0">
                <a:solidFill>
                  <a:srgbClr val="FF8000"/>
                </a:solidFill>
                <a:latin typeface="Courier New" panose="02070309020205020404" pitchFamily="49" charset="0"/>
              </a:rPr>
              <a:t>14</a:t>
            </a:r>
            <a:r>
              <a:rPr lang="fr-CA" b="1" dirty="0">
                <a:solidFill>
                  <a:srgbClr val="000080"/>
                </a:solidFill>
                <a:latin typeface="Courier New" panose="02070309020205020404" pitchFamily="49" charset="0"/>
              </a:rPr>
              <a:t>].</a:t>
            </a:r>
            <a:r>
              <a:rPr lang="fr-CA" dirty="0" err="1">
                <a:solidFill>
                  <a:srgbClr val="000000"/>
                </a:solidFill>
                <a:latin typeface="Courier New" panose="02070309020205020404" pitchFamily="49" charset="0"/>
              </a:rPr>
              <a:t>Columns</a:t>
            </a:r>
            <a:r>
              <a:rPr lang="fr-CA" b="1" dirty="0">
                <a:solidFill>
                  <a:srgbClr val="000080"/>
                </a:solidFill>
                <a:latin typeface="Courier New" panose="02070309020205020404" pitchFamily="49" charset="0"/>
              </a:rPr>
              <a:t>[</a:t>
            </a:r>
            <a:r>
              <a:rPr lang="fr-CA" dirty="0">
                <a:solidFill>
                  <a:srgbClr val="FF8000"/>
                </a:solidFill>
                <a:latin typeface="Courier New" panose="02070309020205020404" pitchFamily="49" charset="0"/>
              </a:rPr>
              <a:t>5</a:t>
            </a:r>
            <a:r>
              <a:rPr lang="fr-CA" b="1" dirty="0">
                <a:solidFill>
                  <a:srgbClr val="000080"/>
                </a:solidFill>
                <a:latin typeface="Courier New" panose="02070309020205020404" pitchFamily="49" charset="0"/>
              </a:rPr>
              <a:t>].</a:t>
            </a:r>
            <a:r>
              <a:rPr lang="fr-CA" dirty="0" err="1">
                <a:solidFill>
                  <a:srgbClr val="000000"/>
                </a:solidFill>
                <a:latin typeface="Courier New" panose="02070309020205020404" pitchFamily="49" charset="0"/>
              </a:rPr>
              <a:t>AddHeightTile</a:t>
            </a:r>
            <a:r>
              <a:rPr lang="fr-CA" b="1" dirty="0">
                <a:solidFill>
                  <a:srgbClr val="000080"/>
                </a:solidFill>
                <a:latin typeface="Courier New" panose="02070309020205020404" pitchFamily="49" charset="0"/>
              </a:rPr>
              <a:t>(</a:t>
            </a:r>
            <a:r>
              <a:rPr lang="fr-CA" dirty="0">
                <a:solidFill>
                  <a:srgbClr val="FF8000"/>
                </a:solidFill>
                <a:latin typeface="Courier New" panose="02070309020205020404" pitchFamily="49" charset="0"/>
              </a:rPr>
              <a:t>61</a:t>
            </a:r>
            <a:r>
              <a:rPr lang="fr-CA" b="1" dirty="0">
                <a:solidFill>
                  <a:srgbClr val="000080"/>
                </a:solidFill>
                <a:latin typeface="Courier New" panose="02070309020205020404" pitchFamily="49" charset="0"/>
              </a:rPr>
              <a:t>);</a:t>
            </a:r>
            <a:r>
              <a:rPr lang="fr-CA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fr-CA" dirty="0" err="1">
                <a:solidFill>
                  <a:srgbClr val="000000"/>
                </a:solidFill>
                <a:latin typeface="Courier New" panose="02070309020205020404" pitchFamily="49" charset="0"/>
              </a:rPr>
              <a:t>Rows</a:t>
            </a:r>
            <a:r>
              <a:rPr lang="fr-CA" b="1" dirty="0">
                <a:solidFill>
                  <a:srgbClr val="000080"/>
                </a:solidFill>
                <a:latin typeface="Courier New" panose="02070309020205020404" pitchFamily="49" charset="0"/>
              </a:rPr>
              <a:t>[</a:t>
            </a:r>
            <a:r>
              <a:rPr lang="fr-CA" dirty="0">
                <a:solidFill>
                  <a:srgbClr val="FF8000"/>
                </a:solidFill>
                <a:latin typeface="Courier New" panose="02070309020205020404" pitchFamily="49" charset="0"/>
              </a:rPr>
              <a:t>14</a:t>
            </a:r>
            <a:r>
              <a:rPr lang="fr-CA" b="1" dirty="0">
                <a:solidFill>
                  <a:srgbClr val="000080"/>
                </a:solidFill>
                <a:latin typeface="Courier New" panose="02070309020205020404" pitchFamily="49" charset="0"/>
              </a:rPr>
              <a:t>].</a:t>
            </a:r>
            <a:r>
              <a:rPr lang="fr-CA" dirty="0" err="1">
                <a:solidFill>
                  <a:srgbClr val="000000"/>
                </a:solidFill>
                <a:latin typeface="Courier New" panose="02070309020205020404" pitchFamily="49" charset="0"/>
              </a:rPr>
              <a:t>Columns</a:t>
            </a:r>
            <a:r>
              <a:rPr lang="fr-CA" b="1" dirty="0">
                <a:solidFill>
                  <a:srgbClr val="000080"/>
                </a:solidFill>
                <a:latin typeface="Courier New" panose="02070309020205020404" pitchFamily="49" charset="0"/>
              </a:rPr>
              <a:t>[</a:t>
            </a:r>
            <a:r>
              <a:rPr lang="fr-CA" dirty="0">
                <a:solidFill>
                  <a:srgbClr val="FF8000"/>
                </a:solidFill>
                <a:latin typeface="Courier New" panose="02070309020205020404" pitchFamily="49" charset="0"/>
              </a:rPr>
              <a:t>5</a:t>
            </a:r>
            <a:r>
              <a:rPr lang="fr-CA" b="1" dirty="0">
                <a:solidFill>
                  <a:srgbClr val="000080"/>
                </a:solidFill>
                <a:latin typeface="Courier New" panose="02070309020205020404" pitchFamily="49" charset="0"/>
              </a:rPr>
              <a:t>].</a:t>
            </a:r>
            <a:r>
              <a:rPr lang="fr-CA" dirty="0" err="1">
                <a:solidFill>
                  <a:srgbClr val="000000"/>
                </a:solidFill>
                <a:latin typeface="Courier New" panose="02070309020205020404" pitchFamily="49" charset="0"/>
              </a:rPr>
              <a:t>AddHeightTile</a:t>
            </a:r>
            <a:r>
              <a:rPr lang="fr-CA" b="1" dirty="0">
                <a:solidFill>
                  <a:srgbClr val="000080"/>
                </a:solidFill>
                <a:latin typeface="Courier New" panose="02070309020205020404" pitchFamily="49" charset="0"/>
              </a:rPr>
              <a:t>(</a:t>
            </a:r>
            <a:r>
              <a:rPr lang="fr-CA" dirty="0">
                <a:solidFill>
                  <a:srgbClr val="FF8000"/>
                </a:solidFill>
                <a:latin typeface="Courier New" panose="02070309020205020404" pitchFamily="49" charset="0"/>
              </a:rPr>
              <a:t>63</a:t>
            </a:r>
            <a:r>
              <a:rPr lang="fr-CA" b="1" dirty="0">
                <a:solidFill>
                  <a:srgbClr val="000080"/>
                </a:solidFill>
                <a:latin typeface="Courier New" panose="02070309020205020404" pitchFamily="49" charset="0"/>
              </a:rPr>
              <a:t>);</a:t>
            </a:r>
            <a:endParaRPr lang="fr-CA" dirty="0"/>
          </a:p>
          <a:p>
            <a:endParaRPr lang="fr-CA" dirty="0" smtClean="0"/>
          </a:p>
        </p:txBody>
      </p:sp>
    </p:spTree>
    <p:extLst>
      <p:ext uri="{BB962C8B-B14F-4D97-AF65-F5344CB8AC3E}">
        <p14:creationId xmlns:p14="http://schemas.microsoft.com/office/powerpoint/2010/main" val="2802281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Carte isométrique : Rendu p1</a:t>
            </a:r>
            <a:endParaRPr lang="fr-CA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8826" y="2160588"/>
            <a:ext cx="6114386" cy="3881437"/>
          </a:xfrm>
        </p:spPr>
      </p:pic>
    </p:spTree>
    <p:extLst>
      <p:ext uri="{BB962C8B-B14F-4D97-AF65-F5344CB8AC3E}">
        <p14:creationId xmlns:p14="http://schemas.microsoft.com/office/powerpoint/2010/main" val="1472661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Carte </a:t>
            </a:r>
            <a:r>
              <a:rPr lang="fr-CA" dirty="0" smtClean="0"/>
              <a:t>isométrique : Objets superposés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On remarque que dans le jeu de tuiles pour les rangées 9 à 13, ce sont pratiquement tous des tuiles que l’on peut superposer sur d’autre tuile</a:t>
            </a:r>
          </a:p>
          <a:p>
            <a:r>
              <a:rPr lang="fr-CA" dirty="0" smtClean="0"/>
              <a:t>Dans sa forme actuelle, le projet ne permet pas d’ajouter d’objet superposé sur les tuiles en hauteur</a:t>
            </a:r>
          </a:p>
          <a:p>
            <a:r>
              <a:rPr lang="fr-CA" dirty="0" smtClean="0"/>
              <a:t>Pour remédier à la situation, on créera dans la classe </a:t>
            </a:r>
            <a:r>
              <a:rPr lang="fr-CA" b="1" dirty="0" err="1" smtClean="0"/>
              <a:t>MapCell</a:t>
            </a:r>
            <a:r>
              <a:rPr lang="fr-CA" dirty="0" smtClean="0"/>
              <a:t> une nouvelle propriété</a:t>
            </a:r>
          </a:p>
          <a:p>
            <a:r>
              <a:rPr lang="fr-CA" dirty="0" smtClean="0"/>
              <a:t>On ajoutera une nouvelle liste de tuile que l’on nommera </a:t>
            </a:r>
            <a:r>
              <a:rPr lang="fr-CA" b="1" dirty="0" err="1" smtClean="0"/>
              <a:t>TopperTiles</a:t>
            </a:r>
            <a:r>
              <a:rPr lang="fr-CA" dirty="0" smtClean="0"/>
              <a:t> avec une méthode </a:t>
            </a:r>
            <a:r>
              <a:rPr lang="fr-CA" b="1" dirty="0" err="1" smtClean="0"/>
              <a:t>AddTopperTile</a:t>
            </a:r>
            <a:r>
              <a:rPr lang="fr-CA" dirty="0" smtClean="0"/>
              <a:t> qui sera homologue à </a:t>
            </a:r>
            <a:r>
              <a:rPr lang="fr-CA" b="1" dirty="0" err="1" smtClean="0"/>
              <a:t>AddBaseTile</a:t>
            </a:r>
            <a:r>
              <a:rPr lang="fr-CA" dirty="0" smtClean="0"/>
              <a:t> et </a:t>
            </a:r>
            <a:r>
              <a:rPr lang="fr-CA" b="1" dirty="0" err="1" smtClean="0"/>
              <a:t>AddHeightTile</a:t>
            </a:r>
            <a:endParaRPr lang="fr-CA" b="1" dirty="0" smtClean="0"/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8099161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Carte hexagonale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La carte hexagonale permet d’utiliser des hexagones au lieu de carrés pour représenter la carte</a:t>
            </a:r>
          </a:p>
          <a:p>
            <a:r>
              <a:rPr lang="fr-CA" dirty="0" smtClean="0"/>
              <a:t>Ces cartes sont utilisées dans certains jeux de plateforme tels que les RPG ou encore les RTS</a:t>
            </a:r>
          </a:p>
          <a:p>
            <a:pPr lvl="1"/>
            <a:r>
              <a:rPr lang="fr-CA" dirty="0" err="1" smtClean="0"/>
              <a:t>Civilization</a:t>
            </a:r>
            <a:r>
              <a:rPr lang="fr-CA" dirty="0" smtClean="0"/>
              <a:t> V™ utilise ce type de plateforme pour le déplacement des unités</a:t>
            </a:r>
          </a:p>
          <a:p>
            <a:endParaRPr lang="fr-CA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6221" y="4100975"/>
            <a:ext cx="4598894" cy="2586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317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Carte isométrique : Objets superposés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CA" dirty="0" smtClean="0"/>
              <a:t>On devra aussi ajouter une troisième boucle </a:t>
            </a:r>
            <a:r>
              <a:rPr lang="fr-CA" dirty="0" err="1" smtClean="0"/>
              <a:t>foreach</a:t>
            </a:r>
            <a:r>
              <a:rPr lang="fr-CA" dirty="0" smtClean="0"/>
              <a:t> à la suite des autres pour afficher les objets superposés</a:t>
            </a:r>
            <a:br>
              <a:rPr lang="fr-CA" dirty="0" smtClean="0"/>
            </a:br>
            <a:r>
              <a:rPr lang="fr-CA" sz="1600" b="1" dirty="0" err="1">
                <a:solidFill>
                  <a:srgbClr val="0000FF"/>
                </a:solidFill>
                <a:latin typeface="Courier New" panose="02070309020205020404" pitchFamily="49" charset="0"/>
              </a:rPr>
              <a:t>foreach</a:t>
            </a:r>
            <a:r>
              <a:rPr lang="fr-CA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fr-CA" sz="1600" b="1" dirty="0">
                <a:solidFill>
                  <a:srgbClr val="000080"/>
                </a:solidFill>
                <a:latin typeface="Courier New" panose="02070309020205020404" pitchFamily="49" charset="0"/>
              </a:rPr>
              <a:t>(</a:t>
            </a:r>
            <a:r>
              <a:rPr lang="fr-CA" sz="1600" dirty="0" err="1">
                <a:solidFill>
                  <a:srgbClr val="8000FF"/>
                </a:solidFill>
                <a:latin typeface="Courier New" panose="02070309020205020404" pitchFamily="49" charset="0"/>
              </a:rPr>
              <a:t>int</a:t>
            </a:r>
            <a:r>
              <a:rPr lang="fr-CA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fr-CA" sz="1600" dirty="0" err="1">
                <a:solidFill>
                  <a:srgbClr val="000000"/>
                </a:solidFill>
                <a:latin typeface="Courier New" panose="02070309020205020404" pitchFamily="49" charset="0"/>
              </a:rPr>
              <a:t>tileID</a:t>
            </a:r>
            <a:r>
              <a:rPr lang="fr-CA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fr-CA" sz="1600" b="1" dirty="0">
                <a:solidFill>
                  <a:srgbClr val="0000FF"/>
                </a:solidFill>
                <a:latin typeface="Courier New" panose="02070309020205020404" pitchFamily="49" charset="0"/>
              </a:rPr>
              <a:t>in</a:t>
            </a:r>
            <a:r>
              <a:rPr lang="fr-CA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fr-CA" sz="1600" dirty="0" err="1">
                <a:solidFill>
                  <a:srgbClr val="000000"/>
                </a:solidFill>
                <a:latin typeface="Courier New" panose="02070309020205020404" pitchFamily="49" charset="0"/>
              </a:rPr>
              <a:t>myMap</a:t>
            </a:r>
            <a:r>
              <a:rPr lang="fr-CA" sz="1600" b="1" dirty="0" err="1">
                <a:solidFill>
                  <a:srgbClr val="000080"/>
                </a:solidFill>
                <a:latin typeface="Courier New" panose="02070309020205020404" pitchFamily="49" charset="0"/>
              </a:rPr>
              <a:t>.</a:t>
            </a:r>
            <a:r>
              <a:rPr lang="fr-CA" sz="1600" dirty="0" err="1">
                <a:solidFill>
                  <a:srgbClr val="000000"/>
                </a:solidFill>
                <a:latin typeface="Courier New" panose="02070309020205020404" pitchFamily="49" charset="0"/>
              </a:rPr>
              <a:t>Rows</a:t>
            </a:r>
            <a:r>
              <a:rPr lang="fr-CA" sz="1600" b="1" dirty="0">
                <a:solidFill>
                  <a:srgbClr val="000080"/>
                </a:solidFill>
                <a:latin typeface="Courier New" panose="02070309020205020404" pitchFamily="49" charset="0"/>
              </a:rPr>
              <a:t>[</a:t>
            </a:r>
            <a:r>
              <a:rPr lang="fr-CA" sz="1600" dirty="0">
                <a:solidFill>
                  <a:srgbClr val="000000"/>
                </a:solidFill>
                <a:latin typeface="Courier New" panose="02070309020205020404" pitchFamily="49" charset="0"/>
              </a:rPr>
              <a:t>y </a:t>
            </a:r>
            <a:r>
              <a:rPr lang="fr-CA" sz="1600" b="1" dirty="0">
                <a:solidFill>
                  <a:srgbClr val="000080"/>
                </a:solidFill>
                <a:latin typeface="Courier New" panose="02070309020205020404" pitchFamily="49" charset="0"/>
              </a:rPr>
              <a:t>+</a:t>
            </a:r>
            <a:r>
              <a:rPr lang="fr-CA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fr-CA" sz="1600" dirty="0" err="1">
                <a:solidFill>
                  <a:srgbClr val="000000"/>
                </a:solidFill>
                <a:latin typeface="Courier New" panose="02070309020205020404" pitchFamily="49" charset="0"/>
              </a:rPr>
              <a:t>firstY</a:t>
            </a:r>
            <a:r>
              <a:rPr lang="fr-CA" sz="1600" b="1" dirty="0">
                <a:solidFill>
                  <a:srgbClr val="000080"/>
                </a:solidFill>
                <a:latin typeface="Courier New" panose="02070309020205020404" pitchFamily="49" charset="0"/>
              </a:rPr>
              <a:t>].</a:t>
            </a:r>
            <a:r>
              <a:rPr lang="fr-CA" sz="1600" dirty="0" err="1">
                <a:solidFill>
                  <a:srgbClr val="000000"/>
                </a:solidFill>
                <a:latin typeface="Courier New" panose="02070309020205020404" pitchFamily="49" charset="0"/>
              </a:rPr>
              <a:t>Columns</a:t>
            </a:r>
            <a:r>
              <a:rPr lang="fr-CA" sz="1600" b="1" dirty="0">
                <a:solidFill>
                  <a:srgbClr val="000080"/>
                </a:solidFill>
                <a:latin typeface="Courier New" panose="02070309020205020404" pitchFamily="49" charset="0"/>
              </a:rPr>
              <a:t>[</a:t>
            </a:r>
            <a:r>
              <a:rPr lang="fr-CA" sz="1600" dirty="0">
                <a:solidFill>
                  <a:srgbClr val="000000"/>
                </a:solidFill>
                <a:latin typeface="Courier New" panose="02070309020205020404" pitchFamily="49" charset="0"/>
              </a:rPr>
              <a:t>x </a:t>
            </a:r>
            <a:r>
              <a:rPr lang="fr-CA" sz="1600" b="1" dirty="0">
                <a:solidFill>
                  <a:srgbClr val="000080"/>
                </a:solidFill>
                <a:latin typeface="Courier New" panose="02070309020205020404" pitchFamily="49" charset="0"/>
              </a:rPr>
              <a:t>+</a:t>
            </a:r>
            <a:r>
              <a:rPr lang="fr-CA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fr-CA" sz="1600" dirty="0" err="1">
                <a:solidFill>
                  <a:srgbClr val="000000"/>
                </a:solidFill>
                <a:latin typeface="Courier New" panose="02070309020205020404" pitchFamily="49" charset="0"/>
              </a:rPr>
              <a:t>firstX</a:t>
            </a:r>
            <a:r>
              <a:rPr lang="fr-CA" sz="1600" b="1" dirty="0">
                <a:solidFill>
                  <a:srgbClr val="000080"/>
                </a:solidFill>
                <a:latin typeface="Courier New" panose="02070309020205020404" pitchFamily="49" charset="0"/>
              </a:rPr>
              <a:t>].</a:t>
            </a:r>
            <a:r>
              <a:rPr lang="fr-CA" sz="1600" dirty="0" err="1">
                <a:solidFill>
                  <a:srgbClr val="000000"/>
                </a:solidFill>
                <a:latin typeface="Courier New" panose="02070309020205020404" pitchFamily="49" charset="0"/>
              </a:rPr>
              <a:t>TopperTiles</a:t>
            </a:r>
            <a:r>
              <a:rPr lang="fr-CA" sz="1600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)</a:t>
            </a:r>
            <a:r>
              <a:rPr lang="fr-CA" sz="16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/>
            </a:r>
            <a:br>
              <a:rPr lang="fr-CA" sz="1600" dirty="0" smtClean="0">
                <a:solidFill>
                  <a:srgbClr val="000000"/>
                </a:solidFill>
                <a:latin typeface="Courier New" panose="02070309020205020404" pitchFamily="49" charset="0"/>
              </a:rPr>
            </a:br>
            <a:r>
              <a:rPr lang="fr-CA" sz="1600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{</a:t>
            </a:r>
            <a:br>
              <a:rPr lang="fr-CA" sz="1600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</a:br>
            <a:r>
              <a:rPr lang="fr-CA" sz="1600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  </a:t>
            </a:r>
            <a:r>
              <a:rPr lang="fr-CA" sz="1600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spriteBatch</a:t>
            </a:r>
            <a:r>
              <a:rPr lang="fr-CA" sz="1600" b="1" dirty="0" err="1" smtClean="0">
                <a:solidFill>
                  <a:srgbClr val="000080"/>
                </a:solidFill>
                <a:latin typeface="Courier New" panose="02070309020205020404" pitchFamily="49" charset="0"/>
              </a:rPr>
              <a:t>.</a:t>
            </a:r>
            <a:r>
              <a:rPr lang="fr-CA" sz="1600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Draw</a:t>
            </a:r>
            <a:r>
              <a:rPr lang="fr-CA" sz="1600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(</a:t>
            </a:r>
            <a:r>
              <a:rPr lang="fr-CA" sz="16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/>
            </a:r>
            <a:br>
              <a:rPr lang="fr-CA" sz="1600" dirty="0" smtClean="0">
                <a:solidFill>
                  <a:srgbClr val="000000"/>
                </a:solidFill>
                <a:latin typeface="Courier New" panose="02070309020205020404" pitchFamily="49" charset="0"/>
              </a:rPr>
            </a:br>
            <a:r>
              <a:rPr lang="fr-CA" sz="16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   </a:t>
            </a:r>
            <a:r>
              <a:rPr lang="fr-CA" sz="1600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Tile</a:t>
            </a:r>
            <a:r>
              <a:rPr lang="fr-CA" sz="1600" b="1" dirty="0" err="1" smtClean="0">
                <a:solidFill>
                  <a:srgbClr val="000080"/>
                </a:solidFill>
                <a:latin typeface="Courier New" panose="02070309020205020404" pitchFamily="49" charset="0"/>
              </a:rPr>
              <a:t>.</a:t>
            </a:r>
            <a:r>
              <a:rPr lang="fr-CA" sz="1600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TileSetTexture</a:t>
            </a:r>
            <a:r>
              <a:rPr lang="fr-CA" sz="1600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,</a:t>
            </a:r>
            <a:r>
              <a:rPr lang="fr-CA" sz="1600" dirty="0">
                <a:solidFill>
                  <a:srgbClr val="000000"/>
                </a:solidFill>
                <a:latin typeface="Courier New" panose="02070309020205020404" pitchFamily="49" charset="0"/>
              </a:rPr>
              <a:t/>
            </a:r>
            <a:br>
              <a:rPr lang="fr-CA" sz="1600" dirty="0">
                <a:solidFill>
                  <a:srgbClr val="000000"/>
                </a:solidFill>
                <a:latin typeface="Courier New" panose="02070309020205020404" pitchFamily="49" charset="0"/>
              </a:rPr>
            </a:br>
            <a:r>
              <a:rPr lang="fr-CA" sz="16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   </a:t>
            </a:r>
            <a:r>
              <a:rPr lang="fr-CA" sz="1600" b="1" dirty="0" smtClean="0">
                <a:solidFill>
                  <a:srgbClr val="0000FF"/>
                </a:solidFill>
                <a:latin typeface="Courier New" panose="02070309020205020404" pitchFamily="49" charset="0"/>
              </a:rPr>
              <a:t>new</a:t>
            </a:r>
            <a:r>
              <a:rPr lang="fr-CA" sz="16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fr-CA" sz="1600" dirty="0">
                <a:solidFill>
                  <a:srgbClr val="000000"/>
                </a:solidFill>
                <a:latin typeface="Courier New" panose="02070309020205020404" pitchFamily="49" charset="0"/>
              </a:rPr>
              <a:t>Rectangle</a:t>
            </a:r>
            <a:r>
              <a:rPr lang="fr-CA" sz="1600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(</a:t>
            </a:r>
            <a:r>
              <a:rPr lang="fr-CA" sz="16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/>
            </a:r>
            <a:br>
              <a:rPr lang="fr-CA" sz="1600" dirty="0" smtClean="0">
                <a:solidFill>
                  <a:srgbClr val="000000"/>
                </a:solidFill>
                <a:latin typeface="Courier New" panose="02070309020205020404" pitchFamily="49" charset="0"/>
              </a:rPr>
            </a:br>
            <a:r>
              <a:rPr lang="fr-CA" sz="16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     </a:t>
            </a:r>
            <a:r>
              <a:rPr lang="fr-CA" sz="1600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(</a:t>
            </a:r>
            <a:r>
              <a:rPr lang="fr-CA" sz="1600" dirty="0">
                <a:solidFill>
                  <a:srgbClr val="000000"/>
                </a:solidFill>
                <a:latin typeface="Courier New" panose="02070309020205020404" pitchFamily="49" charset="0"/>
              </a:rPr>
              <a:t>x </a:t>
            </a:r>
            <a:r>
              <a:rPr lang="fr-CA" sz="1600" b="1" dirty="0">
                <a:solidFill>
                  <a:srgbClr val="000080"/>
                </a:solidFill>
                <a:latin typeface="Courier New" panose="02070309020205020404" pitchFamily="49" charset="0"/>
              </a:rPr>
              <a:t>*</a:t>
            </a:r>
            <a:r>
              <a:rPr lang="fr-CA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fr-CA" sz="1600" dirty="0" err="1">
                <a:solidFill>
                  <a:srgbClr val="000000"/>
                </a:solidFill>
                <a:latin typeface="Courier New" panose="02070309020205020404" pitchFamily="49" charset="0"/>
              </a:rPr>
              <a:t>Tile</a:t>
            </a:r>
            <a:r>
              <a:rPr lang="fr-CA" sz="1600" b="1" dirty="0" err="1">
                <a:solidFill>
                  <a:srgbClr val="000080"/>
                </a:solidFill>
                <a:latin typeface="Courier New" panose="02070309020205020404" pitchFamily="49" charset="0"/>
              </a:rPr>
              <a:t>.</a:t>
            </a:r>
            <a:r>
              <a:rPr lang="fr-CA" sz="1600" dirty="0" err="1">
                <a:solidFill>
                  <a:srgbClr val="000000"/>
                </a:solidFill>
                <a:latin typeface="Courier New" panose="02070309020205020404" pitchFamily="49" charset="0"/>
              </a:rPr>
              <a:t>TileStepX</a:t>
            </a:r>
            <a:r>
              <a:rPr lang="fr-CA" sz="1600" b="1" dirty="0">
                <a:solidFill>
                  <a:srgbClr val="000080"/>
                </a:solidFill>
                <a:latin typeface="Courier New" panose="02070309020205020404" pitchFamily="49" charset="0"/>
              </a:rPr>
              <a:t>)</a:t>
            </a:r>
            <a:r>
              <a:rPr lang="fr-CA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fr-CA" sz="1600" b="1" dirty="0">
                <a:solidFill>
                  <a:srgbClr val="000080"/>
                </a:solidFill>
                <a:latin typeface="Courier New" panose="02070309020205020404" pitchFamily="49" charset="0"/>
              </a:rPr>
              <a:t>-</a:t>
            </a:r>
            <a:r>
              <a:rPr lang="fr-CA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fr-CA" sz="1600" dirty="0" err="1">
                <a:solidFill>
                  <a:srgbClr val="000000"/>
                </a:solidFill>
                <a:latin typeface="Courier New" panose="02070309020205020404" pitchFamily="49" charset="0"/>
              </a:rPr>
              <a:t>offsetX</a:t>
            </a:r>
            <a:r>
              <a:rPr lang="fr-CA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fr-CA" sz="1600" b="1" dirty="0">
                <a:solidFill>
                  <a:srgbClr val="000080"/>
                </a:solidFill>
                <a:latin typeface="Courier New" panose="02070309020205020404" pitchFamily="49" charset="0"/>
              </a:rPr>
              <a:t>+</a:t>
            </a:r>
            <a:r>
              <a:rPr lang="fr-CA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fr-CA" sz="1600" dirty="0" err="1">
                <a:solidFill>
                  <a:srgbClr val="000000"/>
                </a:solidFill>
                <a:latin typeface="Courier New" panose="02070309020205020404" pitchFamily="49" charset="0"/>
              </a:rPr>
              <a:t>rowOffset</a:t>
            </a:r>
            <a:r>
              <a:rPr lang="fr-CA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fr-CA" sz="1600" b="1" dirty="0">
                <a:solidFill>
                  <a:srgbClr val="000080"/>
                </a:solidFill>
                <a:latin typeface="Courier New" panose="02070309020205020404" pitchFamily="49" charset="0"/>
              </a:rPr>
              <a:t>+</a:t>
            </a:r>
            <a:r>
              <a:rPr lang="fr-CA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fr-CA" sz="1600" dirty="0" err="1">
                <a:solidFill>
                  <a:srgbClr val="000000"/>
                </a:solidFill>
                <a:latin typeface="Courier New" panose="02070309020205020404" pitchFamily="49" charset="0"/>
              </a:rPr>
              <a:t>baseOffsetX</a:t>
            </a:r>
            <a:r>
              <a:rPr lang="fr-CA" sz="1600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,</a:t>
            </a:r>
            <a:r>
              <a:rPr lang="fr-CA" sz="16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/>
            </a:r>
            <a:br>
              <a:rPr lang="fr-CA" sz="1600" dirty="0" smtClean="0">
                <a:solidFill>
                  <a:srgbClr val="000000"/>
                </a:solidFill>
                <a:latin typeface="Courier New" panose="02070309020205020404" pitchFamily="49" charset="0"/>
              </a:rPr>
            </a:br>
            <a:r>
              <a:rPr lang="fr-CA" sz="16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     </a:t>
            </a:r>
            <a:r>
              <a:rPr lang="fr-CA" sz="1600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(</a:t>
            </a:r>
            <a:r>
              <a:rPr lang="fr-CA" sz="1600" dirty="0">
                <a:solidFill>
                  <a:srgbClr val="000000"/>
                </a:solidFill>
                <a:latin typeface="Courier New" panose="02070309020205020404" pitchFamily="49" charset="0"/>
              </a:rPr>
              <a:t>y </a:t>
            </a:r>
            <a:r>
              <a:rPr lang="fr-CA" sz="1600" b="1" dirty="0">
                <a:solidFill>
                  <a:srgbClr val="000080"/>
                </a:solidFill>
                <a:latin typeface="Courier New" panose="02070309020205020404" pitchFamily="49" charset="0"/>
              </a:rPr>
              <a:t>*</a:t>
            </a:r>
            <a:r>
              <a:rPr lang="fr-CA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fr-CA" sz="1600" dirty="0" err="1">
                <a:solidFill>
                  <a:srgbClr val="000000"/>
                </a:solidFill>
                <a:latin typeface="Courier New" panose="02070309020205020404" pitchFamily="49" charset="0"/>
              </a:rPr>
              <a:t>Tile</a:t>
            </a:r>
            <a:r>
              <a:rPr lang="fr-CA" sz="1600" b="1" dirty="0" err="1">
                <a:solidFill>
                  <a:srgbClr val="000080"/>
                </a:solidFill>
                <a:latin typeface="Courier New" panose="02070309020205020404" pitchFamily="49" charset="0"/>
              </a:rPr>
              <a:t>.</a:t>
            </a:r>
            <a:r>
              <a:rPr lang="fr-CA" sz="1600" dirty="0" err="1">
                <a:solidFill>
                  <a:srgbClr val="000000"/>
                </a:solidFill>
                <a:latin typeface="Courier New" panose="02070309020205020404" pitchFamily="49" charset="0"/>
              </a:rPr>
              <a:t>TileStepY</a:t>
            </a:r>
            <a:r>
              <a:rPr lang="fr-CA" sz="1600" b="1" dirty="0">
                <a:solidFill>
                  <a:srgbClr val="000080"/>
                </a:solidFill>
                <a:latin typeface="Courier New" panose="02070309020205020404" pitchFamily="49" charset="0"/>
              </a:rPr>
              <a:t>)</a:t>
            </a:r>
            <a:r>
              <a:rPr lang="fr-CA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fr-CA" sz="1600" b="1" dirty="0">
                <a:solidFill>
                  <a:srgbClr val="000080"/>
                </a:solidFill>
                <a:latin typeface="Courier New" panose="02070309020205020404" pitchFamily="49" charset="0"/>
              </a:rPr>
              <a:t>-</a:t>
            </a:r>
            <a:r>
              <a:rPr lang="fr-CA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fr-CA" sz="1600" dirty="0" err="1">
                <a:solidFill>
                  <a:srgbClr val="000000"/>
                </a:solidFill>
                <a:latin typeface="Courier New" panose="02070309020205020404" pitchFamily="49" charset="0"/>
              </a:rPr>
              <a:t>offsetY</a:t>
            </a:r>
            <a:r>
              <a:rPr lang="fr-CA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fr-CA" sz="1600" b="1" dirty="0">
                <a:solidFill>
                  <a:srgbClr val="000080"/>
                </a:solidFill>
                <a:latin typeface="Courier New" panose="02070309020205020404" pitchFamily="49" charset="0"/>
              </a:rPr>
              <a:t>+</a:t>
            </a:r>
            <a:r>
              <a:rPr lang="fr-CA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fr-CA" sz="1600" dirty="0" err="1">
                <a:solidFill>
                  <a:srgbClr val="000000"/>
                </a:solidFill>
                <a:latin typeface="Courier New" panose="02070309020205020404" pitchFamily="49" charset="0"/>
              </a:rPr>
              <a:t>baseOffsetY</a:t>
            </a:r>
            <a:r>
              <a:rPr lang="fr-CA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fr-CA" sz="1600" b="1" dirty="0">
                <a:solidFill>
                  <a:srgbClr val="000080"/>
                </a:solidFill>
                <a:latin typeface="Courier New" panose="02070309020205020404" pitchFamily="49" charset="0"/>
              </a:rPr>
              <a:t>-</a:t>
            </a:r>
            <a:r>
              <a:rPr lang="fr-CA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fr-CA" sz="1600" b="1" dirty="0">
                <a:solidFill>
                  <a:srgbClr val="000080"/>
                </a:solidFill>
                <a:latin typeface="Courier New" panose="02070309020205020404" pitchFamily="49" charset="0"/>
              </a:rPr>
              <a:t>(</a:t>
            </a:r>
            <a:r>
              <a:rPr lang="fr-CA" sz="1600" dirty="0" err="1">
                <a:solidFill>
                  <a:srgbClr val="000000"/>
                </a:solidFill>
                <a:latin typeface="Courier New" panose="02070309020205020404" pitchFamily="49" charset="0"/>
              </a:rPr>
              <a:t>heightRow</a:t>
            </a:r>
            <a:r>
              <a:rPr lang="fr-CA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fr-CA" sz="1600" b="1" dirty="0">
                <a:solidFill>
                  <a:srgbClr val="000080"/>
                </a:solidFill>
                <a:latin typeface="Courier New" panose="02070309020205020404" pitchFamily="49" charset="0"/>
              </a:rPr>
              <a:t>*</a:t>
            </a:r>
            <a:r>
              <a:rPr lang="fr-CA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fr-CA" sz="1600" dirty="0" err="1">
                <a:solidFill>
                  <a:srgbClr val="000000"/>
                </a:solidFill>
                <a:latin typeface="Courier New" panose="02070309020205020404" pitchFamily="49" charset="0"/>
              </a:rPr>
              <a:t>Tile</a:t>
            </a:r>
            <a:r>
              <a:rPr lang="fr-CA" sz="1600" b="1" dirty="0" err="1">
                <a:solidFill>
                  <a:srgbClr val="000080"/>
                </a:solidFill>
                <a:latin typeface="Courier New" panose="02070309020205020404" pitchFamily="49" charset="0"/>
              </a:rPr>
              <a:t>.</a:t>
            </a:r>
            <a:r>
              <a:rPr lang="fr-CA" sz="1600" dirty="0" err="1">
                <a:solidFill>
                  <a:srgbClr val="000000"/>
                </a:solidFill>
                <a:latin typeface="Courier New" panose="02070309020205020404" pitchFamily="49" charset="0"/>
              </a:rPr>
              <a:t>HeightTileOffset</a:t>
            </a:r>
            <a:r>
              <a:rPr lang="fr-CA" sz="1600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),</a:t>
            </a:r>
            <a:r>
              <a:rPr lang="fr-CA" sz="1600" dirty="0">
                <a:solidFill>
                  <a:srgbClr val="000000"/>
                </a:solidFill>
                <a:latin typeface="Courier New" panose="02070309020205020404" pitchFamily="49" charset="0"/>
              </a:rPr>
              <a:t/>
            </a:r>
            <a:br>
              <a:rPr lang="fr-CA" sz="1600" dirty="0">
                <a:solidFill>
                  <a:srgbClr val="000000"/>
                </a:solidFill>
                <a:latin typeface="Courier New" panose="02070309020205020404" pitchFamily="49" charset="0"/>
              </a:rPr>
            </a:br>
            <a:r>
              <a:rPr lang="fr-CA" sz="16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     </a:t>
            </a:r>
            <a:r>
              <a:rPr lang="fr-CA" sz="1600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Tile</a:t>
            </a:r>
            <a:r>
              <a:rPr lang="fr-CA" sz="1600" b="1" dirty="0" err="1" smtClean="0">
                <a:solidFill>
                  <a:srgbClr val="000080"/>
                </a:solidFill>
                <a:latin typeface="Courier New" panose="02070309020205020404" pitchFamily="49" charset="0"/>
              </a:rPr>
              <a:t>.</a:t>
            </a:r>
            <a:r>
              <a:rPr lang="fr-CA" sz="1600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TileWidth</a:t>
            </a:r>
            <a:r>
              <a:rPr lang="fr-CA" sz="1600" b="1" dirty="0">
                <a:solidFill>
                  <a:srgbClr val="000080"/>
                </a:solidFill>
                <a:latin typeface="Courier New" panose="02070309020205020404" pitchFamily="49" charset="0"/>
              </a:rPr>
              <a:t>,</a:t>
            </a:r>
            <a:r>
              <a:rPr lang="fr-CA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fr-CA" sz="1600" dirty="0" err="1">
                <a:solidFill>
                  <a:srgbClr val="000000"/>
                </a:solidFill>
                <a:latin typeface="Courier New" panose="02070309020205020404" pitchFamily="49" charset="0"/>
              </a:rPr>
              <a:t>Tile</a:t>
            </a:r>
            <a:r>
              <a:rPr lang="fr-CA" sz="1600" b="1" dirty="0" err="1">
                <a:solidFill>
                  <a:srgbClr val="000080"/>
                </a:solidFill>
                <a:latin typeface="Courier New" panose="02070309020205020404" pitchFamily="49" charset="0"/>
              </a:rPr>
              <a:t>.</a:t>
            </a:r>
            <a:r>
              <a:rPr lang="fr-CA" sz="1600" dirty="0" err="1">
                <a:solidFill>
                  <a:srgbClr val="000000"/>
                </a:solidFill>
                <a:latin typeface="Courier New" panose="02070309020205020404" pitchFamily="49" charset="0"/>
              </a:rPr>
              <a:t>TileHeight</a:t>
            </a:r>
            <a:r>
              <a:rPr lang="fr-CA" sz="1600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),</a:t>
            </a:r>
            <a:r>
              <a:rPr lang="fr-CA" sz="16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/>
            </a:r>
            <a:br>
              <a:rPr lang="fr-CA" sz="1600" dirty="0" smtClean="0">
                <a:solidFill>
                  <a:srgbClr val="000000"/>
                </a:solidFill>
                <a:latin typeface="Courier New" panose="02070309020205020404" pitchFamily="49" charset="0"/>
              </a:rPr>
            </a:br>
            <a:r>
              <a:rPr lang="fr-CA" sz="16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   </a:t>
            </a:r>
            <a:r>
              <a:rPr lang="fr-CA" sz="1600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Tile</a:t>
            </a:r>
            <a:r>
              <a:rPr lang="fr-CA" sz="1600" b="1" dirty="0" err="1" smtClean="0">
                <a:solidFill>
                  <a:srgbClr val="000080"/>
                </a:solidFill>
                <a:latin typeface="Courier New" panose="02070309020205020404" pitchFamily="49" charset="0"/>
              </a:rPr>
              <a:t>.</a:t>
            </a:r>
            <a:r>
              <a:rPr lang="fr-CA" sz="1600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GetSourceRectangle</a:t>
            </a:r>
            <a:r>
              <a:rPr lang="fr-CA" sz="1600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(</a:t>
            </a:r>
            <a:r>
              <a:rPr lang="fr-CA" sz="1600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tileID</a:t>
            </a:r>
            <a:r>
              <a:rPr lang="fr-CA" sz="1600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),</a:t>
            </a:r>
            <a:r>
              <a:rPr lang="fr-CA" sz="16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/>
            </a:r>
            <a:br>
              <a:rPr lang="fr-CA" sz="1600" dirty="0" smtClean="0">
                <a:solidFill>
                  <a:srgbClr val="000000"/>
                </a:solidFill>
                <a:latin typeface="Courier New" panose="02070309020205020404" pitchFamily="49" charset="0"/>
              </a:rPr>
            </a:br>
            <a:r>
              <a:rPr lang="fr-CA" sz="16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   </a:t>
            </a:r>
            <a:r>
              <a:rPr lang="fr-CA" sz="1600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Color</a:t>
            </a:r>
            <a:r>
              <a:rPr lang="fr-CA" sz="1600" b="1" dirty="0" err="1" smtClean="0">
                <a:solidFill>
                  <a:srgbClr val="000080"/>
                </a:solidFill>
                <a:latin typeface="Courier New" panose="02070309020205020404" pitchFamily="49" charset="0"/>
              </a:rPr>
              <a:t>.</a:t>
            </a:r>
            <a:r>
              <a:rPr lang="fr-CA" sz="1600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White</a:t>
            </a:r>
            <a:r>
              <a:rPr lang="fr-CA" sz="1600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,</a:t>
            </a:r>
            <a:r>
              <a:rPr lang="fr-CA" sz="16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/>
            </a:r>
            <a:br>
              <a:rPr lang="fr-CA" sz="1600" dirty="0" smtClean="0">
                <a:solidFill>
                  <a:srgbClr val="000000"/>
                </a:solidFill>
                <a:latin typeface="Courier New" panose="02070309020205020404" pitchFamily="49" charset="0"/>
              </a:rPr>
            </a:br>
            <a:r>
              <a:rPr lang="fr-CA" sz="16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   </a:t>
            </a:r>
            <a:r>
              <a:rPr lang="fr-CA" sz="1600" dirty="0" smtClean="0">
                <a:solidFill>
                  <a:srgbClr val="FF8000"/>
                </a:solidFill>
                <a:latin typeface="Courier New" panose="02070309020205020404" pitchFamily="49" charset="0"/>
              </a:rPr>
              <a:t>0.0f</a:t>
            </a:r>
            <a:r>
              <a:rPr lang="fr-CA" sz="1600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,</a:t>
            </a:r>
            <a:br>
              <a:rPr lang="fr-CA" sz="1600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</a:br>
            <a:r>
              <a:rPr lang="fr-CA" sz="1600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    </a:t>
            </a:r>
            <a:r>
              <a:rPr lang="fr-CA" sz="16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Vector2</a:t>
            </a:r>
            <a:r>
              <a:rPr lang="fr-CA" sz="1600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.</a:t>
            </a:r>
            <a:r>
              <a:rPr lang="fr-CA" sz="16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Zero</a:t>
            </a:r>
            <a:r>
              <a:rPr lang="fr-CA" sz="1600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,</a:t>
            </a:r>
            <a:br>
              <a:rPr lang="fr-CA" sz="1600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</a:br>
            <a:r>
              <a:rPr lang="fr-CA" sz="1600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    </a:t>
            </a:r>
            <a:r>
              <a:rPr lang="fr-CA" sz="1600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SpriteEffects</a:t>
            </a:r>
            <a:r>
              <a:rPr lang="fr-CA" sz="1600" b="1" dirty="0" err="1" smtClean="0">
                <a:solidFill>
                  <a:srgbClr val="000080"/>
                </a:solidFill>
                <a:latin typeface="Courier New" panose="02070309020205020404" pitchFamily="49" charset="0"/>
              </a:rPr>
              <a:t>.</a:t>
            </a:r>
            <a:r>
              <a:rPr lang="fr-CA" sz="1600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None</a:t>
            </a:r>
            <a:r>
              <a:rPr lang="fr-CA" sz="1600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,</a:t>
            </a:r>
            <a:r>
              <a:rPr lang="fr-CA" sz="16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/>
            </a:r>
            <a:br>
              <a:rPr lang="fr-CA" sz="1600" dirty="0" smtClean="0">
                <a:solidFill>
                  <a:srgbClr val="000000"/>
                </a:solidFill>
                <a:latin typeface="Courier New" panose="02070309020205020404" pitchFamily="49" charset="0"/>
              </a:rPr>
            </a:br>
            <a:r>
              <a:rPr lang="fr-CA" sz="16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   </a:t>
            </a:r>
            <a:r>
              <a:rPr lang="fr-CA" sz="1600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depthOffset</a:t>
            </a:r>
            <a:r>
              <a:rPr lang="fr-CA" sz="16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fr-CA" sz="1600" b="1" dirty="0">
                <a:solidFill>
                  <a:srgbClr val="000080"/>
                </a:solidFill>
                <a:latin typeface="Courier New" panose="02070309020205020404" pitchFamily="49" charset="0"/>
              </a:rPr>
              <a:t>-</a:t>
            </a:r>
            <a:r>
              <a:rPr lang="fr-CA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fr-CA" sz="1600" b="1" dirty="0">
                <a:solidFill>
                  <a:srgbClr val="000080"/>
                </a:solidFill>
                <a:latin typeface="Courier New" panose="02070309020205020404" pitchFamily="49" charset="0"/>
              </a:rPr>
              <a:t>((</a:t>
            </a:r>
            <a:r>
              <a:rPr lang="fr-CA" sz="1600" dirty="0" err="1">
                <a:solidFill>
                  <a:srgbClr val="8000FF"/>
                </a:solidFill>
                <a:latin typeface="Courier New" panose="02070309020205020404" pitchFamily="49" charset="0"/>
              </a:rPr>
              <a:t>float</a:t>
            </a:r>
            <a:r>
              <a:rPr lang="fr-CA" sz="1600" b="1" dirty="0">
                <a:solidFill>
                  <a:srgbClr val="000080"/>
                </a:solidFill>
                <a:latin typeface="Courier New" panose="02070309020205020404" pitchFamily="49" charset="0"/>
              </a:rPr>
              <a:t>)</a:t>
            </a:r>
            <a:r>
              <a:rPr lang="fr-CA" sz="1600" dirty="0" err="1">
                <a:solidFill>
                  <a:srgbClr val="000000"/>
                </a:solidFill>
                <a:latin typeface="Courier New" panose="02070309020205020404" pitchFamily="49" charset="0"/>
              </a:rPr>
              <a:t>heightRow</a:t>
            </a:r>
            <a:r>
              <a:rPr lang="fr-CA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fr-CA" sz="1600" b="1" dirty="0">
                <a:solidFill>
                  <a:srgbClr val="000080"/>
                </a:solidFill>
                <a:latin typeface="Courier New" panose="02070309020205020404" pitchFamily="49" charset="0"/>
              </a:rPr>
              <a:t>*</a:t>
            </a:r>
            <a:r>
              <a:rPr lang="fr-CA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fr-CA" sz="1600" dirty="0" err="1">
                <a:solidFill>
                  <a:srgbClr val="000000"/>
                </a:solidFill>
                <a:latin typeface="Courier New" panose="02070309020205020404" pitchFamily="49" charset="0"/>
              </a:rPr>
              <a:t>heightRowDepthMod</a:t>
            </a:r>
            <a:r>
              <a:rPr lang="fr-CA" sz="1600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));</a:t>
            </a:r>
            <a:r>
              <a:rPr lang="fr-CA" sz="16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/>
            </a:r>
            <a:br>
              <a:rPr lang="fr-CA" sz="1600" dirty="0" smtClean="0">
                <a:solidFill>
                  <a:srgbClr val="000000"/>
                </a:solidFill>
                <a:latin typeface="Courier New" panose="02070309020205020404" pitchFamily="49" charset="0"/>
              </a:rPr>
            </a:br>
            <a:r>
              <a:rPr lang="fr-CA" sz="1600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}</a:t>
            </a:r>
            <a:endParaRPr lang="fr-CA" sz="1600" dirty="0"/>
          </a:p>
          <a:p>
            <a:endParaRPr lang="fr-CA" sz="1600" dirty="0"/>
          </a:p>
        </p:txBody>
      </p:sp>
    </p:spTree>
    <p:extLst>
      <p:ext uri="{BB962C8B-B14F-4D97-AF65-F5344CB8AC3E}">
        <p14:creationId xmlns:p14="http://schemas.microsoft.com/office/powerpoint/2010/main" val="6667697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Carte isométrique : Objets superposés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Ajouter à la fin de </a:t>
            </a:r>
            <a:r>
              <a:rPr lang="fr-CA" dirty="0" err="1" smtClean="0"/>
              <a:t>drawTest</a:t>
            </a:r>
            <a:r>
              <a:rPr lang="fr-CA" dirty="0" smtClean="0"/>
              <a:t>()</a:t>
            </a:r>
            <a:br>
              <a:rPr lang="fr-CA" dirty="0" smtClean="0"/>
            </a:br>
            <a:r>
              <a:rPr lang="fr-CA" dirty="0" smtClean="0"/>
              <a:t/>
            </a:r>
            <a:br>
              <a:rPr lang="fr-CA" dirty="0" smtClean="0"/>
            </a:br>
            <a:r>
              <a:rPr lang="fr-CA" dirty="0" err="1">
                <a:solidFill>
                  <a:srgbClr val="000000"/>
                </a:solidFill>
                <a:latin typeface="Courier New" panose="02070309020205020404" pitchFamily="49" charset="0"/>
              </a:rPr>
              <a:t>Rows</a:t>
            </a:r>
            <a:r>
              <a:rPr lang="fr-CA" b="1" dirty="0">
                <a:solidFill>
                  <a:srgbClr val="000080"/>
                </a:solidFill>
                <a:latin typeface="Courier New" panose="02070309020205020404" pitchFamily="49" charset="0"/>
              </a:rPr>
              <a:t>[</a:t>
            </a:r>
            <a:r>
              <a:rPr lang="fr-CA" dirty="0">
                <a:solidFill>
                  <a:srgbClr val="FF8000"/>
                </a:solidFill>
                <a:latin typeface="Courier New" panose="02070309020205020404" pitchFamily="49" charset="0"/>
              </a:rPr>
              <a:t>17</a:t>
            </a:r>
            <a:r>
              <a:rPr lang="fr-CA" b="1" dirty="0">
                <a:solidFill>
                  <a:srgbClr val="000080"/>
                </a:solidFill>
                <a:latin typeface="Courier New" panose="02070309020205020404" pitchFamily="49" charset="0"/>
              </a:rPr>
              <a:t>].</a:t>
            </a:r>
            <a:r>
              <a:rPr lang="fr-CA" dirty="0" err="1">
                <a:solidFill>
                  <a:srgbClr val="000000"/>
                </a:solidFill>
                <a:latin typeface="Courier New" panose="02070309020205020404" pitchFamily="49" charset="0"/>
              </a:rPr>
              <a:t>Columns</a:t>
            </a:r>
            <a:r>
              <a:rPr lang="fr-CA" b="1" dirty="0">
                <a:solidFill>
                  <a:srgbClr val="000080"/>
                </a:solidFill>
                <a:latin typeface="Courier New" panose="02070309020205020404" pitchFamily="49" charset="0"/>
              </a:rPr>
              <a:t>[</a:t>
            </a:r>
            <a:r>
              <a:rPr lang="fr-CA" dirty="0">
                <a:solidFill>
                  <a:srgbClr val="FF8000"/>
                </a:solidFill>
                <a:latin typeface="Courier New" panose="02070309020205020404" pitchFamily="49" charset="0"/>
              </a:rPr>
              <a:t>4</a:t>
            </a:r>
            <a:r>
              <a:rPr lang="fr-CA" b="1" dirty="0">
                <a:solidFill>
                  <a:srgbClr val="000080"/>
                </a:solidFill>
                <a:latin typeface="Courier New" panose="02070309020205020404" pitchFamily="49" charset="0"/>
              </a:rPr>
              <a:t>].</a:t>
            </a:r>
            <a:r>
              <a:rPr lang="fr-CA" dirty="0" err="1">
                <a:solidFill>
                  <a:srgbClr val="000000"/>
                </a:solidFill>
                <a:latin typeface="Courier New" panose="02070309020205020404" pitchFamily="49" charset="0"/>
              </a:rPr>
              <a:t>AddTopperTile</a:t>
            </a:r>
            <a:r>
              <a:rPr lang="fr-CA" b="1" dirty="0">
                <a:solidFill>
                  <a:srgbClr val="000080"/>
                </a:solidFill>
                <a:latin typeface="Courier New" panose="02070309020205020404" pitchFamily="49" charset="0"/>
              </a:rPr>
              <a:t>(</a:t>
            </a:r>
            <a:r>
              <a:rPr lang="fr-CA" dirty="0">
                <a:solidFill>
                  <a:srgbClr val="FF8000"/>
                </a:solidFill>
                <a:latin typeface="Courier New" panose="02070309020205020404" pitchFamily="49" charset="0"/>
              </a:rPr>
              <a:t>114</a:t>
            </a:r>
            <a:r>
              <a:rPr lang="fr-CA" b="1" dirty="0">
                <a:solidFill>
                  <a:srgbClr val="000080"/>
                </a:solidFill>
                <a:latin typeface="Courier New" panose="02070309020205020404" pitchFamily="49" charset="0"/>
              </a:rPr>
              <a:t>);</a:t>
            </a:r>
            <a:r>
              <a:rPr lang="fr-CA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fr-CA" dirty="0" err="1">
                <a:solidFill>
                  <a:srgbClr val="000000"/>
                </a:solidFill>
                <a:latin typeface="Courier New" panose="02070309020205020404" pitchFamily="49" charset="0"/>
              </a:rPr>
              <a:t>Rows</a:t>
            </a:r>
            <a:r>
              <a:rPr lang="fr-CA" b="1" dirty="0">
                <a:solidFill>
                  <a:srgbClr val="000080"/>
                </a:solidFill>
                <a:latin typeface="Courier New" panose="02070309020205020404" pitchFamily="49" charset="0"/>
              </a:rPr>
              <a:t>[</a:t>
            </a:r>
            <a:r>
              <a:rPr lang="fr-CA" dirty="0">
                <a:solidFill>
                  <a:srgbClr val="FF8000"/>
                </a:solidFill>
                <a:latin typeface="Courier New" panose="02070309020205020404" pitchFamily="49" charset="0"/>
              </a:rPr>
              <a:t>16</a:t>
            </a:r>
            <a:r>
              <a:rPr lang="fr-CA" b="1" dirty="0">
                <a:solidFill>
                  <a:srgbClr val="000080"/>
                </a:solidFill>
                <a:latin typeface="Courier New" panose="02070309020205020404" pitchFamily="49" charset="0"/>
              </a:rPr>
              <a:t>].</a:t>
            </a:r>
            <a:r>
              <a:rPr lang="fr-CA" dirty="0" err="1">
                <a:solidFill>
                  <a:srgbClr val="000000"/>
                </a:solidFill>
                <a:latin typeface="Courier New" panose="02070309020205020404" pitchFamily="49" charset="0"/>
              </a:rPr>
              <a:t>Columns</a:t>
            </a:r>
            <a:r>
              <a:rPr lang="fr-CA" b="1" dirty="0">
                <a:solidFill>
                  <a:srgbClr val="000080"/>
                </a:solidFill>
                <a:latin typeface="Courier New" panose="02070309020205020404" pitchFamily="49" charset="0"/>
              </a:rPr>
              <a:t>[</a:t>
            </a:r>
            <a:r>
              <a:rPr lang="fr-CA" dirty="0">
                <a:solidFill>
                  <a:srgbClr val="FF8000"/>
                </a:solidFill>
                <a:latin typeface="Courier New" panose="02070309020205020404" pitchFamily="49" charset="0"/>
              </a:rPr>
              <a:t>5</a:t>
            </a:r>
            <a:r>
              <a:rPr lang="fr-CA" b="1" dirty="0">
                <a:solidFill>
                  <a:srgbClr val="000080"/>
                </a:solidFill>
                <a:latin typeface="Courier New" panose="02070309020205020404" pitchFamily="49" charset="0"/>
              </a:rPr>
              <a:t>].</a:t>
            </a:r>
            <a:r>
              <a:rPr lang="fr-CA" dirty="0" err="1">
                <a:solidFill>
                  <a:srgbClr val="000000"/>
                </a:solidFill>
                <a:latin typeface="Courier New" panose="02070309020205020404" pitchFamily="49" charset="0"/>
              </a:rPr>
              <a:t>AddTopperTile</a:t>
            </a:r>
            <a:r>
              <a:rPr lang="fr-CA" b="1" dirty="0">
                <a:solidFill>
                  <a:srgbClr val="000080"/>
                </a:solidFill>
                <a:latin typeface="Courier New" panose="02070309020205020404" pitchFamily="49" charset="0"/>
              </a:rPr>
              <a:t>(</a:t>
            </a:r>
            <a:r>
              <a:rPr lang="fr-CA" dirty="0">
                <a:solidFill>
                  <a:srgbClr val="FF8000"/>
                </a:solidFill>
                <a:latin typeface="Courier New" panose="02070309020205020404" pitchFamily="49" charset="0"/>
              </a:rPr>
              <a:t>115</a:t>
            </a:r>
            <a:r>
              <a:rPr lang="fr-CA" b="1" dirty="0">
                <a:solidFill>
                  <a:srgbClr val="000080"/>
                </a:solidFill>
                <a:latin typeface="Courier New" panose="02070309020205020404" pitchFamily="49" charset="0"/>
              </a:rPr>
              <a:t>);</a:t>
            </a:r>
            <a:r>
              <a:rPr lang="fr-CA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fr-CA" dirty="0" err="1">
                <a:solidFill>
                  <a:srgbClr val="000000"/>
                </a:solidFill>
                <a:latin typeface="Courier New" panose="02070309020205020404" pitchFamily="49" charset="0"/>
              </a:rPr>
              <a:t>Rows</a:t>
            </a:r>
            <a:r>
              <a:rPr lang="fr-CA" b="1" dirty="0">
                <a:solidFill>
                  <a:srgbClr val="000080"/>
                </a:solidFill>
                <a:latin typeface="Courier New" panose="02070309020205020404" pitchFamily="49" charset="0"/>
              </a:rPr>
              <a:t>[</a:t>
            </a:r>
            <a:r>
              <a:rPr lang="fr-CA" dirty="0">
                <a:solidFill>
                  <a:srgbClr val="FF8000"/>
                </a:solidFill>
                <a:latin typeface="Courier New" panose="02070309020205020404" pitchFamily="49" charset="0"/>
              </a:rPr>
              <a:t>14</a:t>
            </a:r>
            <a:r>
              <a:rPr lang="fr-CA" b="1" dirty="0">
                <a:solidFill>
                  <a:srgbClr val="000080"/>
                </a:solidFill>
                <a:latin typeface="Courier New" panose="02070309020205020404" pitchFamily="49" charset="0"/>
              </a:rPr>
              <a:t>].</a:t>
            </a:r>
            <a:r>
              <a:rPr lang="fr-CA" dirty="0" err="1">
                <a:solidFill>
                  <a:srgbClr val="000000"/>
                </a:solidFill>
                <a:latin typeface="Courier New" panose="02070309020205020404" pitchFamily="49" charset="0"/>
              </a:rPr>
              <a:t>Columns</a:t>
            </a:r>
            <a:r>
              <a:rPr lang="fr-CA" b="1" dirty="0">
                <a:solidFill>
                  <a:srgbClr val="000080"/>
                </a:solidFill>
                <a:latin typeface="Courier New" panose="02070309020205020404" pitchFamily="49" charset="0"/>
              </a:rPr>
              <a:t>[</a:t>
            </a:r>
            <a:r>
              <a:rPr lang="fr-CA" dirty="0">
                <a:solidFill>
                  <a:srgbClr val="FF8000"/>
                </a:solidFill>
                <a:latin typeface="Courier New" panose="02070309020205020404" pitchFamily="49" charset="0"/>
              </a:rPr>
              <a:t>4</a:t>
            </a:r>
            <a:r>
              <a:rPr lang="fr-CA" b="1" dirty="0">
                <a:solidFill>
                  <a:srgbClr val="000080"/>
                </a:solidFill>
                <a:latin typeface="Courier New" panose="02070309020205020404" pitchFamily="49" charset="0"/>
              </a:rPr>
              <a:t>].</a:t>
            </a:r>
            <a:r>
              <a:rPr lang="fr-CA" dirty="0" err="1">
                <a:solidFill>
                  <a:srgbClr val="000000"/>
                </a:solidFill>
                <a:latin typeface="Courier New" panose="02070309020205020404" pitchFamily="49" charset="0"/>
              </a:rPr>
              <a:t>AddTopperTile</a:t>
            </a:r>
            <a:r>
              <a:rPr lang="fr-CA" b="1" dirty="0">
                <a:solidFill>
                  <a:srgbClr val="000080"/>
                </a:solidFill>
                <a:latin typeface="Courier New" panose="02070309020205020404" pitchFamily="49" charset="0"/>
              </a:rPr>
              <a:t>(</a:t>
            </a:r>
            <a:r>
              <a:rPr lang="fr-CA" dirty="0">
                <a:solidFill>
                  <a:srgbClr val="FF8000"/>
                </a:solidFill>
                <a:latin typeface="Courier New" panose="02070309020205020404" pitchFamily="49" charset="0"/>
              </a:rPr>
              <a:t>125</a:t>
            </a:r>
            <a:r>
              <a:rPr lang="fr-CA" b="1" dirty="0">
                <a:solidFill>
                  <a:srgbClr val="000080"/>
                </a:solidFill>
                <a:latin typeface="Courier New" panose="02070309020205020404" pitchFamily="49" charset="0"/>
              </a:rPr>
              <a:t>);</a:t>
            </a:r>
            <a:r>
              <a:rPr lang="fr-CA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fr-CA" dirty="0" err="1">
                <a:solidFill>
                  <a:srgbClr val="000000"/>
                </a:solidFill>
                <a:latin typeface="Courier New" panose="02070309020205020404" pitchFamily="49" charset="0"/>
              </a:rPr>
              <a:t>Rows</a:t>
            </a:r>
            <a:r>
              <a:rPr lang="fr-CA" b="1" dirty="0">
                <a:solidFill>
                  <a:srgbClr val="000080"/>
                </a:solidFill>
                <a:latin typeface="Courier New" panose="02070309020205020404" pitchFamily="49" charset="0"/>
              </a:rPr>
              <a:t>[</a:t>
            </a:r>
            <a:r>
              <a:rPr lang="fr-CA" dirty="0">
                <a:solidFill>
                  <a:srgbClr val="FF8000"/>
                </a:solidFill>
                <a:latin typeface="Courier New" panose="02070309020205020404" pitchFamily="49" charset="0"/>
              </a:rPr>
              <a:t>15</a:t>
            </a:r>
            <a:r>
              <a:rPr lang="fr-CA" b="1" dirty="0">
                <a:solidFill>
                  <a:srgbClr val="000080"/>
                </a:solidFill>
                <a:latin typeface="Courier New" panose="02070309020205020404" pitchFamily="49" charset="0"/>
              </a:rPr>
              <a:t>].</a:t>
            </a:r>
            <a:r>
              <a:rPr lang="fr-CA" dirty="0" err="1">
                <a:solidFill>
                  <a:srgbClr val="000000"/>
                </a:solidFill>
                <a:latin typeface="Courier New" panose="02070309020205020404" pitchFamily="49" charset="0"/>
              </a:rPr>
              <a:t>Columns</a:t>
            </a:r>
            <a:r>
              <a:rPr lang="fr-CA" b="1" dirty="0">
                <a:solidFill>
                  <a:srgbClr val="000080"/>
                </a:solidFill>
                <a:latin typeface="Courier New" panose="02070309020205020404" pitchFamily="49" charset="0"/>
              </a:rPr>
              <a:t>[</a:t>
            </a:r>
            <a:r>
              <a:rPr lang="fr-CA" dirty="0">
                <a:solidFill>
                  <a:srgbClr val="FF8000"/>
                </a:solidFill>
                <a:latin typeface="Courier New" panose="02070309020205020404" pitchFamily="49" charset="0"/>
              </a:rPr>
              <a:t>5</a:t>
            </a:r>
            <a:r>
              <a:rPr lang="fr-CA" b="1" dirty="0">
                <a:solidFill>
                  <a:srgbClr val="000080"/>
                </a:solidFill>
                <a:latin typeface="Courier New" panose="02070309020205020404" pitchFamily="49" charset="0"/>
              </a:rPr>
              <a:t>].</a:t>
            </a:r>
            <a:r>
              <a:rPr lang="fr-CA" dirty="0" err="1">
                <a:solidFill>
                  <a:srgbClr val="000000"/>
                </a:solidFill>
                <a:latin typeface="Courier New" panose="02070309020205020404" pitchFamily="49" charset="0"/>
              </a:rPr>
              <a:t>AddTopperTile</a:t>
            </a:r>
            <a:r>
              <a:rPr lang="fr-CA" b="1" dirty="0">
                <a:solidFill>
                  <a:srgbClr val="000080"/>
                </a:solidFill>
                <a:latin typeface="Courier New" panose="02070309020205020404" pitchFamily="49" charset="0"/>
              </a:rPr>
              <a:t>(</a:t>
            </a:r>
            <a:r>
              <a:rPr lang="fr-CA" dirty="0">
                <a:solidFill>
                  <a:srgbClr val="FF8000"/>
                </a:solidFill>
                <a:latin typeface="Courier New" panose="02070309020205020404" pitchFamily="49" charset="0"/>
              </a:rPr>
              <a:t>91</a:t>
            </a:r>
            <a:r>
              <a:rPr lang="fr-CA" b="1" dirty="0">
                <a:solidFill>
                  <a:srgbClr val="000080"/>
                </a:solidFill>
                <a:latin typeface="Courier New" panose="02070309020205020404" pitchFamily="49" charset="0"/>
              </a:rPr>
              <a:t>);</a:t>
            </a:r>
            <a:r>
              <a:rPr lang="fr-CA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fr-CA" dirty="0" err="1">
                <a:solidFill>
                  <a:srgbClr val="000000"/>
                </a:solidFill>
                <a:latin typeface="Courier New" panose="02070309020205020404" pitchFamily="49" charset="0"/>
              </a:rPr>
              <a:t>Rows</a:t>
            </a:r>
            <a:r>
              <a:rPr lang="fr-CA" b="1" dirty="0">
                <a:solidFill>
                  <a:srgbClr val="000080"/>
                </a:solidFill>
                <a:latin typeface="Courier New" panose="02070309020205020404" pitchFamily="49" charset="0"/>
              </a:rPr>
              <a:t>[</a:t>
            </a:r>
            <a:r>
              <a:rPr lang="fr-CA" dirty="0">
                <a:solidFill>
                  <a:srgbClr val="FF8000"/>
                </a:solidFill>
                <a:latin typeface="Courier New" panose="02070309020205020404" pitchFamily="49" charset="0"/>
              </a:rPr>
              <a:t>16</a:t>
            </a:r>
            <a:r>
              <a:rPr lang="fr-CA" b="1" dirty="0">
                <a:solidFill>
                  <a:srgbClr val="000080"/>
                </a:solidFill>
                <a:latin typeface="Courier New" panose="02070309020205020404" pitchFamily="49" charset="0"/>
              </a:rPr>
              <a:t>].</a:t>
            </a:r>
            <a:r>
              <a:rPr lang="fr-CA" dirty="0" err="1">
                <a:solidFill>
                  <a:srgbClr val="000000"/>
                </a:solidFill>
                <a:latin typeface="Courier New" panose="02070309020205020404" pitchFamily="49" charset="0"/>
              </a:rPr>
              <a:t>Columns</a:t>
            </a:r>
            <a:r>
              <a:rPr lang="fr-CA" b="1" dirty="0">
                <a:solidFill>
                  <a:srgbClr val="000080"/>
                </a:solidFill>
                <a:latin typeface="Courier New" panose="02070309020205020404" pitchFamily="49" charset="0"/>
              </a:rPr>
              <a:t>[</a:t>
            </a:r>
            <a:r>
              <a:rPr lang="fr-CA" dirty="0">
                <a:solidFill>
                  <a:srgbClr val="FF8000"/>
                </a:solidFill>
                <a:latin typeface="Courier New" panose="02070309020205020404" pitchFamily="49" charset="0"/>
              </a:rPr>
              <a:t>6</a:t>
            </a:r>
            <a:r>
              <a:rPr lang="fr-CA" b="1" dirty="0">
                <a:solidFill>
                  <a:srgbClr val="000080"/>
                </a:solidFill>
                <a:latin typeface="Courier New" panose="02070309020205020404" pitchFamily="49" charset="0"/>
              </a:rPr>
              <a:t>].</a:t>
            </a:r>
            <a:r>
              <a:rPr lang="fr-CA" dirty="0" err="1">
                <a:solidFill>
                  <a:srgbClr val="000000"/>
                </a:solidFill>
                <a:latin typeface="Courier New" panose="02070309020205020404" pitchFamily="49" charset="0"/>
              </a:rPr>
              <a:t>AddTopperTile</a:t>
            </a:r>
            <a:r>
              <a:rPr lang="fr-CA" b="1" dirty="0">
                <a:solidFill>
                  <a:srgbClr val="000080"/>
                </a:solidFill>
                <a:latin typeface="Courier New" panose="02070309020205020404" pitchFamily="49" charset="0"/>
              </a:rPr>
              <a:t>(</a:t>
            </a:r>
            <a:r>
              <a:rPr lang="fr-CA" dirty="0">
                <a:solidFill>
                  <a:srgbClr val="FF8000"/>
                </a:solidFill>
                <a:latin typeface="Courier New" panose="02070309020205020404" pitchFamily="49" charset="0"/>
              </a:rPr>
              <a:t>94</a:t>
            </a:r>
            <a:r>
              <a:rPr lang="fr-CA" b="1" dirty="0">
                <a:solidFill>
                  <a:srgbClr val="000080"/>
                </a:solidFill>
                <a:latin typeface="Courier New" panose="02070309020205020404" pitchFamily="49" charset="0"/>
              </a:rPr>
              <a:t>);</a:t>
            </a:r>
            <a:endParaRPr lang="fr-CA" dirty="0"/>
          </a:p>
          <a:p>
            <a:endParaRPr lang="fr-CA" dirty="0" smtClean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2268" y="4484199"/>
            <a:ext cx="3277830" cy="222104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023799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Carte isométrique : Débogage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Pour nous aider à visualiser la position de chaque tuile, nous allons ajouter une couche de débogage</a:t>
            </a:r>
          </a:p>
          <a:p>
            <a:r>
              <a:rPr lang="fr-CA" dirty="0" smtClean="0"/>
              <a:t>Dans Game, ajouter une propriété globale de type </a:t>
            </a:r>
            <a:r>
              <a:rPr lang="fr-CA" b="1" dirty="0" err="1" smtClean="0"/>
              <a:t>SpriteFont</a:t>
            </a:r>
            <a:r>
              <a:rPr lang="fr-CA" dirty="0" smtClean="0"/>
              <a:t> qui sera nommée </a:t>
            </a:r>
            <a:r>
              <a:rPr lang="fr-CA" b="1" dirty="0" smtClean="0"/>
              <a:t>pericles6</a:t>
            </a:r>
            <a:endParaRPr lang="fr-CA" dirty="0" smtClean="0"/>
          </a:p>
          <a:p>
            <a:r>
              <a:rPr lang="fr-CA" dirty="0" smtClean="0"/>
              <a:t>Ajouter au niveau du Content, un dossier </a:t>
            </a:r>
            <a:r>
              <a:rPr lang="fr-CA" b="1" dirty="0" smtClean="0"/>
              <a:t>fonts</a:t>
            </a:r>
            <a:r>
              <a:rPr lang="fr-CA" dirty="0" smtClean="0"/>
              <a:t> dans lequel il faut ajouter un nouvel élément </a:t>
            </a:r>
            <a:r>
              <a:rPr lang="fr-CA" b="1" dirty="0" err="1" smtClean="0"/>
              <a:t>SpriteFont</a:t>
            </a:r>
            <a:endParaRPr lang="fr-CA" b="1" dirty="0" smtClean="0"/>
          </a:p>
          <a:p>
            <a:pPr lvl="1"/>
            <a:r>
              <a:rPr lang="fr-CA" dirty="0" smtClean="0"/>
              <a:t>Pour le type de police, taper </a:t>
            </a:r>
            <a:r>
              <a:rPr lang="fr-CA" dirty="0" err="1" smtClean="0"/>
              <a:t>pericles</a:t>
            </a:r>
            <a:endParaRPr lang="fr-CA" dirty="0" smtClean="0"/>
          </a:p>
          <a:p>
            <a:pPr lvl="1"/>
            <a:r>
              <a:rPr lang="fr-CA" dirty="0" smtClean="0"/>
              <a:t>Pour la dimension, taper 6</a:t>
            </a:r>
          </a:p>
          <a:p>
            <a:r>
              <a:rPr lang="fr-CA" dirty="0" smtClean="0"/>
              <a:t>Dans le </a:t>
            </a:r>
            <a:r>
              <a:rPr lang="fr-CA" dirty="0" err="1" smtClean="0"/>
              <a:t>LoadContent</a:t>
            </a:r>
            <a:r>
              <a:rPr lang="fr-CA" dirty="0" smtClean="0"/>
              <a:t>(), ajouter la ligne suivante</a:t>
            </a:r>
            <a:br>
              <a:rPr lang="fr-CA" dirty="0" smtClean="0"/>
            </a:br>
            <a:r>
              <a:rPr lang="fr-CA" dirty="0">
                <a:solidFill>
                  <a:srgbClr val="000000"/>
                </a:solidFill>
                <a:latin typeface="Courier New" panose="02070309020205020404" pitchFamily="49" charset="0"/>
              </a:rPr>
              <a:t>pericles6 </a:t>
            </a:r>
            <a:r>
              <a:rPr lang="fr-CA" b="1" dirty="0">
                <a:solidFill>
                  <a:srgbClr val="000080"/>
                </a:solidFill>
                <a:latin typeface="Courier New" panose="02070309020205020404" pitchFamily="49" charset="0"/>
              </a:rPr>
              <a:t>=</a:t>
            </a:r>
            <a:r>
              <a:rPr lang="fr-CA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fr-CA" dirty="0" err="1">
                <a:solidFill>
                  <a:srgbClr val="000000"/>
                </a:solidFill>
                <a:latin typeface="Courier New" panose="02070309020205020404" pitchFamily="49" charset="0"/>
              </a:rPr>
              <a:t>Content</a:t>
            </a:r>
            <a:r>
              <a:rPr lang="fr-CA" b="1" dirty="0" err="1">
                <a:solidFill>
                  <a:srgbClr val="000080"/>
                </a:solidFill>
                <a:latin typeface="Courier New" panose="02070309020205020404" pitchFamily="49" charset="0"/>
              </a:rPr>
              <a:t>.</a:t>
            </a:r>
            <a:r>
              <a:rPr lang="fr-CA" dirty="0" err="1">
                <a:solidFill>
                  <a:srgbClr val="000000"/>
                </a:solidFill>
                <a:latin typeface="Courier New" panose="02070309020205020404" pitchFamily="49" charset="0"/>
              </a:rPr>
              <a:t>Load</a:t>
            </a:r>
            <a:r>
              <a:rPr lang="fr-CA" b="1" dirty="0">
                <a:solidFill>
                  <a:srgbClr val="000080"/>
                </a:solidFill>
                <a:latin typeface="Courier New" panose="02070309020205020404" pitchFamily="49" charset="0"/>
              </a:rPr>
              <a:t>&lt;</a:t>
            </a:r>
            <a:r>
              <a:rPr lang="fr-CA" dirty="0" err="1">
                <a:solidFill>
                  <a:srgbClr val="000000"/>
                </a:solidFill>
                <a:latin typeface="Courier New" panose="02070309020205020404" pitchFamily="49" charset="0"/>
              </a:rPr>
              <a:t>SpriteFont</a:t>
            </a:r>
            <a:r>
              <a:rPr lang="fr-CA" b="1" dirty="0">
                <a:solidFill>
                  <a:srgbClr val="000080"/>
                </a:solidFill>
                <a:latin typeface="Courier New" panose="02070309020205020404" pitchFamily="49" charset="0"/>
              </a:rPr>
              <a:t>&gt;(</a:t>
            </a:r>
            <a:r>
              <a:rPr lang="fr-CA" dirty="0">
                <a:solidFill>
                  <a:srgbClr val="000000"/>
                </a:solidFill>
                <a:latin typeface="Courier New" panose="02070309020205020404" pitchFamily="49" charset="0"/>
              </a:rPr>
              <a:t>@"Fonts\Pericles6</a:t>
            </a:r>
            <a:r>
              <a:rPr lang="fr-CA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"</a:t>
            </a:r>
            <a:r>
              <a:rPr lang="fr-CA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);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2638246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Carte isométrique : Débogage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CA" dirty="0" smtClean="0"/>
              <a:t>Dans la méthode </a:t>
            </a:r>
            <a:r>
              <a:rPr lang="fr-CA" dirty="0" err="1" smtClean="0"/>
              <a:t>Draw</a:t>
            </a:r>
            <a:r>
              <a:rPr lang="fr-CA" dirty="0" smtClean="0"/>
              <a:t> à la suite des boucles </a:t>
            </a:r>
            <a:r>
              <a:rPr lang="fr-CA" dirty="0" err="1" smtClean="0"/>
              <a:t>foreach</a:t>
            </a:r>
            <a:r>
              <a:rPr lang="fr-CA" dirty="0" smtClean="0"/>
              <a:t>, ajouter le code suivant</a:t>
            </a:r>
            <a:br>
              <a:rPr lang="fr-CA" dirty="0" smtClean="0"/>
            </a:br>
            <a:r>
              <a:rPr lang="fr-CA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spriteBatch</a:t>
            </a:r>
            <a:r>
              <a:rPr lang="fr-CA" b="1" dirty="0" err="1" smtClean="0">
                <a:solidFill>
                  <a:srgbClr val="000080"/>
                </a:solidFill>
                <a:latin typeface="Courier New" panose="02070309020205020404" pitchFamily="49" charset="0"/>
              </a:rPr>
              <a:t>.</a:t>
            </a:r>
            <a:r>
              <a:rPr lang="fr-CA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DrawString</a:t>
            </a:r>
            <a:r>
              <a:rPr lang="fr-CA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(</a:t>
            </a:r>
            <a:br>
              <a:rPr lang="fr-CA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</a:br>
            <a:r>
              <a:rPr lang="fr-CA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  </a:t>
            </a:r>
            <a:r>
              <a:rPr lang="fr-CA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pericles6</a:t>
            </a:r>
            <a:r>
              <a:rPr lang="fr-CA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,</a:t>
            </a:r>
            <a:br>
              <a:rPr lang="fr-CA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</a:br>
            <a:r>
              <a:rPr lang="fr-CA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  (</a:t>
            </a:r>
            <a:r>
              <a:rPr lang="fr-CA" dirty="0">
                <a:solidFill>
                  <a:srgbClr val="000000"/>
                </a:solidFill>
                <a:latin typeface="Courier New" panose="02070309020205020404" pitchFamily="49" charset="0"/>
              </a:rPr>
              <a:t>x </a:t>
            </a:r>
            <a:r>
              <a:rPr lang="fr-CA" b="1" dirty="0">
                <a:solidFill>
                  <a:srgbClr val="000080"/>
                </a:solidFill>
                <a:latin typeface="Courier New" panose="02070309020205020404" pitchFamily="49" charset="0"/>
              </a:rPr>
              <a:t>+</a:t>
            </a:r>
            <a:r>
              <a:rPr lang="fr-CA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fr-CA" dirty="0" err="1">
                <a:solidFill>
                  <a:srgbClr val="000000"/>
                </a:solidFill>
                <a:latin typeface="Courier New" panose="02070309020205020404" pitchFamily="49" charset="0"/>
              </a:rPr>
              <a:t>firstX</a:t>
            </a:r>
            <a:r>
              <a:rPr lang="fr-CA" b="1" dirty="0">
                <a:solidFill>
                  <a:srgbClr val="000080"/>
                </a:solidFill>
                <a:latin typeface="Courier New" panose="02070309020205020404" pitchFamily="49" charset="0"/>
              </a:rPr>
              <a:t>).</a:t>
            </a:r>
            <a:r>
              <a:rPr lang="fr-CA" dirty="0" err="1">
                <a:solidFill>
                  <a:srgbClr val="000000"/>
                </a:solidFill>
                <a:latin typeface="Courier New" panose="02070309020205020404" pitchFamily="49" charset="0"/>
              </a:rPr>
              <a:t>ToString</a:t>
            </a:r>
            <a:r>
              <a:rPr lang="fr-CA" b="1" dirty="0">
                <a:solidFill>
                  <a:srgbClr val="000080"/>
                </a:solidFill>
                <a:latin typeface="Courier New" panose="02070309020205020404" pitchFamily="49" charset="0"/>
              </a:rPr>
              <a:t>()</a:t>
            </a:r>
            <a:r>
              <a:rPr lang="fr-CA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fr-CA" b="1" dirty="0">
                <a:solidFill>
                  <a:srgbClr val="000080"/>
                </a:solidFill>
                <a:latin typeface="Courier New" panose="02070309020205020404" pitchFamily="49" charset="0"/>
              </a:rPr>
              <a:t>+</a:t>
            </a:r>
            <a:r>
              <a:rPr lang="fr-CA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fr-CA" dirty="0">
                <a:solidFill>
                  <a:srgbClr val="808080"/>
                </a:solidFill>
                <a:latin typeface="Courier New" panose="02070309020205020404" pitchFamily="49" charset="0"/>
              </a:rPr>
              <a:t>", "</a:t>
            </a:r>
            <a:r>
              <a:rPr lang="fr-CA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fr-CA" b="1" dirty="0">
                <a:solidFill>
                  <a:srgbClr val="000080"/>
                </a:solidFill>
                <a:latin typeface="Courier New" panose="02070309020205020404" pitchFamily="49" charset="0"/>
              </a:rPr>
              <a:t>+</a:t>
            </a:r>
            <a:r>
              <a:rPr lang="fr-CA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fr-CA" b="1" dirty="0">
                <a:solidFill>
                  <a:srgbClr val="000080"/>
                </a:solidFill>
                <a:latin typeface="Courier New" panose="02070309020205020404" pitchFamily="49" charset="0"/>
              </a:rPr>
              <a:t>(</a:t>
            </a:r>
            <a:r>
              <a:rPr lang="fr-CA" dirty="0">
                <a:solidFill>
                  <a:srgbClr val="000000"/>
                </a:solidFill>
                <a:latin typeface="Courier New" panose="02070309020205020404" pitchFamily="49" charset="0"/>
              </a:rPr>
              <a:t>y </a:t>
            </a:r>
            <a:r>
              <a:rPr lang="fr-CA" b="1" dirty="0">
                <a:solidFill>
                  <a:srgbClr val="000080"/>
                </a:solidFill>
                <a:latin typeface="Courier New" panose="02070309020205020404" pitchFamily="49" charset="0"/>
              </a:rPr>
              <a:t>+</a:t>
            </a:r>
            <a:r>
              <a:rPr lang="fr-CA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fr-CA" dirty="0" err="1">
                <a:solidFill>
                  <a:srgbClr val="000000"/>
                </a:solidFill>
                <a:latin typeface="Courier New" panose="02070309020205020404" pitchFamily="49" charset="0"/>
              </a:rPr>
              <a:t>firstY</a:t>
            </a:r>
            <a:r>
              <a:rPr lang="fr-CA" b="1" dirty="0">
                <a:solidFill>
                  <a:srgbClr val="000080"/>
                </a:solidFill>
                <a:latin typeface="Courier New" panose="02070309020205020404" pitchFamily="49" charset="0"/>
              </a:rPr>
              <a:t>).</a:t>
            </a:r>
            <a:r>
              <a:rPr lang="fr-CA" dirty="0" err="1">
                <a:solidFill>
                  <a:srgbClr val="000000"/>
                </a:solidFill>
                <a:latin typeface="Courier New" panose="02070309020205020404" pitchFamily="49" charset="0"/>
              </a:rPr>
              <a:t>ToString</a:t>
            </a:r>
            <a:r>
              <a:rPr lang="fr-CA" b="1" dirty="0">
                <a:solidFill>
                  <a:srgbClr val="000080"/>
                </a:solidFill>
                <a:latin typeface="Courier New" panose="02070309020205020404" pitchFamily="49" charset="0"/>
              </a:rPr>
              <a:t>(),</a:t>
            </a:r>
            <a:r>
              <a:rPr lang="fr-CA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fr-CA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/>
            </a:r>
            <a:br>
              <a:rPr lang="fr-CA" dirty="0" smtClean="0">
                <a:solidFill>
                  <a:srgbClr val="000000"/>
                </a:solidFill>
                <a:latin typeface="Courier New" panose="02070309020205020404" pitchFamily="49" charset="0"/>
              </a:rPr>
            </a:br>
            <a:r>
              <a:rPr lang="fr-CA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 </a:t>
            </a:r>
            <a:r>
              <a:rPr lang="fr-CA" b="1" dirty="0" smtClean="0">
                <a:solidFill>
                  <a:srgbClr val="0000FF"/>
                </a:solidFill>
                <a:latin typeface="Courier New" panose="02070309020205020404" pitchFamily="49" charset="0"/>
              </a:rPr>
              <a:t>new</a:t>
            </a:r>
            <a:r>
              <a:rPr lang="fr-CA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fr-CA" dirty="0">
                <a:solidFill>
                  <a:srgbClr val="000000"/>
                </a:solidFill>
                <a:latin typeface="Courier New" panose="02070309020205020404" pitchFamily="49" charset="0"/>
              </a:rPr>
              <a:t>Vector2</a:t>
            </a:r>
            <a:r>
              <a:rPr lang="fr-CA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(</a:t>
            </a:r>
            <a:br>
              <a:rPr lang="fr-CA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</a:br>
            <a:r>
              <a:rPr lang="fr-CA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    (</a:t>
            </a:r>
            <a:r>
              <a:rPr lang="fr-CA" dirty="0">
                <a:solidFill>
                  <a:srgbClr val="000000"/>
                </a:solidFill>
                <a:latin typeface="Courier New" panose="02070309020205020404" pitchFamily="49" charset="0"/>
              </a:rPr>
              <a:t>x </a:t>
            </a:r>
            <a:r>
              <a:rPr lang="fr-CA" b="1" dirty="0">
                <a:solidFill>
                  <a:srgbClr val="000080"/>
                </a:solidFill>
                <a:latin typeface="Courier New" panose="02070309020205020404" pitchFamily="49" charset="0"/>
              </a:rPr>
              <a:t>*</a:t>
            </a:r>
            <a:r>
              <a:rPr lang="fr-CA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fr-CA" dirty="0" err="1">
                <a:solidFill>
                  <a:srgbClr val="000000"/>
                </a:solidFill>
                <a:latin typeface="Courier New" panose="02070309020205020404" pitchFamily="49" charset="0"/>
              </a:rPr>
              <a:t>Tile</a:t>
            </a:r>
            <a:r>
              <a:rPr lang="fr-CA" b="1" dirty="0" err="1">
                <a:solidFill>
                  <a:srgbClr val="000080"/>
                </a:solidFill>
                <a:latin typeface="Courier New" panose="02070309020205020404" pitchFamily="49" charset="0"/>
              </a:rPr>
              <a:t>.</a:t>
            </a:r>
            <a:r>
              <a:rPr lang="fr-CA" dirty="0" err="1">
                <a:solidFill>
                  <a:srgbClr val="000000"/>
                </a:solidFill>
                <a:latin typeface="Courier New" panose="02070309020205020404" pitchFamily="49" charset="0"/>
              </a:rPr>
              <a:t>TileStepX</a:t>
            </a:r>
            <a:r>
              <a:rPr lang="fr-CA" b="1" dirty="0">
                <a:solidFill>
                  <a:srgbClr val="000080"/>
                </a:solidFill>
                <a:latin typeface="Courier New" panose="02070309020205020404" pitchFamily="49" charset="0"/>
              </a:rPr>
              <a:t>)</a:t>
            </a:r>
            <a:r>
              <a:rPr lang="fr-CA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fr-CA" b="1" dirty="0">
                <a:solidFill>
                  <a:srgbClr val="000080"/>
                </a:solidFill>
                <a:latin typeface="Courier New" panose="02070309020205020404" pitchFamily="49" charset="0"/>
              </a:rPr>
              <a:t>-</a:t>
            </a:r>
            <a:r>
              <a:rPr lang="fr-CA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fr-CA" dirty="0" err="1">
                <a:solidFill>
                  <a:srgbClr val="000000"/>
                </a:solidFill>
                <a:latin typeface="Courier New" panose="02070309020205020404" pitchFamily="49" charset="0"/>
              </a:rPr>
              <a:t>offsetX</a:t>
            </a:r>
            <a:r>
              <a:rPr lang="fr-CA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fr-CA" b="1" dirty="0">
                <a:solidFill>
                  <a:srgbClr val="000080"/>
                </a:solidFill>
                <a:latin typeface="Courier New" panose="02070309020205020404" pitchFamily="49" charset="0"/>
              </a:rPr>
              <a:t>+</a:t>
            </a:r>
            <a:r>
              <a:rPr lang="fr-CA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fr-CA" dirty="0" err="1">
                <a:solidFill>
                  <a:srgbClr val="000000"/>
                </a:solidFill>
                <a:latin typeface="Courier New" panose="02070309020205020404" pitchFamily="49" charset="0"/>
              </a:rPr>
              <a:t>rowOffset</a:t>
            </a:r>
            <a:r>
              <a:rPr lang="fr-CA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fr-CA" b="1" dirty="0">
                <a:solidFill>
                  <a:srgbClr val="000080"/>
                </a:solidFill>
                <a:latin typeface="Courier New" panose="02070309020205020404" pitchFamily="49" charset="0"/>
              </a:rPr>
              <a:t>+</a:t>
            </a:r>
            <a:r>
              <a:rPr lang="fr-CA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fr-CA" dirty="0" err="1">
                <a:solidFill>
                  <a:srgbClr val="000000"/>
                </a:solidFill>
                <a:latin typeface="Courier New" panose="02070309020205020404" pitchFamily="49" charset="0"/>
              </a:rPr>
              <a:t>baseOffsetX</a:t>
            </a:r>
            <a:r>
              <a:rPr lang="fr-CA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fr-CA" b="1" dirty="0">
                <a:solidFill>
                  <a:srgbClr val="000080"/>
                </a:solidFill>
                <a:latin typeface="Courier New" panose="02070309020205020404" pitchFamily="49" charset="0"/>
              </a:rPr>
              <a:t>+</a:t>
            </a:r>
            <a:r>
              <a:rPr lang="fr-CA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fr-CA" dirty="0">
                <a:solidFill>
                  <a:srgbClr val="FF8000"/>
                </a:solidFill>
                <a:latin typeface="Courier New" panose="02070309020205020404" pitchFamily="49" charset="0"/>
              </a:rPr>
              <a:t>24</a:t>
            </a:r>
            <a:r>
              <a:rPr lang="fr-CA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,</a:t>
            </a:r>
            <a:br>
              <a:rPr lang="fr-CA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</a:br>
            <a:r>
              <a:rPr lang="fr-CA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    (</a:t>
            </a:r>
            <a:r>
              <a:rPr lang="fr-CA" dirty="0">
                <a:solidFill>
                  <a:srgbClr val="000000"/>
                </a:solidFill>
                <a:latin typeface="Courier New" panose="02070309020205020404" pitchFamily="49" charset="0"/>
              </a:rPr>
              <a:t>y </a:t>
            </a:r>
            <a:r>
              <a:rPr lang="fr-CA" b="1" dirty="0">
                <a:solidFill>
                  <a:srgbClr val="000080"/>
                </a:solidFill>
                <a:latin typeface="Courier New" panose="02070309020205020404" pitchFamily="49" charset="0"/>
              </a:rPr>
              <a:t>*</a:t>
            </a:r>
            <a:r>
              <a:rPr lang="fr-CA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fr-CA" dirty="0" err="1">
                <a:solidFill>
                  <a:srgbClr val="000000"/>
                </a:solidFill>
                <a:latin typeface="Courier New" panose="02070309020205020404" pitchFamily="49" charset="0"/>
              </a:rPr>
              <a:t>Tile</a:t>
            </a:r>
            <a:r>
              <a:rPr lang="fr-CA" b="1" dirty="0" err="1">
                <a:solidFill>
                  <a:srgbClr val="000080"/>
                </a:solidFill>
                <a:latin typeface="Courier New" panose="02070309020205020404" pitchFamily="49" charset="0"/>
              </a:rPr>
              <a:t>.</a:t>
            </a:r>
            <a:r>
              <a:rPr lang="fr-CA" dirty="0" err="1">
                <a:solidFill>
                  <a:srgbClr val="000000"/>
                </a:solidFill>
                <a:latin typeface="Courier New" panose="02070309020205020404" pitchFamily="49" charset="0"/>
              </a:rPr>
              <a:t>TileStepY</a:t>
            </a:r>
            <a:r>
              <a:rPr lang="fr-CA" b="1" dirty="0">
                <a:solidFill>
                  <a:srgbClr val="000080"/>
                </a:solidFill>
                <a:latin typeface="Courier New" panose="02070309020205020404" pitchFamily="49" charset="0"/>
              </a:rPr>
              <a:t>)</a:t>
            </a:r>
            <a:r>
              <a:rPr lang="fr-CA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fr-CA" b="1" dirty="0">
                <a:solidFill>
                  <a:srgbClr val="000080"/>
                </a:solidFill>
                <a:latin typeface="Courier New" panose="02070309020205020404" pitchFamily="49" charset="0"/>
              </a:rPr>
              <a:t>-</a:t>
            </a:r>
            <a:r>
              <a:rPr lang="fr-CA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fr-CA" dirty="0" err="1">
                <a:solidFill>
                  <a:srgbClr val="000000"/>
                </a:solidFill>
                <a:latin typeface="Courier New" panose="02070309020205020404" pitchFamily="49" charset="0"/>
              </a:rPr>
              <a:t>offsetY</a:t>
            </a:r>
            <a:r>
              <a:rPr lang="fr-CA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fr-CA" b="1" dirty="0">
                <a:solidFill>
                  <a:srgbClr val="000080"/>
                </a:solidFill>
                <a:latin typeface="Courier New" panose="02070309020205020404" pitchFamily="49" charset="0"/>
              </a:rPr>
              <a:t>+</a:t>
            </a:r>
            <a:r>
              <a:rPr lang="fr-CA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fr-CA" dirty="0" err="1">
                <a:solidFill>
                  <a:srgbClr val="000000"/>
                </a:solidFill>
                <a:latin typeface="Courier New" panose="02070309020205020404" pitchFamily="49" charset="0"/>
              </a:rPr>
              <a:t>baseOffsetY</a:t>
            </a:r>
            <a:r>
              <a:rPr lang="fr-CA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fr-CA" b="1" dirty="0">
                <a:solidFill>
                  <a:srgbClr val="000080"/>
                </a:solidFill>
                <a:latin typeface="Courier New" panose="02070309020205020404" pitchFamily="49" charset="0"/>
              </a:rPr>
              <a:t>+</a:t>
            </a:r>
            <a:r>
              <a:rPr lang="fr-CA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fr-CA" dirty="0">
                <a:solidFill>
                  <a:srgbClr val="FF8000"/>
                </a:solidFill>
                <a:latin typeface="Courier New" panose="02070309020205020404" pitchFamily="49" charset="0"/>
              </a:rPr>
              <a:t>48</a:t>
            </a:r>
            <a:r>
              <a:rPr lang="fr-CA" b="1" dirty="0">
                <a:solidFill>
                  <a:srgbClr val="000080"/>
                </a:solidFill>
                <a:latin typeface="Courier New" panose="02070309020205020404" pitchFamily="49" charset="0"/>
              </a:rPr>
              <a:t>),</a:t>
            </a:r>
            <a:r>
              <a:rPr lang="fr-CA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fr-CA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/>
            </a:r>
            <a:br>
              <a:rPr lang="fr-CA" dirty="0" smtClean="0">
                <a:solidFill>
                  <a:srgbClr val="000000"/>
                </a:solidFill>
                <a:latin typeface="Courier New" panose="02070309020205020404" pitchFamily="49" charset="0"/>
              </a:rPr>
            </a:br>
            <a:r>
              <a:rPr lang="fr-CA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 </a:t>
            </a:r>
            <a:r>
              <a:rPr lang="fr-CA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Color</a:t>
            </a:r>
            <a:r>
              <a:rPr lang="fr-CA" b="1" dirty="0" err="1" smtClean="0">
                <a:solidFill>
                  <a:srgbClr val="000080"/>
                </a:solidFill>
                <a:latin typeface="Courier New" panose="02070309020205020404" pitchFamily="49" charset="0"/>
              </a:rPr>
              <a:t>.</a:t>
            </a:r>
            <a:r>
              <a:rPr lang="fr-CA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White</a:t>
            </a:r>
            <a:r>
              <a:rPr lang="fr-CA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,</a:t>
            </a:r>
            <a:r>
              <a:rPr lang="fr-CA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/>
            </a:r>
            <a:br>
              <a:rPr lang="fr-CA" dirty="0" smtClean="0">
                <a:solidFill>
                  <a:srgbClr val="000000"/>
                </a:solidFill>
                <a:latin typeface="Courier New" panose="02070309020205020404" pitchFamily="49" charset="0"/>
              </a:rPr>
            </a:br>
            <a:r>
              <a:rPr lang="fr-CA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 </a:t>
            </a:r>
            <a:r>
              <a:rPr lang="fr-CA" dirty="0" smtClean="0">
                <a:solidFill>
                  <a:srgbClr val="FF8000"/>
                </a:solidFill>
                <a:latin typeface="Courier New" panose="02070309020205020404" pitchFamily="49" charset="0"/>
              </a:rPr>
              <a:t>0f</a:t>
            </a:r>
            <a:r>
              <a:rPr lang="fr-CA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,</a:t>
            </a:r>
            <a:br>
              <a:rPr lang="fr-CA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</a:br>
            <a:r>
              <a:rPr lang="fr-CA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  </a:t>
            </a:r>
            <a:r>
              <a:rPr lang="fr-CA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Vector2</a:t>
            </a:r>
            <a:r>
              <a:rPr lang="fr-CA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.</a:t>
            </a:r>
            <a:r>
              <a:rPr lang="fr-CA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Zero</a:t>
            </a:r>
            <a:r>
              <a:rPr lang="fr-CA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,</a:t>
            </a:r>
            <a:br>
              <a:rPr lang="fr-CA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</a:br>
            <a:r>
              <a:rPr lang="fr-CA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  </a:t>
            </a:r>
            <a:r>
              <a:rPr lang="fr-CA" dirty="0" smtClean="0">
                <a:solidFill>
                  <a:srgbClr val="FF8000"/>
                </a:solidFill>
                <a:latin typeface="Courier New" panose="02070309020205020404" pitchFamily="49" charset="0"/>
              </a:rPr>
              <a:t>1.0f</a:t>
            </a:r>
            <a:r>
              <a:rPr lang="fr-CA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,</a:t>
            </a:r>
            <a:br>
              <a:rPr lang="fr-CA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</a:br>
            <a:r>
              <a:rPr lang="fr-CA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  </a:t>
            </a:r>
            <a:r>
              <a:rPr lang="fr-CA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SpriteEffects</a:t>
            </a:r>
            <a:r>
              <a:rPr lang="fr-CA" b="1" dirty="0" err="1" smtClean="0">
                <a:solidFill>
                  <a:srgbClr val="000080"/>
                </a:solidFill>
                <a:latin typeface="Courier New" panose="02070309020205020404" pitchFamily="49" charset="0"/>
              </a:rPr>
              <a:t>.</a:t>
            </a:r>
            <a:r>
              <a:rPr lang="fr-CA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None</a:t>
            </a:r>
            <a:r>
              <a:rPr lang="fr-CA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,</a:t>
            </a:r>
            <a:r>
              <a:rPr lang="fr-CA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/>
            </a:r>
            <a:br>
              <a:rPr lang="fr-CA" dirty="0" smtClean="0">
                <a:solidFill>
                  <a:srgbClr val="000000"/>
                </a:solidFill>
                <a:latin typeface="Courier New" panose="02070309020205020404" pitchFamily="49" charset="0"/>
              </a:rPr>
            </a:br>
            <a:r>
              <a:rPr lang="fr-CA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 </a:t>
            </a:r>
            <a:r>
              <a:rPr lang="fr-CA" dirty="0" smtClean="0">
                <a:solidFill>
                  <a:srgbClr val="FF8000"/>
                </a:solidFill>
                <a:latin typeface="Courier New" panose="02070309020205020404" pitchFamily="49" charset="0"/>
              </a:rPr>
              <a:t>0.0f</a:t>
            </a:r>
            <a:r>
              <a:rPr lang="fr-CA" b="1" dirty="0">
                <a:solidFill>
                  <a:srgbClr val="000080"/>
                </a:solidFill>
                <a:latin typeface="Courier New" panose="02070309020205020404" pitchFamily="49" charset="0"/>
              </a:rPr>
              <a:t>);</a:t>
            </a:r>
            <a:endParaRPr lang="fr-CA" dirty="0"/>
          </a:p>
          <a:p>
            <a:endParaRPr lang="fr-CA" dirty="0" smtClean="0"/>
          </a:p>
        </p:txBody>
      </p:sp>
    </p:spTree>
    <p:extLst>
      <p:ext uri="{BB962C8B-B14F-4D97-AF65-F5344CB8AC3E}">
        <p14:creationId xmlns:p14="http://schemas.microsoft.com/office/powerpoint/2010/main" val="377747155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Carte </a:t>
            </a:r>
            <a:r>
              <a:rPr lang="fr-CA" dirty="0" smtClean="0"/>
              <a:t>isométrique - Exercice</a:t>
            </a:r>
            <a:endParaRPr lang="fr-CA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2087015"/>
            <a:ext cx="6114386" cy="3881437"/>
          </a:xfrm>
        </p:spPr>
      </p:pic>
      <p:sp>
        <p:nvSpPr>
          <p:cNvPr id="5" name="ZoneTexte 4"/>
          <p:cNvSpPr txBox="1"/>
          <p:nvPr/>
        </p:nvSpPr>
        <p:spPr>
          <a:xfrm>
            <a:off x="6947338" y="3300248"/>
            <a:ext cx="29534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/>
              <a:t>Ajouter une gestion des touches pour pouvoir activer ou désactiver le mode débogage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93810666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Références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>
                <a:hlinkClick r:id="rId2"/>
              </a:rPr>
              <a:t>http://</a:t>
            </a:r>
            <a:r>
              <a:rPr lang="fr-CA" dirty="0" smtClean="0">
                <a:hlinkClick r:id="rId2"/>
              </a:rPr>
              <a:t>www.xnaresources.com/default.asp?page=TUTORIALS</a:t>
            </a:r>
            <a:endParaRPr lang="fr-CA" dirty="0" smtClean="0"/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6879332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Carte hexagonale : Principe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Les cartes hexagonales permettent généralement le déplacement dans 6 directions au lieu de 4 ou 8 avec les diagonales</a:t>
            </a:r>
          </a:p>
          <a:p>
            <a:r>
              <a:rPr lang="fr-CA" dirty="0" smtClean="0"/>
              <a:t>Pour rendre un carte, il faut afficher une rangée d’hexagones avec un espace entre chaque pour permettre de dessiner les hexagones de la rangée suivante</a:t>
            </a:r>
          </a:p>
          <a:p>
            <a:r>
              <a:rPr lang="fr-CA" dirty="0" smtClean="0"/>
              <a:t>La rangée subséquente est décalée par rapport à la précédente</a:t>
            </a:r>
            <a:endParaRPr lang="fr-CA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406" y="4177487"/>
            <a:ext cx="5263123" cy="23157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72885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Carte hexagonale : </a:t>
            </a:r>
            <a:r>
              <a:rPr lang="fr-CA" dirty="0" err="1" smtClean="0"/>
              <a:t>Tile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Pour développer le moteur de tuiles hexagonales, on utilisera la deuxième partie de la série de développement de moteur de tuiles</a:t>
            </a:r>
          </a:p>
          <a:p>
            <a:r>
              <a:rPr lang="fr-CA" dirty="0" smtClean="0"/>
              <a:t>Au lieu d’utiliser </a:t>
            </a:r>
            <a:r>
              <a:rPr lang="fr-CA" b="1" dirty="0" err="1" smtClean="0"/>
              <a:t>TileWidth</a:t>
            </a:r>
            <a:r>
              <a:rPr lang="fr-CA" dirty="0" smtClean="0"/>
              <a:t> et </a:t>
            </a:r>
            <a:r>
              <a:rPr lang="fr-CA" b="1" dirty="0" err="1" smtClean="0"/>
              <a:t>TileHeight</a:t>
            </a:r>
            <a:r>
              <a:rPr lang="fr-CA" dirty="0" smtClean="0"/>
              <a:t> pour déterminer la position des tuiles d’une par rapport aux autres, il faudra utiliser </a:t>
            </a:r>
            <a:r>
              <a:rPr lang="fr-CA" b="1" dirty="0" err="1" smtClean="0"/>
              <a:t>TileStepX</a:t>
            </a:r>
            <a:r>
              <a:rPr lang="fr-CA" dirty="0" smtClean="0"/>
              <a:t> et </a:t>
            </a:r>
            <a:r>
              <a:rPr lang="fr-CA" b="1" dirty="0" err="1" smtClean="0"/>
              <a:t>TileStepY</a:t>
            </a:r>
            <a:endParaRPr lang="fr-CA" b="1" dirty="0" smtClean="0"/>
          </a:p>
          <a:p>
            <a:r>
              <a:rPr lang="fr-CA" dirty="0" smtClean="0"/>
              <a:t>De plus, on ajoutera la propriété </a:t>
            </a:r>
            <a:r>
              <a:rPr lang="fr-CA" b="1" dirty="0" err="1" smtClean="0"/>
              <a:t>OddRowXOffset</a:t>
            </a:r>
            <a:r>
              <a:rPr lang="fr-CA" dirty="0" smtClean="0"/>
              <a:t> qui détermine le décalage à la droite pour chaque rangée impaire</a:t>
            </a:r>
          </a:p>
          <a:p>
            <a:r>
              <a:rPr lang="fr-CA" dirty="0" smtClean="0"/>
              <a:t>Le fichier de tuiles </a:t>
            </a:r>
            <a:r>
              <a:rPr lang="fr-CA" dirty="0" smtClean="0"/>
              <a:t>utilisé </a:t>
            </a:r>
            <a:r>
              <a:rPr lang="fr-CA" dirty="0" smtClean="0"/>
              <a:t>ne possède que quelques tuiles hexagonales.</a:t>
            </a:r>
          </a:p>
          <a:p>
            <a:endParaRPr lang="fr-CA" dirty="0" smtClean="0"/>
          </a:p>
          <a:p>
            <a:endParaRPr lang="fr-CA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8049" y="4916042"/>
            <a:ext cx="2095238" cy="3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204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Carte </a:t>
            </a:r>
            <a:r>
              <a:rPr lang="fr-CA" dirty="0" smtClean="0"/>
              <a:t>hexagonale : </a:t>
            </a:r>
            <a:r>
              <a:rPr lang="fr-CA" dirty="0" err="1" smtClean="0"/>
              <a:t>Tile</a:t>
            </a:r>
            <a:endParaRPr lang="fr-CA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216" y="2160588"/>
            <a:ext cx="4609206" cy="3881437"/>
          </a:xfrm>
        </p:spPr>
      </p:pic>
      <p:sp>
        <p:nvSpPr>
          <p:cNvPr id="3" name="ZoneTexte 2"/>
          <p:cNvSpPr txBox="1"/>
          <p:nvPr/>
        </p:nvSpPr>
        <p:spPr>
          <a:xfrm>
            <a:off x="6061422" y="3639641"/>
            <a:ext cx="5713808" cy="92333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 smtClean="0"/>
              <a:t>Plusieurs plateformes reconnaissent</a:t>
            </a:r>
            <a:br>
              <a:rPr lang="fr-CA" dirty="0" smtClean="0"/>
            </a:br>
            <a:r>
              <a:rPr lang="fr-CA" dirty="0" smtClean="0"/>
              <a:t>le « </a:t>
            </a:r>
            <a:r>
              <a:rPr lang="fr-CA" dirty="0" err="1" smtClean="0"/>
              <a:t>Magic</a:t>
            </a:r>
            <a:r>
              <a:rPr lang="fr-CA" dirty="0" smtClean="0"/>
              <a:t> </a:t>
            </a:r>
            <a:r>
              <a:rPr lang="fr-CA" dirty="0" err="1" smtClean="0"/>
              <a:t>Pink</a:t>
            </a:r>
            <a:r>
              <a:rPr lang="fr-CA" dirty="0" smtClean="0"/>
              <a:t> » dans les images soit (255, 0, 255)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 smtClean="0"/>
              <a:t>Cette couleur est considéré transparente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599146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Carte hexagonale : </a:t>
            </a:r>
            <a:r>
              <a:rPr lang="fr-CA" dirty="0" err="1"/>
              <a:t>Tile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CA" dirty="0" smtClean="0"/>
              <a:t>Modifier les propriétés suivantes pour la classe </a:t>
            </a:r>
            <a:r>
              <a:rPr lang="fr-CA" dirty="0" err="1" smtClean="0"/>
              <a:t>Tile</a:t>
            </a:r>
            <a:endParaRPr lang="fr-CA" dirty="0" smtClean="0"/>
          </a:p>
          <a:p>
            <a:pPr lvl="1"/>
            <a:r>
              <a:rPr lang="fr-CA" dirty="0" err="1" smtClean="0"/>
              <a:t>TileWidth</a:t>
            </a:r>
            <a:r>
              <a:rPr lang="fr-CA" dirty="0" smtClean="0"/>
              <a:t> : 33</a:t>
            </a:r>
          </a:p>
          <a:p>
            <a:pPr lvl="1"/>
            <a:r>
              <a:rPr lang="fr-CA" dirty="0" err="1" smtClean="0"/>
              <a:t>TileHeight</a:t>
            </a:r>
            <a:r>
              <a:rPr lang="fr-CA" dirty="0"/>
              <a:t> </a:t>
            </a:r>
            <a:r>
              <a:rPr lang="fr-CA" dirty="0" smtClean="0"/>
              <a:t>: 27</a:t>
            </a:r>
          </a:p>
          <a:p>
            <a:pPr lvl="1"/>
            <a:r>
              <a:rPr lang="fr-CA" dirty="0" err="1" smtClean="0"/>
              <a:t>TileStepX</a:t>
            </a:r>
            <a:r>
              <a:rPr lang="fr-CA" dirty="0" smtClean="0"/>
              <a:t> : 52</a:t>
            </a:r>
          </a:p>
          <a:p>
            <a:pPr lvl="2"/>
            <a:r>
              <a:rPr lang="fr-CA" dirty="0" smtClean="0"/>
              <a:t>Ne pas oublier qu’il y a un espace vide entre chaque tuile, ainsi c’est </a:t>
            </a:r>
            <a:r>
              <a:rPr lang="fr-CA" b="1" dirty="0" err="1" smtClean="0"/>
              <a:t>TileWidth</a:t>
            </a:r>
            <a:r>
              <a:rPr lang="fr-CA" dirty="0" smtClean="0"/>
              <a:t> (33) plus la largeur de l’arrête supérieur (19)</a:t>
            </a:r>
          </a:p>
          <a:p>
            <a:pPr lvl="1"/>
            <a:r>
              <a:rPr lang="fr-CA" dirty="0" err="1" smtClean="0"/>
              <a:t>TileStepY</a:t>
            </a:r>
            <a:r>
              <a:rPr lang="fr-CA" dirty="0" smtClean="0"/>
              <a:t> : 14</a:t>
            </a:r>
          </a:p>
          <a:p>
            <a:pPr lvl="2"/>
            <a:r>
              <a:rPr lang="fr-CA" dirty="0" smtClean="0"/>
              <a:t>C’est la moitié de la hauteur</a:t>
            </a:r>
          </a:p>
          <a:p>
            <a:pPr lvl="1"/>
            <a:r>
              <a:rPr lang="fr-CA" dirty="0" err="1" smtClean="0"/>
              <a:t>OddRowXOffset</a:t>
            </a:r>
            <a:r>
              <a:rPr lang="fr-CA" dirty="0" smtClean="0"/>
              <a:t> : 26</a:t>
            </a:r>
          </a:p>
          <a:p>
            <a:pPr lvl="2"/>
            <a:r>
              <a:rPr lang="fr-CA" dirty="0" smtClean="0"/>
              <a:t>Soit 19 + 7</a:t>
            </a:r>
          </a:p>
          <a:p>
            <a:r>
              <a:rPr lang="fr-CA" dirty="0" smtClean="0"/>
              <a:t>On peut toujours utiliser le même moteur pour les tuiles carrés</a:t>
            </a:r>
          </a:p>
          <a:p>
            <a:pPr lvl="1"/>
            <a:r>
              <a:rPr lang="fr-CA" dirty="0" smtClean="0"/>
              <a:t>Il faudra utiliser les valeurs </a:t>
            </a:r>
            <a:r>
              <a:rPr lang="fr-CA" dirty="0" err="1" smtClean="0"/>
              <a:t>TileWidth</a:t>
            </a:r>
            <a:r>
              <a:rPr lang="fr-CA" dirty="0" smtClean="0"/>
              <a:t> et </a:t>
            </a:r>
            <a:r>
              <a:rPr lang="fr-CA" dirty="0" err="1" smtClean="0"/>
              <a:t>TileHeight</a:t>
            </a:r>
            <a:r>
              <a:rPr lang="fr-CA" dirty="0" smtClean="0"/>
              <a:t> pour </a:t>
            </a:r>
            <a:r>
              <a:rPr lang="fr-CA" dirty="0" err="1" smtClean="0"/>
              <a:t>TileStepX</a:t>
            </a:r>
            <a:r>
              <a:rPr lang="fr-CA" dirty="0" smtClean="0"/>
              <a:t> et </a:t>
            </a:r>
            <a:r>
              <a:rPr lang="fr-CA" dirty="0" err="1" smtClean="0"/>
              <a:t>TileStepY</a:t>
            </a:r>
            <a:r>
              <a:rPr lang="fr-CA" dirty="0" smtClean="0"/>
              <a:t> et zéro pour </a:t>
            </a:r>
            <a:r>
              <a:rPr lang="fr-CA" dirty="0" err="1" smtClean="0"/>
              <a:t>OddRowXOffset</a:t>
            </a:r>
            <a:endParaRPr lang="fr-CA" dirty="0"/>
          </a:p>
        </p:txBody>
      </p:sp>
      <p:grpSp>
        <p:nvGrpSpPr>
          <p:cNvPr id="13" name="Groupe 12"/>
          <p:cNvGrpSpPr/>
          <p:nvPr/>
        </p:nvGrpSpPr>
        <p:grpSpPr>
          <a:xfrm>
            <a:off x="6997137" y="448441"/>
            <a:ext cx="2791470" cy="2716178"/>
            <a:chOff x="6860502" y="768588"/>
            <a:chExt cx="2791470" cy="2716178"/>
          </a:xfrm>
        </p:grpSpPr>
        <p:grpSp>
          <p:nvGrpSpPr>
            <p:cNvPr id="8" name="Groupe 7"/>
            <p:cNvGrpSpPr/>
            <p:nvPr/>
          </p:nvGrpSpPr>
          <p:grpSpPr>
            <a:xfrm>
              <a:off x="6867134" y="768588"/>
              <a:ext cx="2784838" cy="1887489"/>
              <a:chOff x="8149396" y="3634351"/>
              <a:chExt cx="2784838" cy="1887489"/>
            </a:xfrm>
          </p:grpSpPr>
          <p:sp>
            <p:nvSpPr>
              <p:cNvPr id="5" name="Hexagone 4"/>
              <p:cNvSpPr/>
              <p:nvPr/>
            </p:nvSpPr>
            <p:spPr>
              <a:xfrm>
                <a:off x="8149396" y="4121621"/>
                <a:ext cx="1082566" cy="933247"/>
              </a:xfrm>
              <a:prstGeom prst="hexagon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/>
              </a:p>
            </p:txBody>
          </p:sp>
          <p:sp>
            <p:nvSpPr>
              <p:cNvPr id="6" name="Hexagone 5"/>
              <p:cNvSpPr/>
              <p:nvPr/>
            </p:nvSpPr>
            <p:spPr>
              <a:xfrm>
                <a:off x="8991600" y="3634351"/>
                <a:ext cx="1082566" cy="933247"/>
              </a:xfrm>
              <a:prstGeom prst="hexagon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/>
              </a:p>
            </p:txBody>
          </p:sp>
          <p:sp>
            <p:nvSpPr>
              <p:cNvPr id="7" name="Hexagone 6"/>
              <p:cNvSpPr/>
              <p:nvPr/>
            </p:nvSpPr>
            <p:spPr>
              <a:xfrm>
                <a:off x="8991600" y="4588593"/>
                <a:ext cx="1082566" cy="933247"/>
              </a:xfrm>
              <a:prstGeom prst="hexagon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/>
              </a:p>
            </p:txBody>
          </p:sp>
          <p:sp>
            <p:nvSpPr>
              <p:cNvPr id="9" name="Hexagone 8"/>
              <p:cNvSpPr/>
              <p:nvPr/>
            </p:nvSpPr>
            <p:spPr>
              <a:xfrm>
                <a:off x="9851668" y="4098110"/>
                <a:ext cx="1082566" cy="933247"/>
              </a:xfrm>
              <a:prstGeom prst="hexagon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/>
              </a:p>
            </p:txBody>
          </p:sp>
        </p:grpSp>
        <p:sp>
          <p:nvSpPr>
            <p:cNvPr id="11" name="Accolade ouvrante 10"/>
            <p:cNvSpPr/>
            <p:nvPr/>
          </p:nvSpPr>
          <p:spPr>
            <a:xfrm rot="16200000">
              <a:off x="7520512" y="2031813"/>
              <a:ext cx="388883" cy="1708904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2" name="ZoneTexte 11"/>
            <p:cNvSpPr txBox="1"/>
            <p:nvPr/>
          </p:nvSpPr>
          <p:spPr>
            <a:xfrm>
              <a:off x="7132064" y="3115434"/>
              <a:ext cx="11545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A" dirty="0" err="1" smtClean="0"/>
                <a:t>TileStepX</a:t>
              </a:r>
              <a:endParaRPr lang="fr-CA" dirty="0"/>
            </a:p>
          </p:txBody>
        </p:sp>
      </p:grpSp>
    </p:spTree>
    <p:extLst>
      <p:ext uri="{BB962C8B-B14F-4D97-AF65-F5344CB8AC3E}">
        <p14:creationId xmlns:p14="http://schemas.microsoft.com/office/powerpoint/2010/main" val="3430306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Carte hexagonale : </a:t>
            </a:r>
            <a:r>
              <a:rPr lang="fr-CA" dirty="0" err="1" smtClean="0"/>
              <a:t>Draw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Dans la classe </a:t>
            </a:r>
            <a:r>
              <a:rPr lang="fr-CA" b="1" dirty="0" err="1" smtClean="0"/>
              <a:t>TileMap</a:t>
            </a:r>
            <a:r>
              <a:rPr lang="fr-CA" dirty="0" smtClean="0"/>
              <a:t>, commenter les références à </a:t>
            </a:r>
            <a:r>
              <a:rPr lang="fr-CA" b="1" dirty="0" err="1" smtClean="0"/>
              <a:t>AddBaseTile</a:t>
            </a:r>
            <a:r>
              <a:rPr lang="fr-CA" dirty="0" smtClean="0"/>
              <a:t>, car on n’empilera pas de tuile	</a:t>
            </a:r>
          </a:p>
          <a:p>
            <a:r>
              <a:rPr lang="fr-CA" dirty="0" smtClean="0"/>
              <a:t>Pour la méthode </a:t>
            </a:r>
            <a:r>
              <a:rPr lang="fr-CA" b="1" dirty="0" err="1" smtClean="0"/>
              <a:t>Draw</a:t>
            </a:r>
            <a:r>
              <a:rPr lang="fr-CA" dirty="0" smtClean="0"/>
              <a:t>, il faudra la mettre à jour pour aller chercher les bons hexagones</a:t>
            </a:r>
          </a:p>
          <a:p>
            <a:r>
              <a:rPr lang="fr-CA" dirty="0" smtClean="0"/>
              <a:t>Ainsi pour </a:t>
            </a:r>
            <a:r>
              <a:rPr lang="fr-CA" b="1" dirty="0" err="1" smtClean="0"/>
              <a:t>firstSquare</a:t>
            </a:r>
            <a:r>
              <a:rPr lang="fr-CA" dirty="0" smtClean="0"/>
              <a:t>, on retrouve le code suivant</a:t>
            </a:r>
            <a:br>
              <a:rPr lang="fr-CA" dirty="0" smtClean="0"/>
            </a:br>
            <a:r>
              <a:rPr lang="fr-CA" sz="1600" dirty="0">
                <a:solidFill>
                  <a:srgbClr val="000000"/>
                </a:solidFill>
                <a:latin typeface="Courier New" panose="02070309020205020404" pitchFamily="49" charset="0"/>
              </a:rPr>
              <a:t>Vector2 </a:t>
            </a:r>
            <a:r>
              <a:rPr lang="fr-CA" sz="1600" dirty="0" err="1">
                <a:solidFill>
                  <a:srgbClr val="000000"/>
                </a:solidFill>
                <a:latin typeface="Courier New" panose="02070309020205020404" pitchFamily="49" charset="0"/>
              </a:rPr>
              <a:t>firstSquare</a:t>
            </a:r>
            <a:r>
              <a:rPr lang="fr-CA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fr-CA" sz="1600" b="1" dirty="0">
                <a:solidFill>
                  <a:srgbClr val="000080"/>
                </a:solidFill>
                <a:latin typeface="Courier New" panose="02070309020205020404" pitchFamily="49" charset="0"/>
              </a:rPr>
              <a:t>=</a:t>
            </a:r>
            <a:r>
              <a:rPr lang="fr-CA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fr-CA" sz="1600" b="1" dirty="0">
                <a:solidFill>
                  <a:srgbClr val="0000FF"/>
                </a:solidFill>
                <a:latin typeface="Courier New" panose="02070309020205020404" pitchFamily="49" charset="0"/>
              </a:rPr>
              <a:t>new</a:t>
            </a:r>
            <a:r>
              <a:rPr lang="fr-CA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fr-CA" sz="16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Vector2</a:t>
            </a:r>
            <a:r>
              <a:rPr lang="fr-CA" sz="1600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(</a:t>
            </a:r>
            <a:r>
              <a:rPr lang="fr-CA" sz="16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br>
              <a:rPr lang="fr-CA" sz="1600" dirty="0" smtClean="0">
                <a:solidFill>
                  <a:srgbClr val="000000"/>
                </a:solidFill>
                <a:latin typeface="Courier New" panose="02070309020205020404" pitchFamily="49" charset="0"/>
              </a:rPr>
            </a:br>
            <a:r>
              <a:rPr lang="fr-CA" sz="16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    </a:t>
            </a:r>
            <a:r>
              <a:rPr lang="fr-CA" sz="1600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Camera</a:t>
            </a:r>
            <a:r>
              <a:rPr lang="fr-CA" sz="1600" b="1" dirty="0" err="1" smtClean="0">
                <a:solidFill>
                  <a:srgbClr val="000080"/>
                </a:solidFill>
                <a:latin typeface="Courier New" panose="02070309020205020404" pitchFamily="49" charset="0"/>
              </a:rPr>
              <a:t>.</a:t>
            </a:r>
            <a:r>
              <a:rPr lang="fr-CA" sz="1600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Location</a:t>
            </a:r>
            <a:r>
              <a:rPr lang="fr-CA" sz="1600" b="1" dirty="0" err="1" smtClean="0">
                <a:solidFill>
                  <a:srgbClr val="000080"/>
                </a:solidFill>
                <a:latin typeface="Courier New" panose="02070309020205020404" pitchFamily="49" charset="0"/>
              </a:rPr>
              <a:t>.</a:t>
            </a:r>
            <a:r>
              <a:rPr lang="fr-CA" sz="1600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X</a:t>
            </a:r>
            <a:r>
              <a:rPr lang="fr-CA" sz="16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fr-CA" sz="1600" b="1" dirty="0">
                <a:solidFill>
                  <a:srgbClr val="000080"/>
                </a:solidFill>
                <a:latin typeface="Courier New" panose="02070309020205020404" pitchFamily="49" charset="0"/>
              </a:rPr>
              <a:t>/</a:t>
            </a:r>
            <a:r>
              <a:rPr lang="fr-CA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fr-CA" sz="1600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Tile</a:t>
            </a:r>
            <a:r>
              <a:rPr lang="fr-CA" sz="1600" b="1" dirty="0" err="1" smtClean="0">
                <a:solidFill>
                  <a:srgbClr val="000080"/>
                </a:solidFill>
                <a:latin typeface="Courier New" panose="02070309020205020404" pitchFamily="49" charset="0"/>
              </a:rPr>
              <a:t>.</a:t>
            </a:r>
            <a:r>
              <a:rPr lang="fr-CA" sz="1600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TileStepX</a:t>
            </a:r>
            <a:r>
              <a:rPr lang="fr-CA" sz="1600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,</a:t>
            </a:r>
            <a:r>
              <a:rPr lang="fr-CA" sz="16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/>
            </a:r>
            <a:br>
              <a:rPr lang="fr-CA" sz="1600" dirty="0" smtClean="0">
                <a:solidFill>
                  <a:srgbClr val="000000"/>
                </a:solidFill>
                <a:latin typeface="Courier New" panose="02070309020205020404" pitchFamily="49" charset="0"/>
              </a:rPr>
            </a:br>
            <a:r>
              <a:rPr lang="fr-CA" sz="16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    </a:t>
            </a:r>
            <a:r>
              <a:rPr lang="fr-CA" sz="1600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Camera</a:t>
            </a:r>
            <a:r>
              <a:rPr lang="fr-CA" sz="1600" b="1" dirty="0" err="1" smtClean="0">
                <a:solidFill>
                  <a:srgbClr val="000080"/>
                </a:solidFill>
                <a:latin typeface="Courier New" panose="02070309020205020404" pitchFamily="49" charset="0"/>
              </a:rPr>
              <a:t>.</a:t>
            </a:r>
            <a:r>
              <a:rPr lang="fr-CA" sz="1600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Location</a:t>
            </a:r>
            <a:r>
              <a:rPr lang="fr-CA" sz="1600" b="1" dirty="0" err="1" smtClean="0">
                <a:solidFill>
                  <a:srgbClr val="000080"/>
                </a:solidFill>
                <a:latin typeface="Courier New" panose="02070309020205020404" pitchFamily="49" charset="0"/>
              </a:rPr>
              <a:t>.</a:t>
            </a:r>
            <a:r>
              <a:rPr lang="fr-CA" sz="1600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Y</a:t>
            </a:r>
            <a:r>
              <a:rPr lang="fr-CA" sz="16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fr-CA" sz="1600" b="1" dirty="0">
                <a:solidFill>
                  <a:srgbClr val="000080"/>
                </a:solidFill>
                <a:latin typeface="Courier New" panose="02070309020205020404" pitchFamily="49" charset="0"/>
              </a:rPr>
              <a:t>/</a:t>
            </a:r>
            <a:r>
              <a:rPr lang="fr-CA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fr-CA" sz="1600" dirty="0" err="1">
                <a:solidFill>
                  <a:srgbClr val="000000"/>
                </a:solidFill>
                <a:latin typeface="Courier New" panose="02070309020205020404" pitchFamily="49" charset="0"/>
              </a:rPr>
              <a:t>Tile</a:t>
            </a:r>
            <a:r>
              <a:rPr lang="fr-CA" sz="1600" b="1" dirty="0" err="1">
                <a:solidFill>
                  <a:srgbClr val="000080"/>
                </a:solidFill>
                <a:latin typeface="Courier New" panose="02070309020205020404" pitchFamily="49" charset="0"/>
              </a:rPr>
              <a:t>.</a:t>
            </a:r>
            <a:r>
              <a:rPr lang="fr-CA" sz="1600" dirty="0" err="1">
                <a:solidFill>
                  <a:srgbClr val="000000"/>
                </a:solidFill>
                <a:latin typeface="Courier New" panose="02070309020205020404" pitchFamily="49" charset="0"/>
              </a:rPr>
              <a:t>TileStepY</a:t>
            </a:r>
            <a:r>
              <a:rPr lang="fr-CA" sz="1600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);</a:t>
            </a:r>
          </a:p>
          <a:p>
            <a:r>
              <a:rPr lang="fr-CA" dirty="0" smtClean="0"/>
              <a:t>Pour </a:t>
            </a:r>
            <a:r>
              <a:rPr lang="fr-CA" dirty="0" err="1" smtClean="0"/>
              <a:t>squareOffset</a:t>
            </a:r>
            <a:r>
              <a:rPr lang="fr-CA" dirty="0" smtClean="0"/>
              <a:t/>
            </a:r>
            <a:br>
              <a:rPr lang="fr-CA" dirty="0" smtClean="0"/>
            </a:br>
            <a:r>
              <a:rPr lang="fr-CA" sz="16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Vector2 </a:t>
            </a:r>
            <a:r>
              <a:rPr lang="fr-CA" sz="1600" dirty="0" err="1">
                <a:solidFill>
                  <a:srgbClr val="000000"/>
                </a:solidFill>
                <a:latin typeface="Courier New" panose="02070309020205020404" pitchFamily="49" charset="0"/>
              </a:rPr>
              <a:t>squareOffset</a:t>
            </a:r>
            <a:r>
              <a:rPr lang="fr-CA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fr-CA" sz="1600" b="1" dirty="0">
                <a:solidFill>
                  <a:srgbClr val="000080"/>
                </a:solidFill>
                <a:latin typeface="Courier New" panose="02070309020205020404" pitchFamily="49" charset="0"/>
              </a:rPr>
              <a:t>=</a:t>
            </a:r>
            <a:r>
              <a:rPr lang="fr-CA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fr-CA" sz="1600" b="1" dirty="0">
                <a:solidFill>
                  <a:srgbClr val="0000FF"/>
                </a:solidFill>
                <a:latin typeface="Courier New" panose="02070309020205020404" pitchFamily="49" charset="0"/>
              </a:rPr>
              <a:t>new</a:t>
            </a:r>
            <a:r>
              <a:rPr lang="fr-CA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fr-CA" sz="16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Vector2</a:t>
            </a:r>
            <a:r>
              <a:rPr lang="fr-CA" sz="1600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(</a:t>
            </a:r>
            <a:br>
              <a:rPr lang="fr-CA" sz="1600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</a:br>
            <a:r>
              <a:rPr lang="fr-CA" sz="1600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     </a:t>
            </a:r>
            <a:r>
              <a:rPr lang="fr-CA" sz="1600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Camera</a:t>
            </a:r>
            <a:r>
              <a:rPr lang="fr-CA" sz="1600" b="1" dirty="0" err="1" smtClean="0">
                <a:solidFill>
                  <a:srgbClr val="000080"/>
                </a:solidFill>
                <a:latin typeface="Courier New" panose="02070309020205020404" pitchFamily="49" charset="0"/>
              </a:rPr>
              <a:t>.</a:t>
            </a:r>
            <a:r>
              <a:rPr lang="fr-CA" sz="1600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Location</a:t>
            </a:r>
            <a:r>
              <a:rPr lang="fr-CA" sz="1600" b="1" dirty="0" err="1" smtClean="0">
                <a:solidFill>
                  <a:srgbClr val="000080"/>
                </a:solidFill>
                <a:latin typeface="Courier New" panose="02070309020205020404" pitchFamily="49" charset="0"/>
              </a:rPr>
              <a:t>.</a:t>
            </a:r>
            <a:r>
              <a:rPr lang="fr-CA" sz="1600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X</a:t>
            </a:r>
            <a:r>
              <a:rPr lang="fr-CA" sz="16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fr-CA" sz="1600" b="1" dirty="0">
                <a:solidFill>
                  <a:srgbClr val="000080"/>
                </a:solidFill>
                <a:latin typeface="Courier New" panose="02070309020205020404" pitchFamily="49" charset="0"/>
              </a:rPr>
              <a:t>%</a:t>
            </a:r>
            <a:r>
              <a:rPr lang="fr-CA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fr-CA" sz="1600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Tile</a:t>
            </a:r>
            <a:r>
              <a:rPr lang="fr-CA" sz="1600" b="1" dirty="0" err="1" smtClean="0">
                <a:solidFill>
                  <a:srgbClr val="000080"/>
                </a:solidFill>
                <a:latin typeface="Courier New" panose="02070309020205020404" pitchFamily="49" charset="0"/>
              </a:rPr>
              <a:t>.</a:t>
            </a:r>
            <a:r>
              <a:rPr lang="fr-CA" sz="1600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TileStepX</a:t>
            </a:r>
            <a:r>
              <a:rPr lang="fr-CA" sz="1600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,</a:t>
            </a:r>
            <a:r>
              <a:rPr lang="fr-CA" sz="16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/>
            </a:r>
            <a:br>
              <a:rPr lang="fr-CA" sz="1600" dirty="0" smtClean="0">
                <a:solidFill>
                  <a:srgbClr val="000000"/>
                </a:solidFill>
                <a:latin typeface="Courier New" panose="02070309020205020404" pitchFamily="49" charset="0"/>
              </a:rPr>
            </a:br>
            <a:r>
              <a:rPr lang="fr-CA" sz="16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    </a:t>
            </a:r>
            <a:r>
              <a:rPr lang="fr-CA" sz="1600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Camera</a:t>
            </a:r>
            <a:r>
              <a:rPr lang="fr-CA" sz="1600" b="1" dirty="0" err="1" smtClean="0">
                <a:solidFill>
                  <a:srgbClr val="000080"/>
                </a:solidFill>
                <a:latin typeface="Courier New" panose="02070309020205020404" pitchFamily="49" charset="0"/>
              </a:rPr>
              <a:t>.</a:t>
            </a:r>
            <a:r>
              <a:rPr lang="fr-CA" sz="1600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Location</a:t>
            </a:r>
            <a:r>
              <a:rPr lang="fr-CA" sz="1600" b="1" dirty="0" err="1" smtClean="0">
                <a:solidFill>
                  <a:srgbClr val="000080"/>
                </a:solidFill>
                <a:latin typeface="Courier New" panose="02070309020205020404" pitchFamily="49" charset="0"/>
              </a:rPr>
              <a:t>.</a:t>
            </a:r>
            <a:r>
              <a:rPr lang="fr-CA" sz="1600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Y</a:t>
            </a:r>
            <a:r>
              <a:rPr lang="fr-CA" sz="16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fr-CA" sz="1600" b="1" dirty="0">
                <a:solidFill>
                  <a:srgbClr val="000080"/>
                </a:solidFill>
                <a:latin typeface="Courier New" panose="02070309020205020404" pitchFamily="49" charset="0"/>
              </a:rPr>
              <a:t>%</a:t>
            </a:r>
            <a:r>
              <a:rPr lang="fr-CA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fr-CA" sz="1600" dirty="0" err="1">
                <a:solidFill>
                  <a:srgbClr val="000000"/>
                </a:solidFill>
                <a:latin typeface="Courier New" panose="02070309020205020404" pitchFamily="49" charset="0"/>
              </a:rPr>
              <a:t>Tile</a:t>
            </a:r>
            <a:r>
              <a:rPr lang="fr-CA" sz="1600" b="1" dirty="0" err="1">
                <a:solidFill>
                  <a:srgbClr val="000080"/>
                </a:solidFill>
                <a:latin typeface="Courier New" panose="02070309020205020404" pitchFamily="49" charset="0"/>
              </a:rPr>
              <a:t>.</a:t>
            </a:r>
            <a:r>
              <a:rPr lang="fr-CA" sz="1600" dirty="0" err="1">
                <a:solidFill>
                  <a:srgbClr val="000000"/>
                </a:solidFill>
                <a:latin typeface="Courier New" panose="02070309020205020404" pitchFamily="49" charset="0"/>
              </a:rPr>
              <a:t>TileStepY</a:t>
            </a:r>
            <a:r>
              <a:rPr lang="fr-CA" sz="1600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);</a:t>
            </a:r>
            <a:endParaRPr lang="fr-CA" sz="1600" dirty="0"/>
          </a:p>
        </p:txBody>
      </p:sp>
    </p:spTree>
    <p:extLst>
      <p:ext uri="{BB962C8B-B14F-4D97-AF65-F5344CB8AC3E}">
        <p14:creationId xmlns:p14="http://schemas.microsoft.com/office/powerpoint/2010/main" val="3826172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Carte hexagonale : </a:t>
            </a:r>
            <a:r>
              <a:rPr lang="fr-CA" dirty="0" err="1"/>
              <a:t>Draw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CA" dirty="0" smtClean="0"/>
              <a:t>Entre les deux boucles y et x, il faudra calculer le décalage des rangées pour celles qui sont impaires</a:t>
            </a:r>
            <a:br>
              <a:rPr lang="fr-CA" dirty="0" smtClean="0"/>
            </a:br>
            <a:r>
              <a:rPr lang="fr-CA" dirty="0" smtClean="0"/>
              <a:t/>
            </a:r>
            <a:br>
              <a:rPr lang="fr-CA" dirty="0" smtClean="0"/>
            </a:br>
            <a:r>
              <a:rPr lang="fr-CA" dirty="0" err="1">
                <a:solidFill>
                  <a:srgbClr val="8000FF"/>
                </a:solidFill>
                <a:latin typeface="Courier New" panose="02070309020205020404" pitchFamily="49" charset="0"/>
              </a:rPr>
              <a:t>int</a:t>
            </a:r>
            <a:r>
              <a:rPr lang="fr-CA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fr-CA" dirty="0" err="1">
                <a:solidFill>
                  <a:srgbClr val="000000"/>
                </a:solidFill>
                <a:latin typeface="Courier New" panose="02070309020205020404" pitchFamily="49" charset="0"/>
              </a:rPr>
              <a:t>rowOffset</a:t>
            </a:r>
            <a:r>
              <a:rPr lang="fr-CA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fr-CA" b="1" dirty="0">
                <a:solidFill>
                  <a:srgbClr val="000080"/>
                </a:solidFill>
                <a:latin typeface="Courier New" panose="02070309020205020404" pitchFamily="49" charset="0"/>
              </a:rPr>
              <a:t>=</a:t>
            </a:r>
            <a:r>
              <a:rPr lang="fr-CA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fr-CA" dirty="0" smtClean="0">
                <a:solidFill>
                  <a:srgbClr val="FF8000"/>
                </a:solidFill>
                <a:latin typeface="Courier New" panose="02070309020205020404" pitchFamily="49" charset="0"/>
              </a:rPr>
              <a:t>0</a:t>
            </a:r>
            <a:r>
              <a:rPr lang="fr-CA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;</a:t>
            </a:r>
            <a:r>
              <a:rPr lang="fr-CA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/>
            </a:r>
            <a:br>
              <a:rPr lang="fr-CA" dirty="0" smtClean="0">
                <a:solidFill>
                  <a:srgbClr val="000000"/>
                </a:solidFill>
                <a:latin typeface="Courier New" panose="02070309020205020404" pitchFamily="49" charset="0"/>
              </a:rPr>
            </a:br>
            <a:r>
              <a:rPr lang="fr-CA" b="1" dirty="0" smtClean="0">
                <a:solidFill>
                  <a:srgbClr val="0000FF"/>
                </a:solidFill>
                <a:latin typeface="Courier New" panose="02070309020205020404" pitchFamily="49" charset="0"/>
              </a:rPr>
              <a:t>if</a:t>
            </a:r>
            <a:r>
              <a:rPr lang="fr-CA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fr-CA" b="1" dirty="0">
                <a:solidFill>
                  <a:srgbClr val="000080"/>
                </a:solidFill>
                <a:latin typeface="Courier New" panose="02070309020205020404" pitchFamily="49" charset="0"/>
              </a:rPr>
              <a:t>((</a:t>
            </a:r>
            <a:r>
              <a:rPr lang="fr-CA" dirty="0" err="1">
                <a:solidFill>
                  <a:srgbClr val="000000"/>
                </a:solidFill>
                <a:latin typeface="Courier New" panose="02070309020205020404" pitchFamily="49" charset="0"/>
              </a:rPr>
              <a:t>firstY</a:t>
            </a:r>
            <a:r>
              <a:rPr lang="fr-CA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fr-CA" b="1" dirty="0">
                <a:solidFill>
                  <a:srgbClr val="000080"/>
                </a:solidFill>
                <a:latin typeface="Courier New" panose="02070309020205020404" pitchFamily="49" charset="0"/>
              </a:rPr>
              <a:t>+</a:t>
            </a:r>
            <a:r>
              <a:rPr lang="fr-CA" dirty="0">
                <a:solidFill>
                  <a:srgbClr val="000000"/>
                </a:solidFill>
                <a:latin typeface="Courier New" panose="02070309020205020404" pitchFamily="49" charset="0"/>
              </a:rPr>
              <a:t> y</a:t>
            </a:r>
            <a:r>
              <a:rPr lang="fr-CA" b="1" dirty="0">
                <a:solidFill>
                  <a:srgbClr val="000080"/>
                </a:solidFill>
                <a:latin typeface="Courier New" panose="02070309020205020404" pitchFamily="49" charset="0"/>
              </a:rPr>
              <a:t>)</a:t>
            </a:r>
            <a:r>
              <a:rPr lang="fr-CA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fr-CA" b="1" dirty="0">
                <a:solidFill>
                  <a:srgbClr val="000080"/>
                </a:solidFill>
                <a:latin typeface="Courier New" panose="02070309020205020404" pitchFamily="49" charset="0"/>
              </a:rPr>
              <a:t>%</a:t>
            </a:r>
            <a:r>
              <a:rPr lang="fr-CA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fr-CA" dirty="0">
                <a:solidFill>
                  <a:srgbClr val="FF8000"/>
                </a:solidFill>
                <a:latin typeface="Courier New" panose="02070309020205020404" pitchFamily="49" charset="0"/>
              </a:rPr>
              <a:t>2</a:t>
            </a:r>
            <a:r>
              <a:rPr lang="fr-CA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fr-CA" b="1" dirty="0">
                <a:solidFill>
                  <a:srgbClr val="000080"/>
                </a:solidFill>
                <a:latin typeface="Courier New" panose="02070309020205020404" pitchFamily="49" charset="0"/>
              </a:rPr>
              <a:t>==</a:t>
            </a:r>
            <a:r>
              <a:rPr lang="fr-CA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fr-CA" dirty="0" smtClean="0">
                <a:solidFill>
                  <a:srgbClr val="FF8000"/>
                </a:solidFill>
                <a:latin typeface="Courier New" panose="02070309020205020404" pitchFamily="49" charset="0"/>
              </a:rPr>
              <a:t>1</a:t>
            </a:r>
            <a:r>
              <a:rPr lang="fr-CA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)</a:t>
            </a:r>
            <a:r>
              <a:rPr lang="fr-CA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/>
            </a:r>
            <a:br>
              <a:rPr lang="fr-CA" dirty="0" smtClean="0">
                <a:solidFill>
                  <a:srgbClr val="000000"/>
                </a:solidFill>
                <a:latin typeface="Courier New" panose="02070309020205020404" pitchFamily="49" charset="0"/>
              </a:rPr>
            </a:br>
            <a:r>
              <a:rPr lang="fr-CA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  </a:t>
            </a:r>
            <a:r>
              <a:rPr lang="fr-CA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rowOffset</a:t>
            </a:r>
            <a:r>
              <a:rPr lang="fr-CA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fr-CA" b="1" dirty="0">
                <a:solidFill>
                  <a:srgbClr val="000080"/>
                </a:solidFill>
                <a:latin typeface="Courier New" panose="02070309020205020404" pitchFamily="49" charset="0"/>
              </a:rPr>
              <a:t>=</a:t>
            </a:r>
            <a:r>
              <a:rPr lang="fr-CA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fr-CA" dirty="0" err="1">
                <a:solidFill>
                  <a:srgbClr val="000000"/>
                </a:solidFill>
                <a:latin typeface="Courier New" panose="02070309020205020404" pitchFamily="49" charset="0"/>
              </a:rPr>
              <a:t>Tile</a:t>
            </a:r>
            <a:r>
              <a:rPr lang="fr-CA" b="1" dirty="0" err="1">
                <a:solidFill>
                  <a:srgbClr val="000080"/>
                </a:solidFill>
                <a:latin typeface="Courier New" panose="02070309020205020404" pitchFamily="49" charset="0"/>
              </a:rPr>
              <a:t>.</a:t>
            </a:r>
            <a:r>
              <a:rPr lang="fr-CA" dirty="0" err="1">
                <a:solidFill>
                  <a:srgbClr val="000000"/>
                </a:solidFill>
                <a:latin typeface="Courier New" panose="02070309020205020404" pitchFamily="49" charset="0"/>
              </a:rPr>
              <a:t>OddRowXOffset</a:t>
            </a:r>
            <a:r>
              <a:rPr lang="fr-CA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;</a:t>
            </a:r>
          </a:p>
          <a:p>
            <a:r>
              <a:rPr lang="fr-CA" dirty="0" smtClean="0"/>
              <a:t>Mettre à jour le </a:t>
            </a:r>
            <a:r>
              <a:rPr lang="fr-CA" b="1" dirty="0" err="1" smtClean="0"/>
              <a:t>SpriteBatch.Draw</a:t>
            </a:r>
            <a:r>
              <a:rPr lang="fr-CA" dirty="0" smtClean="0"/>
              <a:t> pour </a:t>
            </a:r>
            <a:r>
              <a:rPr lang="fr-CA" dirty="0" err="1" smtClean="0"/>
              <a:t>réfléter</a:t>
            </a:r>
            <a:r>
              <a:rPr lang="fr-CA" dirty="0" smtClean="0"/>
              <a:t> la nouvelle réalité</a:t>
            </a:r>
            <a:br>
              <a:rPr lang="fr-CA" dirty="0" smtClean="0"/>
            </a:br>
            <a:r>
              <a:rPr lang="fr-CA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spriteBatch</a:t>
            </a:r>
            <a:r>
              <a:rPr lang="fr-CA" b="1" dirty="0" err="1" smtClean="0">
                <a:solidFill>
                  <a:srgbClr val="000080"/>
                </a:solidFill>
                <a:latin typeface="Courier New" panose="02070309020205020404" pitchFamily="49" charset="0"/>
              </a:rPr>
              <a:t>.</a:t>
            </a:r>
            <a:r>
              <a:rPr lang="fr-CA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Draw</a:t>
            </a:r>
            <a:r>
              <a:rPr lang="fr-CA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(</a:t>
            </a:r>
            <a:br>
              <a:rPr lang="fr-CA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</a:br>
            <a:r>
              <a:rPr lang="fr-CA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   </a:t>
            </a:r>
            <a:r>
              <a:rPr lang="fr-CA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Tile</a:t>
            </a:r>
            <a:r>
              <a:rPr lang="fr-CA" b="1" dirty="0" err="1" smtClean="0">
                <a:solidFill>
                  <a:srgbClr val="000080"/>
                </a:solidFill>
                <a:latin typeface="Courier New" panose="02070309020205020404" pitchFamily="49" charset="0"/>
              </a:rPr>
              <a:t>.</a:t>
            </a:r>
            <a:r>
              <a:rPr lang="fr-CA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TileSetTexture</a:t>
            </a:r>
            <a:r>
              <a:rPr lang="fr-CA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,</a:t>
            </a:r>
            <a:br>
              <a:rPr lang="fr-CA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</a:br>
            <a:r>
              <a:rPr lang="fr-CA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  </a:t>
            </a:r>
            <a:r>
              <a:rPr lang="fr-CA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fr-CA" b="1" dirty="0">
                <a:solidFill>
                  <a:srgbClr val="0000FF"/>
                </a:solidFill>
                <a:latin typeface="Courier New" panose="02070309020205020404" pitchFamily="49" charset="0"/>
              </a:rPr>
              <a:t>new</a:t>
            </a:r>
            <a:r>
              <a:rPr lang="fr-CA" dirty="0">
                <a:solidFill>
                  <a:srgbClr val="000000"/>
                </a:solidFill>
                <a:latin typeface="Courier New" panose="02070309020205020404" pitchFamily="49" charset="0"/>
              </a:rPr>
              <a:t> Rectangle</a:t>
            </a:r>
            <a:r>
              <a:rPr lang="fr-CA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(</a:t>
            </a:r>
            <a:br>
              <a:rPr lang="fr-CA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</a:br>
            <a:r>
              <a:rPr lang="fr-CA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    </a:t>
            </a:r>
            <a:r>
              <a:rPr lang="fr-CA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(</a:t>
            </a:r>
            <a:r>
              <a:rPr lang="fr-CA" dirty="0">
                <a:solidFill>
                  <a:srgbClr val="000000"/>
                </a:solidFill>
                <a:latin typeface="Courier New" panose="02070309020205020404" pitchFamily="49" charset="0"/>
              </a:rPr>
              <a:t>x </a:t>
            </a:r>
            <a:r>
              <a:rPr lang="fr-CA" b="1" dirty="0">
                <a:solidFill>
                  <a:srgbClr val="000080"/>
                </a:solidFill>
                <a:latin typeface="Courier New" panose="02070309020205020404" pitchFamily="49" charset="0"/>
              </a:rPr>
              <a:t>*</a:t>
            </a:r>
            <a:r>
              <a:rPr lang="fr-CA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fr-CA" dirty="0" err="1">
                <a:solidFill>
                  <a:srgbClr val="000000"/>
                </a:solidFill>
                <a:latin typeface="Courier New" panose="02070309020205020404" pitchFamily="49" charset="0"/>
              </a:rPr>
              <a:t>Tile</a:t>
            </a:r>
            <a:r>
              <a:rPr lang="fr-CA" b="1" dirty="0" err="1">
                <a:solidFill>
                  <a:srgbClr val="000080"/>
                </a:solidFill>
                <a:latin typeface="Courier New" panose="02070309020205020404" pitchFamily="49" charset="0"/>
              </a:rPr>
              <a:t>.</a:t>
            </a:r>
            <a:r>
              <a:rPr lang="fr-CA" dirty="0" err="1">
                <a:solidFill>
                  <a:srgbClr val="000000"/>
                </a:solidFill>
                <a:latin typeface="Courier New" panose="02070309020205020404" pitchFamily="49" charset="0"/>
              </a:rPr>
              <a:t>TileStepX</a:t>
            </a:r>
            <a:r>
              <a:rPr lang="fr-CA" b="1" dirty="0">
                <a:solidFill>
                  <a:srgbClr val="000080"/>
                </a:solidFill>
                <a:latin typeface="Courier New" panose="02070309020205020404" pitchFamily="49" charset="0"/>
              </a:rPr>
              <a:t>)</a:t>
            </a:r>
            <a:r>
              <a:rPr lang="fr-CA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fr-CA" b="1" dirty="0">
                <a:solidFill>
                  <a:srgbClr val="000080"/>
                </a:solidFill>
                <a:latin typeface="Courier New" panose="02070309020205020404" pitchFamily="49" charset="0"/>
              </a:rPr>
              <a:t>-</a:t>
            </a:r>
            <a:r>
              <a:rPr lang="fr-CA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fr-CA" dirty="0" err="1">
                <a:solidFill>
                  <a:srgbClr val="000000"/>
                </a:solidFill>
                <a:latin typeface="Courier New" panose="02070309020205020404" pitchFamily="49" charset="0"/>
              </a:rPr>
              <a:t>offsetX</a:t>
            </a:r>
            <a:r>
              <a:rPr lang="fr-CA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fr-CA" b="1" dirty="0">
                <a:solidFill>
                  <a:srgbClr val="000080"/>
                </a:solidFill>
                <a:latin typeface="Courier New" panose="02070309020205020404" pitchFamily="49" charset="0"/>
              </a:rPr>
              <a:t>+</a:t>
            </a:r>
            <a:r>
              <a:rPr lang="fr-CA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fr-CA" dirty="0" err="1">
                <a:solidFill>
                  <a:srgbClr val="000000"/>
                </a:solidFill>
                <a:latin typeface="Courier New" panose="02070309020205020404" pitchFamily="49" charset="0"/>
              </a:rPr>
              <a:t>rowOffset</a:t>
            </a:r>
            <a:r>
              <a:rPr lang="fr-CA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,</a:t>
            </a:r>
            <a:br>
              <a:rPr lang="fr-CA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</a:br>
            <a:r>
              <a:rPr lang="fr-CA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  </a:t>
            </a:r>
            <a:r>
              <a:rPr lang="fr-CA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  </a:t>
            </a:r>
            <a:r>
              <a:rPr lang="fr-CA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(</a:t>
            </a:r>
            <a:r>
              <a:rPr lang="fr-CA" dirty="0">
                <a:solidFill>
                  <a:srgbClr val="000000"/>
                </a:solidFill>
                <a:latin typeface="Courier New" panose="02070309020205020404" pitchFamily="49" charset="0"/>
              </a:rPr>
              <a:t>y </a:t>
            </a:r>
            <a:r>
              <a:rPr lang="fr-CA" b="1" dirty="0">
                <a:solidFill>
                  <a:srgbClr val="000080"/>
                </a:solidFill>
                <a:latin typeface="Courier New" panose="02070309020205020404" pitchFamily="49" charset="0"/>
              </a:rPr>
              <a:t>*</a:t>
            </a:r>
            <a:r>
              <a:rPr lang="fr-CA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fr-CA" dirty="0" err="1">
                <a:solidFill>
                  <a:srgbClr val="000000"/>
                </a:solidFill>
                <a:latin typeface="Courier New" panose="02070309020205020404" pitchFamily="49" charset="0"/>
              </a:rPr>
              <a:t>Tile</a:t>
            </a:r>
            <a:r>
              <a:rPr lang="fr-CA" b="1" dirty="0" err="1">
                <a:solidFill>
                  <a:srgbClr val="000080"/>
                </a:solidFill>
                <a:latin typeface="Courier New" panose="02070309020205020404" pitchFamily="49" charset="0"/>
              </a:rPr>
              <a:t>.</a:t>
            </a:r>
            <a:r>
              <a:rPr lang="fr-CA" dirty="0" err="1">
                <a:solidFill>
                  <a:srgbClr val="000000"/>
                </a:solidFill>
                <a:latin typeface="Courier New" panose="02070309020205020404" pitchFamily="49" charset="0"/>
              </a:rPr>
              <a:t>TileStepY</a:t>
            </a:r>
            <a:r>
              <a:rPr lang="fr-CA" b="1" dirty="0">
                <a:solidFill>
                  <a:srgbClr val="000080"/>
                </a:solidFill>
                <a:latin typeface="Courier New" panose="02070309020205020404" pitchFamily="49" charset="0"/>
              </a:rPr>
              <a:t>)</a:t>
            </a:r>
            <a:r>
              <a:rPr lang="fr-CA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fr-CA" b="1" dirty="0">
                <a:solidFill>
                  <a:srgbClr val="000080"/>
                </a:solidFill>
                <a:latin typeface="Courier New" panose="02070309020205020404" pitchFamily="49" charset="0"/>
              </a:rPr>
              <a:t>-</a:t>
            </a:r>
            <a:r>
              <a:rPr lang="fr-CA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fr-CA" dirty="0" err="1">
                <a:solidFill>
                  <a:srgbClr val="000000"/>
                </a:solidFill>
                <a:latin typeface="Courier New" panose="02070309020205020404" pitchFamily="49" charset="0"/>
              </a:rPr>
              <a:t>offsetY</a:t>
            </a:r>
            <a:r>
              <a:rPr lang="fr-CA" b="1" dirty="0">
                <a:solidFill>
                  <a:srgbClr val="000080"/>
                </a:solidFill>
                <a:latin typeface="Courier New" panose="02070309020205020404" pitchFamily="49" charset="0"/>
              </a:rPr>
              <a:t>,</a:t>
            </a:r>
            <a:r>
              <a:rPr lang="fr-CA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fr-CA" dirty="0" err="1">
                <a:solidFill>
                  <a:srgbClr val="000000"/>
                </a:solidFill>
                <a:latin typeface="Courier New" panose="02070309020205020404" pitchFamily="49" charset="0"/>
              </a:rPr>
              <a:t>Tile</a:t>
            </a:r>
            <a:r>
              <a:rPr lang="fr-CA" b="1" dirty="0" err="1">
                <a:solidFill>
                  <a:srgbClr val="000080"/>
                </a:solidFill>
                <a:latin typeface="Courier New" panose="02070309020205020404" pitchFamily="49" charset="0"/>
              </a:rPr>
              <a:t>.</a:t>
            </a:r>
            <a:r>
              <a:rPr lang="fr-CA" dirty="0" err="1">
                <a:solidFill>
                  <a:srgbClr val="000000"/>
                </a:solidFill>
                <a:latin typeface="Courier New" panose="02070309020205020404" pitchFamily="49" charset="0"/>
              </a:rPr>
              <a:t>TileWidth</a:t>
            </a:r>
            <a:r>
              <a:rPr lang="fr-CA" b="1" dirty="0">
                <a:solidFill>
                  <a:srgbClr val="000080"/>
                </a:solidFill>
                <a:latin typeface="Courier New" panose="02070309020205020404" pitchFamily="49" charset="0"/>
              </a:rPr>
              <a:t>,</a:t>
            </a:r>
            <a:r>
              <a:rPr lang="fr-CA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br>
              <a:rPr lang="fr-CA" dirty="0">
                <a:solidFill>
                  <a:srgbClr val="000000"/>
                </a:solidFill>
                <a:latin typeface="Courier New" panose="02070309020205020404" pitchFamily="49" charset="0"/>
              </a:rPr>
            </a:br>
            <a:r>
              <a:rPr lang="fr-CA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    </a:t>
            </a:r>
            <a:r>
              <a:rPr lang="fr-CA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Tile</a:t>
            </a:r>
            <a:r>
              <a:rPr lang="fr-CA" b="1" dirty="0" err="1" smtClean="0">
                <a:solidFill>
                  <a:srgbClr val="000080"/>
                </a:solidFill>
                <a:latin typeface="Courier New" panose="02070309020205020404" pitchFamily="49" charset="0"/>
              </a:rPr>
              <a:t>.</a:t>
            </a:r>
            <a:r>
              <a:rPr lang="fr-CA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TileHeight</a:t>
            </a:r>
            <a:r>
              <a:rPr lang="fr-CA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),</a:t>
            </a:r>
            <a:r>
              <a:rPr lang="fr-CA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/>
            </a:r>
            <a:br>
              <a:rPr lang="fr-CA" dirty="0" smtClean="0">
                <a:solidFill>
                  <a:srgbClr val="000000"/>
                </a:solidFill>
                <a:latin typeface="Courier New" panose="02070309020205020404" pitchFamily="49" charset="0"/>
              </a:rPr>
            </a:br>
            <a:r>
              <a:rPr lang="fr-CA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  </a:t>
            </a:r>
            <a:r>
              <a:rPr lang="fr-CA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Tile</a:t>
            </a:r>
            <a:r>
              <a:rPr lang="fr-CA" b="1" dirty="0" err="1" smtClean="0">
                <a:solidFill>
                  <a:srgbClr val="000080"/>
                </a:solidFill>
                <a:latin typeface="Courier New" panose="02070309020205020404" pitchFamily="49" charset="0"/>
              </a:rPr>
              <a:t>.</a:t>
            </a:r>
            <a:r>
              <a:rPr lang="fr-CA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GetSourceRectangle</a:t>
            </a:r>
            <a:r>
              <a:rPr lang="fr-CA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(</a:t>
            </a:r>
            <a:r>
              <a:rPr lang="fr-CA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tileID</a:t>
            </a:r>
            <a:r>
              <a:rPr lang="fr-CA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),</a:t>
            </a:r>
            <a:r>
              <a:rPr lang="fr-CA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/>
            </a:r>
            <a:br>
              <a:rPr lang="fr-CA" dirty="0" smtClean="0">
                <a:solidFill>
                  <a:srgbClr val="000000"/>
                </a:solidFill>
                <a:latin typeface="Courier New" panose="02070309020205020404" pitchFamily="49" charset="0"/>
              </a:rPr>
            </a:br>
            <a:r>
              <a:rPr lang="fr-CA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  </a:t>
            </a:r>
            <a:r>
              <a:rPr lang="fr-CA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Color</a:t>
            </a:r>
            <a:r>
              <a:rPr lang="fr-CA" b="1" dirty="0" err="1" smtClean="0">
                <a:solidFill>
                  <a:srgbClr val="000080"/>
                </a:solidFill>
                <a:latin typeface="Courier New" panose="02070309020205020404" pitchFamily="49" charset="0"/>
              </a:rPr>
              <a:t>.</a:t>
            </a:r>
            <a:r>
              <a:rPr lang="fr-CA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White</a:t>
            </a:r>
            <a:r>
              <a:rPr lang="fr-CA" b="1" dirty="0">
                <a:solidFill>
                  <a:srgbClr val="000080"/>
                </a:solidFill>
                <a:latin typeface="Courier New" panose="02070309020205020404" pitchFamily="49" charset="0"/>
              </a:rPr>
              <a:t>);</a:t>
            </a:r>
            <a:endParaRPr lang="fr-CA" dirty="0"/>
          </a:p>
          <a:p>
            <a:endParaRPr lang="fr-CA" dirty="0" smtClean="0"/>
          </a:p>
          <a:p>
            <a:endParaRPr lang="fr-CA" dirty="0" smtClean="0"/>
          </a:p>
        </p:txBody>
      </p:sp>
    </p:spTree>
    <p:extLst>
      <p:ext uri="{BB962C8B-B14F-4D97-AF65-F5344CB8AC3E}">
        <p14:creationId xmlns:p14="http://schemas.microsoft.com/office/powerpoint/2010/main" val="3651973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te">
  <a:themeElements>
    <a:clrScheme name="Facett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te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t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552</TotalTime>
  <Words>1308</Words>
  <Application>Microsoft Office PowerPoint</Application>
  <PresentationFormat>Grand écran</PresentationFormat>
  <Paragraphs>150</Paragraphs>
  <Slides>35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35</vt:i4>
      </vt:variant>
    </vt:vector>
  </HeadingPairs>
  <TitlesOfParts>
    <vt:vector size="44" baseType="lpstr">
      <vt:lpstr>Arial Unicode MS</vt:lpstr>
      <vt:lpstr>Arial</vt:lpstr>
      <vt:lpstr>Calibri</vt:lpstr>
      <vt:lpstr>Consolas</vt:lpstr>
      <vt:lpstr>Courier New</vt:lpstr>
      <vt:lpstr>Trebuchet MS</vt:lpstr>
      <vt:lpstr>Wingdings</vt:lpstr>
      <vt:lpstr>Wingdings 3</vt:lpstr>
      <vt:lpstr>Facette</vt:lpstr>
      <vt:lpstr>Dév. Application interactive III</vt:lpstr>
      <vt:lpstr>Plan de leçon</vt:lpstr>
      <vt:lpstr>Carte hexagonale</vt:lpstr>
      <vt:lpstr>Carte hexagonale : Principe</vt:lpstr>
      <vt:lpstr>Carte hexagonale : Tile</vt:lpstr>
      <vt:lpstr>Carte hexagonale : Tile</vt:lpstr>
      <vt:lpstr>Carte hexagonale : Tile</vt:lpstr>
      <vt:lpstr>Carte hexagonale : Draw</vt:lpstr>
      <vt:lpstr>Carte hexagonale : Draw</vt:lpstr>
      <vt:lpstr>Carte hexagonale : Draw</vt:lpstr>
      <vt:lpstr>Carte hexagonale : Régler le défilement</vt:lpstr>
      <vt:lpstr>Carte hexagonale : Problème de bordure</vt:lpstr>
      <vt:lpstr>Carte hexagonale</vt:lpstr>
      <vt:lpstr>Carte isométrique</vt:lpstr>
      <vt:lpstr>Carte isométrique : Principe</vt:lpstr>
      <vt:lpstr>Carte isométrique : Jeu de tuiles</vt:lpstr>
      <vt:lpstr>Carte isométrique : Modifications</vt:lpstr>
      <vt:lpstr>Carte isométrique : Dimensions des tuiles</vt:lpstr>
      <vt:lpstr>Carte isométrique : Exécution</vt:lpstr>
      <vt:lpstr>Carte isométrique : Hauteur des tuiles</vt:lpstr>
      <vt:lpstr>Carte isométrique : Tuiles 3D</vt:lpstr>
      <vt:lpstr>Carte isométrique : Draw</vt:lpstr>
      <vt:lpstr>Carte isométrique : Draw</vt:lpstr>
      <vt:lpstr>Carte isométrique : Draw</vt:lpstr>
      <vt:lpstr>Carte isométrique : Draw</vt:lpstr>
      <vt:lpstr>Carte isométrique : Draw</vt:lpstr>
      <vt:lpstr>Carte isométrique : TileMap</vt:lpstr>
      <vt:lpstr>Carte isométrique : Rendu p1</vt:lpstr>
      <vt:lpstr>Carte isométrique : Objets superposés</vt:lpstr>
      <vt:lpstr>Carte isométrique : Objets superposés</vt:lpstr>
      <vt:lpstr>Carte isométrique : Objets superposés</vt:lpstr>
      <vt:lpstr>Carte isométrique : Débogage</vt:lpstr>
      <vt:lpstr>Carte isométrique : Débogage</vt:lpstr>
      <vt:lpstr>Carte isométrique - Exercice</vt:lpstr>
      <vt:lpstr>Références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Dév. Application interactive III</dc:title>
  <dc:creator>Nicolas Bourré</dc:creator>
  <cp:lastModifiedBy>Nicolas Bourré</cp:lastModifiedBy>
  <cp:revision>35</cp:revision>
  <dcterms:created xsi:type="dcterms:W3CDTF">2013-10-30T18:48:20Z</dcterms:created>
  <dcterms:modified xsi:type="dcterms:W3CDTF">2015-11-11T14:51:41Z</dcterms:modified>
</cp:coreProperties>
</file>