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5" r:id="rId23"/>
    <p:sldId id="279" r:id="rId24"/>
    <p:sldId id="280" r:id="rId25"/>
    <p:sldId id="281" r:id="rId26"/>
    <p:sldId id="282" r:id="rId27"/>
    <p:sldId id="283" r:id="rId28"/>
    <p:sldId id="284" r:id="rId29"/>
    <p:sldId id="266" r:id="rId30"/>
    <p:sldId id="261" r:id="rId3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33"/>
    <p:restoredTop sz="93548"/>
  </p:normalViewPr>
  <p:slideViewPr>
    <p:cSldViewPr snapToGrid="0" snapToObjects="1">
      <p:cViewPr varScale="1">
        <p:scale>
          <a:sx n="105" d="100"/>
          <a:sy n="105" d="100"/>
        </p:scale>
        <p:origin x="3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FA044-104C-504E-BC09-3B4DEDEEAE9B}" type="datetimeFigureOut">
              <a:rPr lang="fr-CA" smtClean="0"/>
              <a:t>2015-11-04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7090A-98BD-7045-B96C-47C792D8F13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571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7090A-98BD-7045-B96C-47C792D8F132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105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CA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E3B4-C6FD-BC42-8F5F-A787BD9B04EF}" type="datetimeFigureOut">
              <a:rPr lang="fr-FR" smtClean="0"/>
              <a:t>04/11/2015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B11DFF6-7316-F44B-B9D3-B996EF894AF4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E3B4-C6FD-BC42-8F5F-A787BD9B04EF}" type="datetimeFigureOut">
              <a:rPr lang="fr-FR" smtClean="0"/>
              <a:t>04/11/2015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DFF6-7316-F44B-B9D3-B996EF894AF4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B11DFF6-7316-F44B-B9D3-B996EF894AF4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E3B4-C6FD-BC42-8F5F-A787BD9B04EF}" type="datetimeFigureOut">
              <a:rPr lang="fr-FR" smtClean="0"/>
              <a:t>04/11/2015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E3B4-C6FD-BC42-8F5F-A787BD9B04EF}" type="datetimeFigureOut">
              <a:rPr lang="fr-FR" smtClean="0"/>
              <a:t>04/11/2015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B11DFF6-7316-F44B-B9D3-B996EF894AF4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E3B4-C6FD-BC42-8F5F-A787BD9B04EF}" type="datetimeFigureOut">
              <a:rPr lang="fr-FR" smtClean="0"/>
              <a:t>04/11/2015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B11DFF6-7316-F44B-B9D3-B996EF894AF4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18BE3B4-C6FD-BC42-8F5F-A787BD9B04EF}" type="datetimeFigureOut">
              <a:rPr lang="fr-FR" smtClean="0"/>
              <a:t>04/11/2015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DFF6-7316-F44B-B9D3-B996EF894AF4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E3B4-C6FD-BC42-8F5F-A787BD9B04EF}" type="datetimeFigureOut">
              <a:rPr lang="fr-FR" smtClean="0"/>
              <a:t>04/11/2015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B11DFF6-7316-F44B-B9D3-B996EF894AF4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E3B4-C6FD-BC42-8F5F-A787BD9B04EF}" type="datetimeFigureOut">
              <a:rPr lang="fr-FR" smtClean="0"/>
              <a:t>04/11/2015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B11DFF6-7316-F44B-B9D3-B996EF894A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E3B4-C6FD-BC42-8F5F-A787BD9B04EF}" type="datetimeFigureOut">
              <a:rPr lang="fr-FR" smtClean="0"/>
              <a:t>04/11/2015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11DFF6-7316-F44B-B9D3-B996EF894A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B11DFF6-7316-F44B-B9D3-B996EF894AF4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E3B4-C6FD-BC42-8F5F-A787BD9B04EF}" type="datetimeFigureOut">
              <a:rPr lang="fr-FR" smtClean="0"/>
              <a:t>04/11/2015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B11DFF6-7316-F44B-B9D3-B996EF894AF4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A" smtClean="0"/>
              <a:t>Faire glisser l'image vers l'espace réservé ou cliquer sur l'icône pour l'ajouter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18BE3B4-C6FD-BC42-8F5F-A787BD9B04EF}" type="datetimeFigureOut">
              <a:rPr lang="fr-FR" smtClean="0"/>
              <a:t>04/11/2015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18BE3B4-C6FD-BC42-8F5F-A787BD9B04EF}" type="datetimeFigureOut">
              <a:rPr lang="fr-FR" smtClean="0"/>
              <a:t>04/11/2015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B11DFF6-7316-F44B-B9D3-B996EF894AF4}" type="slidenum">
              <a:rPr lang="fr-FR" smtClean="0"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A" smtClean="0"/>
              <a:t>Deuxième niveau</a:t>
            </a:r>
          </a:p>
          <a:p>
            <a:pPr lvl="2" eaLnBrk="1" latinLnBrk="0" hangingPunct="1"/>
            <a:r>
              <a:rPr kumimoji="0" lang="fr-CA" smtClean="0"/>
              <a:t>Troisième niveau</a:t>
            </a:r>
          </a:p>
          <a:p>
            <a:pPr lvl="3" eaLnBrk="1" latinLnBrk="0" hangingPunct="1"/>
            <a:r>
              <a:rPr kumimoji="0" lang="fr-CA" smtClean="0"/>
              <a:t>Quatrième niveau</a:t>
            </a:r>
          </a:p>
          <a:p>
            <a:pPr lvl="4" eaLnBrk="1" latinLnBrk="0" hangingPunct="1"/>
            <a:r>
              <a:rPr kumimoji="0" lang="fr-CA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processing.org/examples/flocking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rocessing.org/examples/flocking.html" TargetMode="External"/><Relationship Id="rId2" Type="http://schemas.openxmlformats.org/officeDocument/2006/relationships/hyperlink" Target="http://en.wikipedia.org/wiki/Swarm_behaviou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amedevelopment.tutsplus.com/tutorials/the-three-simple-rules-of-flocking-behaviors-alignment-cohesion-and-separation--gamedev-3444" TargetMode="External"/><Relationship Id="rId4" Type="http://schemas.openxmlformats.org/officeDocument/2006/relationships/hyperlink" Target="http://igeo.jp/tutorial/43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Algorithme de volées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Programmation créatives</a:t>
            </a:r>
            <a:br>
              <a:rPr lang="fr-FR" dirty="0" smtClean="0"/>
            </a:br>
            <a:r>
              <a:rPr lang="fr-FR" dirty="0" smtClean="0"/>
              <a:t>Les volées, le </a:t>
            </a:r>
            <a:r>
              <a:rPr lang="fr-FR" dirty="0" err="1" smtClean="0"/>
              <a:t>spawning</a:t>
            </a:r>
            <a:r>
              <a:rPr lang="fr-FR" dirty="0" smtClean="0"/>
              <a:t> et les collisions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886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pic>
        <p:nvPicPr>
          <p:cNvPr id="5" name="boids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4538" y="1527175"/>
            <a:ext cx="7620000" cy="4572000"/>
          </a:xfrm>
        </p:spPr>
      </p:pic>
    </p:spTree>
    <p:extLst>
      <p:ext uri="{BB962C8B-B14F-4D97-AF65-F5344CB8AC3E}">
        <p14:creationId xmlns:p14="http://schemas.microsoft.com/office/powerpoint/2010/main" val="407758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</a:t>
            </a:r>
            <a:r>
              <a:rPr lang="fr-CA" dirty="0" err="1" smtClean="0"/>
              <a:t>spawning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0653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Spawning : Définition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 terme </a:t>
            </a:r>
            <a:r>
              <a:rPr lang="fr-CA" i="1" dirty="0" err="1" smtClean="0"/>
              <a:t>spawning</a:t>
            </a:r>
            <a:r>
              <a:rPr lang="fr-CA" dirty="0" smtClean="0"/>
              <a:t> signifie la reproduction pour les animaux en milieu aquatique</a:t>
            </a:r>
          </a:p>
          <a:p>
            <a:r>
              <a:rPr lang="fr-CA" dirty="0" smtClean="0"/>
              <a:t>Dans le jeu informatique, le principe est similaire, i.e. on reproduit un objet</a:t>
            </a:r>
          </a:p>
          <a:p>
            <a:r>
              <a:rPr lang="fr-CA" dirty="0" smtClean="0"/>
              <a:t>Le principe de </a:t>
            </a:r>
            <a:r>
              <a:rPr lang="fr-CA" dirty="0" err="1" smtClean="0"/>
              <a:t>regénération</a:t>
            </a:r>
            <a:r>
              <a:rPr lang="fr-CA" dirty="0" smtClean="0"/>
              <a:t> utilise une liste d’objets pour ensuite les afficher de façon aléatoire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7269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Spawning : Classe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Plusieurs méthodes existent</a:t>
            </a:r>
          </a:p>
          <a:p>
            <a:r>
              <a:rPr lang="fr-CA" dirty="0" smtClean="0"/>
              <a:t>Dans cette leçon on verra une méthode de base</a:t>
            </a:r>
          </a:p>
          <a:p>
            <a:r>
              <a:rPr lang="fr-CA" dirty="0" smtClean="0"/>
              <a:t>La première étape est de créer une classe pour l’objet unique à afficher</a:t>
            </a:r>
          </a:p>
          <a:p>
            <a:pPr lvl="1"/>
            <a:r>
              <a:rPr lang="fr-CA" dirty="0" smtClean="0"/>
              <a:t>Propriétés de texture2d, vitesse, position, visibilité</a:t>
            </a:r>
          </a:p>
          <a:p>
            <a:pPr lvl="1"/>
            <a:r>
              <a:rPr lang="fr-CA" dirty="0" smtClean="0"/>
              <a:t>Constructeur avec position et vitesse aléatoire</a:t>
            </a:r>
          </a:p>
          <a:p>
            <a:pPr lvl="1"/>
            <a:r>
              <a:rPr lang="fr-CA" dirty="0" smtClean="0"/>
              <a:t>Méthode de mise à jour et d’affichage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9446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332656"/>
            <a:ext cx="5240537" cy="6232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50" dirty="0"/>
              <a:t>class Ennemie</a:t>
            </a:r>
          </a:p>
          <a:p>
            <a:r>
              <a:rPr lang="fr-CA" sz="1050" dirty="0"/>
              <a:t>{</a:t>
            </a:r>
          </a:p>
          <a:p>
            <a:r>
              <a:rPr lang="fr-CA" sz="1050" dirty="0"/>
              <a:t>   public Texture2D Texture;</a:t>
            </a:r>
          </a:p>
          <a:p>
            <a:r>
              <a:rPr lang="fr-CA" sz="1050" dirty="0"/>
              <a:t>   public Vector2 Position;</a:t>
            </a:r>
          </a:p>
          <a:p>
            <a:r>
              <a:rPr lang="fr-CA" sz="1050" dirty="0"/>
              <a:t>   public Vector2 Vitesse;</a:t>
            </a:r>
          </a:p>
          <a:p>
            <a:endParaRPr lang="fr-CA" sz="1050" dirty="0"/>
          </a:p>
          <a:p>
            <a:r>
              <a:rPr lang="fr-CA" sz="1050" dirty="0"/>
              <a:t>   public </a:t>
            </a:r>
            <a:r>
              <a:rPr lang="fr-CA" sz="1050" dirty="0" err="1"/>
              <a:t>bool</a:t>
            </a:r>
            <a:r>
              <a:rPr lang="fr-CA" sz="1050" dirty="0"/>
              <a:t> </a:t>
            </a:r>
            <a:r>
              <a:rPr lang="fr-CA" sz="1050" dirty="0" err="1"/>
              <a:t>IsVisible</a:t>
            </a:r>
            <a:r>
              <a:rPr lang="fr-CA" sz="1050" dirty="0"/>
              <a:t> = </a:t>
            </a:r>
            <a:r>
              <a:rPr lang="fr-CA" sz="1050" dirty="0" err="1"/>
              <a:t>true</a:t>
            </a:r>
            <a:r>
              <a:rPr lang="fr-CA" sz="1050" dirty="0"/>
              <a:t>;</a:t>
            </a:r>
          </a:p>
          <a:p>
            <a:endParaRPr lang="fr-CA" sz="1050" dirty="0"/>
          </a:p>
          <a:p>
            <a:r>
              <a:rPr lang="fr-CA" sz="1050" dirty="0"/>
              <a:t>   </a:t>
            </a:r>
            <a:r>
              <a:rPr lang="fr-CA" sz="1050" dirty="0" err="1"/>
              <a:t>Random</a:t>
            </a:r>
            <a:r>
              <a:rPr lang="fr-CA" sz="1050" dirty="0"/>
              <a:t> </a:t>
            </a:r>
            <a:r>
              <a:rPr lang="fr-CA" sz="1050" dirty="0" err="1"/>
              <a:t>random</a:t>
            </a:r>
            <a:r>
              <a:rPr lang="fr-CA" sz="1050" dirty="0"/>
              <a:t> = new </a:t>
            </a:r>
            <a:r>
              <a:rPr lang="fr-CA" sz="1050" dirty="0" err="1"/>
              <a:t>Random</a:t>
            </a:r>
            <a:r>
              <a:rPr lang="fr-CA" sz="1050" dirty="0"/>
              <a:t>();</a:t>
            </a:r>
          </a:p>
          <a:p>
            <a:r>
              <a:rPr lang="fr-CA" sz="1050" dirty="0"/>
              <a:t>   </a:t>
            </a:r>
            <a:r>
              <a:rPr lang="fr-CA" sz="1050" dirty="0" err="1"/>
              <a:t>int</a:t>
            </a:r>
            <a:r>
              <a:rPr lang="fr-CA" sz="1050" dirty="0"/>
              <a:t> </a:t>
            </a:r>
            <a:r>
              <a:rPr lang="fr-CA" sz="1050" dirty="0" err="1"/>
              <a:t>randX</a:t>
            </a:r>
            <a:r>
              <a:rPr lang="fr-CA" sz="1050" dirty="0"/>
              <a:t>, </a:t>
            </a:r>
            <a:r>
              <a:rPr lang="fr-CA" sz="1050" dirty="0" err="1"/>
              <a:t>randY</a:t>
            </a:r>
            <a:r>
              <a:rPr lang="fr-CA" sz="1050" dirty="0"/>
              <a:t>;</a:t>
            </a:r>
          </a:p>
          <a:p>
            <a:endParaRPr lang="fr-CA" sz="1050" dirty="0"/>
          </a:p>
          <a:p>
            <a:r>
              <a:rPr lang="fr-CA" sz="1050" dirty="0"/>
              <a:t>   public Ennemie(Texture2D </a:t>
            </a:r>
            <a:r>
              <a:rPr lang="fr-CA" sz="1050" dirty="0" err="1"/>
              <a:t>laTexture</a:t>
            </a:r>
            <a:r>
              <a:rPr lang="fr-CA" sz="1050" dirty="0"/>
              <a:t>, Vector2 </a:t>
            </a:r>
            <a:r>
              <a:rPr lang="fr-CA" sz="1050" dirty="0" err="1"/>
              <a:t>laPosition</a:t>
            </a:r>
            <a:r>
              <a:rPr lang="fr-CA" sz="1050" dirty="0"/>
              <a:t>)</a:t>
            </a:r>
          </a:p>
          <a:p>
            <a:r>
              <a:rPr lang="fr-CA" sz="1050" dirty="0"/>
              <a:t>   {</a:t>
            </a:r>
          </a:p>
          <a:p>
            <a:r>
              <a:rPr lang="fr-CA" sz="1050" dirty="0"/>
              <a:t>      Texture = </a:t>
            </a:r>
            <a:r>
              <a:rPr lang="fr-CA" sz="1050" dirty="0" err="1"/>
              <a:t>laTexture</a:t>
            </a:r>
            <a:r>
              <a:rPr lang="fr-CA" sz="1050" dirty="0"/>
              <a:t>;</a:t>
            </a:r>
          </a:p>
          <a:p>
            <a:r>
              <a:rPr lang="fr-CA" sz="1050" dirty="0"/>
              <a:t>      Position = </a:t>
            </a:r>
            <a:r>
              <a:rPr lang="fr-CA" sz="1050" dirty="0" err="1"/>
              <a:t>laPosition</a:t>
            </a:r>
            <a:r>
              <a:rPr lang="fr-CA" sz="1050" dirty="0"/>
              <a:t>;</a:t>
            </a:r>
          </a:p>
          <a:p>
            <a:endParaRPr lang="fr-CA" sz="1050" dirty="0"/>
          </a:p>
          <a:p>
            <a:r>
              <a:rPr lang="fr-CA" sz="1050" dirty="0"/>
              <a:t>      </a:t>
            </a:r>
            <a:r>
              <a:rPr lang="fr-CA" sz="1050" dirty="0" err="1"/>
              <a:t>randY</a:t>
            </a:r>
            <a:r>
              <a:rPr lang="fr-CA" sz="1050" dirty="0"/>
              <a:t> = </a:t>
            </a:r>
            <a:r>
              <a:rPr lang="fr-CA" sz="1050" dirty="0" err="1"/>
              <a:t>random.Next</a:t>
            </a:r>
            <a:r>
              <a:rPr lang="fr-CA" sz="1050" dirty="0"/>
              <a:t>(-4, 4);</a:t>
            </a:r>
          </a:p>
          <a:p>
            <a:r>
              <a:rPr lang="fr-CA" sz="1050" dirty="0"/>
              <a:t>      </a:t>
            </a:r>
            <a:r>
              <a:rPr lang="fr-CA" sz="1050" dirty="0" err="1"/>
              <a:t>randX</a:t>
            </a:r>
            <a:r>
              <a:rPr lang="fr-CA" sz="1050" dirty="0"/>
              <a:t> = </a:t>
            </a:r>
            <a:r>
              <a:rPr lang="fr-CA" sz="1050" dirty="0" err="1"/>
              <a:t>random.Next</a:t>
            </a:r>
            <a:r>
              <a:rPr lang="fr-CA" sz="1050" dirty="0"/>
              <a:t>(-4, -1);</a:t>
            </a:r>
          </a:p>
          <a:p>
            <a:endParaRPr lang="fr-CA" sz="1050" dirty="0"/>
          </a:p>
          <a:p>
            <a:r>
              <a:rPr lang="fr-CA" sz="1050" dirty="0"/>
              <a:t>      Vitesse = new Vector2(</a:t>
            </a:r>
            <a:r>
              <a:rPr lang="fr-CA" sz="1050" dirty="0" err="1"/>
              <a:t>randX</a:t>
            </a:r>
            <a:r>
              <a:rPr lang="fr-CA" sz="1050" dirty="0"/>
              <a:t>, </a:t>
            </a:r>
            <a:r>
              <a:rPr lang="fr-CA" sz="1050" dirty="0" err="1"/>
              <a:t>randY</a:t>
            </a:r>
            <a:r>
              <a:rPr lang="fr-CA" sz="1050" dirty="0"/>
              <a:t>);</a:t>
            </a:r>
          </a:p>
          <a:p>
            <a:r>
              <a:rPr lang="fr-CA" sz="1050" dirty="0"/>
              <a:t>   }</a:t>
            </a:r>
          </a:p>
          <a:p>
            <a:endParaRPr lang="fr-CA" sz="1050" dirty="0"/>
          </a:p>
          <a:p>
            <a:r>
              <a:rPr lang="fr-CA" sz="1050" dirty="0"/>
              <a:t>   public </a:t>
            </a:r>
            <a:r>
              <a:rPr lang="fr-CA" sz="1050" dirty="0" err="1"/>
              <a:t>void</a:t>
            </a:r>
            <a:r>
              <a:rPr lang="fr-CA" sz="1050" dirty="0"/>
              <a:t> Update(</a:t>
            </a:r>
            <a:r>
              <a:rPr lang="fr-CA" sz="1050" dirty="0" err="1"/>
              <a:t>GraphicsDevice</a:t>
            </a:r>
            <a:r>
              <a:rPr lang="fr-CA" sz="1050" dirty="0"/>
              <a:t> </a:t>
            </a:r>
            <a:r>
              <a:rPr lang="fr-CA" sz="1050" dirty="0" err="1"/>
              <a:t>graphics</a:t>
            </a:r>
            <a:r>
              <a:rPr lang="fr-CA" sz="1050" dirty="0"/>
              <a:t>)</a:t>
            </a:r>
          </a:p>
          <a:p>
            <a:r>
              <a:rPr lang="fr-CA" sz="1050" dirty="0"/>
              <a:t>   {</a:t>
            </a:r>
          </a:p>
          <a:p>
            <a:r>
              <a:rPr lang="fr-CA" sz="1050" dirty="0"/>
              <a:t>      Position += Vitesse;</a:t>
            </a:r>
          </a:p>
          <a:p>
            <a:endParaRPr lang="fr-CA" sz="1050" dirty="0"/>
          </a:p>
          <a:p>
            <a:r>
              <a:rPr lang="fr-CA" sz="1050" dirty="0"/>
              <a:t>      if (</a:t>
            </a:r>
            <a:r>
              <a:rPr lang="fr-CA" sz="1050" dirty="0" err="1"/>
              <a:t>Position.Y</a:t>
            </a:r>
            <a:r>
              <a:rPr lang="fr-CA" sz="1050" dirty="0"/>
              <a:t> &lt; 0 || </a:t>
            </a:r>
            <a:r>
              <a:rPr lang="fr-CA" sz="1050" dirty="0" err="1"/>
              <a:t>Position.Y</a:t>
            </a:r>
            <a:r>
              <a:rPr lang="fr-CA" sz="1050" dirty="0"/>
              <a:t> &gt;= </a:t>
            </a:r>
            <a:r>
              <a:rPr lang="fr-CA" sz="1050" dirty="0" err="1"/>
              <a:t>graphics.Viewport.Height</a:t>
            </a:r>
            <a:r>
              <a:rPr lang="fr-CA" sz="1050" dirty="0"/>
              <a:t> - </a:t>
            </a:r>
            <a:r>
              <a:rPr lang="fr-CA" sz="1050" dirty="0" err="1"/>
              <a:t>Texture.Height</a:t>
            </a:r>
            <a:r>
              <a:rPr lang="fr-CA" sz="1050" dirty="0"/>
              <a:t>)</a:t>
            </a:r>
          </a:p>
          <a:p>
            <a:r>
              <a:rPr lang="fr-CA" sz="1050" dirty="0"/>
              <a:t>         </a:t>
            </a:r>
            <a:r>
              <a:rPr lang="fr-CA" sz="1050" dirty="0" err="1"/>
              <a:t>Vitesse.Y</a:t>
            </a:r>
            <a:r>
              <a:rPr lang="fr-CA" sz="1050" dirty="0"/>
              <a:t> = -</a:t>
            </a:r>
            <a:r>
              <a:rPr lang="fr-CA" sz="1050" dirty="0" err="1"/>
              <a:t>Vitesse.Y</a:t>
            </a:r>
            <a:r>
              <a:rPr lang="fr-CA" sz="1050" dirty="0"/>
              <a:t>;</a:t>
            </a:r>
          </a:p>
          <a:p>
            <a:endParaRPr lang="fr-CA" sz="1050" dirty="0"/>
          </a:p>
          <a:p>
            <a:r>
              <a:rPr lang="fr-CA" sz="1050" dirty="0"/>
              <a:t>      if (</a:t>
            </a:r>
            <a:r>
              <a:rPr lang="fr-CA" sz="1050" dirty="0" err="1"/>
              <a:t>Position.X</a:t>
            </a:r>
            <a:r>
              <a:rPr lang="fr-CA" sz="1050" dirty="0"/>
              <a:t> &lt; 0 - </a:t>
            </a:r>
            <a:r>
              <a:rPr lang="fr-CA" sz="1050" dirty="0" err="1"/>
              <a:t>Texture.Width</a:t>
            </a:r>
            <a:r>
              <a:rPr lang="fr-CA" sz="1050" dirty="0"/>
              <a:t>)</a:t>
            </a:r>
          </a:p>
          <a:p>
            <a:r>
              <a:rPr lang="fr-CA" sz="1050" dirty="0"/>
              <a:t>         </a:t>
            </a:r>
            <a:r>
              <a:rPr lang="fr-CA" sz="1050" dirty="0" err="1"/>
              <a:t>IsVisible</a:t>
            </a:r>
            <a:r>
              <a:rPr lang="fr-CA" sz="1050" dirty="0"/>
              <a:t> = false;</a:t>
            </a:r>
          </a:p>
          <a:p>
            <a:r>
              <a:rPr lang="fr-CA" sz="1050" dirty="0"/>
              <a:t>   }</a:t>
            </a:r>
          </a:p>
          <a:p>
            <a:endParaRPr lang="fr-CA" sz="1050" dirty="0"/>
          </a:p>
          <a:p>
            <a:r>
              <a:rPr lang="fr-CA" sz="1050" dirty="0"/>
              <a:t>   public </a:t>
            </a:r>
            <a:r>
              <a:rPr lang="fr-CA" sz="1050" dirty="0" err="1"/>
              <a:t>void</a:t>
            </a:r>
            <a:r>
              <a:rPr lang="fr-CA" sz="1050" dirty="0"/>
              <a:t> </a:t>
            </a:r>
            <a:r>
              <a:rPr lang="fr-CA" sz="1050" dirty="0" err="1"/>
              <a:t>Draw</a:t>
            </a:r>
            <a:r>
              <a:rPr lang="fr-CA" sz="1050" dirty="0"/>
              <a:t>(</a:t>
            </a:r>
            <a:r>
              <a:rPr lang="fr-CA" sz="1050" dirty="0" err="1"/>
              <a:t>SpriteBatch</a:t>
            </a:r>
            <a:r>
              <a:rPr lang="fr-CA" sz="1050" dirty="0"/>
              <a:t> </a:t>
            </a:r>
            <a:r>
              <a:rPr lang="fr-CA" sz="1050" dirty="0" err="1"/>
              <a:t>spriteBatch</a:t>
            </a:r>
            <a:r>
              <a:rPr lang="fr-CA" sz="1050" dirty="0"/>
              <a:t>)</a:t>
            </a:r>
          </a:p>
          <a:p>
            <a:r>
              <a:rPr lang="fr-CA" sz="1050" dirty="0"/>
              <a:t>   {</a:t>
            </a:r>
          </a:p>
          <a:p>
            <a:r>
              <a:rPr lang="fr-CA" sz="1050" dirty="0"/>
              <a:t>      </a:t>
            </a:r>
            <a:r>
              <a:rPr lang="fr-CA" sz="1050" dirty="0" err="1"/>
              <a:t>spriteBatch.Draw</a:t>
            </a:r>
            <a:r>
              <a:rPr lang="fr-CA" sz="1050" dirty="0"/>
              <a:t>(Texture, Position, </a:t>
            </a:r>
            <a:r>
              <a:rPr lang="fr-CA" sz="1050" dirty="0" err="1"/>
              <a:t>Color.White</a:t>
            </a:r>
            <a:r>
              <a:rPr lang="fr-CA" sz="1050" dirty="0"/>
              <a:t>);</a:t>
            </a:r>
          </a:p>
          <a:p>
            <a:r>
              <a:rPr lang="fr-CA" sz="1050" dirty="0"/>
              <a:t>   }</a:t>
            </a:r>
          </a:p>
          <a:p>
            <a:r>
              <a:rPr lang="fr-CA" sz="1050" dirty="0"/>
              <a:t>}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572000" y="1196752"/>
            <a:ext cx="3738524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CA" dirty="0" smtClean="0"/>
              <a:t>Exemple qui affichera pour un</a:t>
            </a:r>
            <a:br>
              <a:rPr lang="fr-CA" dirty="0" smtClean="0"/>
            </a:br>
            <a:r>
              <a:rPr lang="fr-CA" dirty="0" smtClean="0"/>
              <a:t>objet apparaissant de la droite</a:t>
            </a:r>
            <a:br>
              <a:rPr lang="fr-CA" dirty="0" smtClean="0"/>
            </a:br>
            <a:r>
              <a:rPr lang="fr-CA" dirty="0" smtClean="0"/>
              <a:t>vers la gauche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7673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Spawning : Liste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Une fois la classe crée, il faudra générer une liste qui contient des objets de cette classe</a:t>
            </a:r>
          </a:p>
          <a:p>
            <a:r>
              <a:rPr lang="fr-CA" dirty="0" smtClean="0"/>
              <a:t>Dans la zone de déclaration des objets et variables, il faudra instancier la liste en plus d’une variable aléatoire et d’un temps de </a:t>
            </a:r>
            <a:r>
              <a:rPr lang="fr-CA" dirty="0" err="1" smtClean="0"/>
              <a:t>regénération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1547664" y="5229200"/>
            <a:ext cx="552747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CA" dirty="0" smtClean="0"/>
              <a:t>List&lt;Ennemie</a:t>
            </a:r>
            <a:r>
              <a:rPr lang="fr-CA" dirty="0"/>
              <a:t>&gt; ennemies = new List&lt;Ennemie&gt;();</a:t>
            </a:r>
          </a:p>
          <a:p>
            <a:r>
              <a:rPr lang="fr-CA" dirty="0" err="1" smtClean="0"/>
              <a:t>Random</a:t>
            </a:r>
            <a:r>
              <a:rPr lang="fr-CA" dirty="0" smtClean="0"/>
              <a:t> </a:t>
            </a:r>
            <a:r>
              <a:rPr lang="fr-CA" dirty="0" err="1"/>
              <a:t>random</a:t>
            </a:r>
            <a:r>
              <a:rPr lang="fr-CA" dirty="0"/>
              <a:t> = new </a:t>
            </a:r>
            <a:r>
              <a:rPr lang="fr-CA" dirty="0" err="1"/>
              <a:t>Random</a:t>
            </a:r>
            <a:r>
              <a:rPr lang="fr-CA" dirty="0"/>
              <a:t>();</a:t>
            </a:r>
          </a:p>
          <a:p>
            <a:r>
              <a:rPr lang="fr-CA" dirty="0" err="1" smtClean="0"/>
              <a:t>float</a:t>
            </a:r>
            <a:r>
              <a:rPr lang="fr-CA" dirty="0" smtClean="0"/>
              <a:t> </a:t>
            </a:r>
            <a:r>
              <a:rPr lang="fr-CA" dirty="0" err="1" smtClean="0"/>
              <a:t>spawnDelai</a:t>
            </a:r>
            <a:r>
              <a:rPr lang="fr-CA" dirty="0" smtClean="0"/>
              <a:t> </a:t>
            </a:r>
            <a:r>
              <a:rPr lang="fr-CA" dirty="0"/>
              <a:t>= 0</a:t>
            </a:r>
            <a:r>
              <a:rPr lang="fr-CA" dirty="0" smtClean="0"/>
              <a:t>;</a:t>
            </a:r>
          </a:p>
          <a:p>
            <a:r>
              <a:rPr lang="fr-CA" dirty="0" err="1" smtClean="0"/>
              <a:t>float</a:t>
            </a:r>
            <a:r>
              <a:rPr lang="fr-CA" dirty="0" smtClean="0"/>
              <a:t> </a:t>
            </a:r>
            <a:r>
              <a:rPr lang="fr-CA" dirty="0" err="1" smtClean="0"/>
              <a:t>spawnInterval</a:t>
            </a:r>
            <a:r>
              <a:rPr lang="fr-CA" dirty="0" smtClean="0"/>
              <a:t> = 1;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916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Spawning : Gestion de la liste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Pour gérer la régénération, on utilise une méthode chargée de gérer les objets de la liste</a:t>
            </a:r>
          </a:p>
          <a:p>
            <a:r>
              <a:rPr lang="fr-CA" dirty="0" smtClean="0"/>
              <a:t>On y définit la position aléatoire en </a:t>
            </a:r>
            <a:r>
              <a:rPr lang="fr-CA" b="1" dirty="0" smtClean="0"/>
              <a:t>Y</a:t>
            </a:r>
          </a:p>
          <a:p>
            <a:pPr lvl="1"/>
            <a:r>
              <a:rPr lang="fr-CA" dirty="0" smtClean="0"/>
              <a:t>Ne pas oublier le but de cet exemple qui est d’afficher les objets flottants de droite vers la gauche</a:t>
            </a:r>
          </a:p>
          <a:p>
            <a:r>
              <a:rPr lang="fr-CA" dirty="0" smtClean="0"/>
              <a:t>On y gère le délai de régénération ainsi que le retrait des objets une fois que ceux-ci dépasse l’affichage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5122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Spawning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1896627"/>
            <a:ext cx="537038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100" dirty="0"/>
              <a:t>public </a:t>
            </a:r>
            <a:r>
              <a:rPr lang="fr-CA" sz="1100" dirty="0" err="1"/>
              <a:t>void</a:t>
            </a:r>
            <a:r>
              <a:rPr lang="fr-CA" sz="1100" dirty="0"/>
              <a:t> </a:t>
            </a:r>
            <a:r>
              <a:rPr lang="fr-CA" sz="1100" dirty="0" err="1"/>
              <a:t>ChargerEnnemies</a:t>
            </a:r>
            <a:r>
              <a:rPr lang="fr-CA" sz="1100" dirty="0"/>
              <a:t>()</a:t>
            </a:r>
          </a:p>
          <a:p>
            <a:r>
              <a:rPr lang="fr-CA" sz="1100" dirty="0"/>
              <a:t>{</a:t>
            </a:r>
          </a:p>
          <a:p>
            <a:r>
              <a:rPr lang="fr-CA" sz="1100" dirty="0"/>
              <a:t>   </a:t>
            </a:r>
            <a:r>
              <a:rPr lang="fr-CA" sz="1100" dirty="0" err="1"/>
              <a:t>int</a:t>
            </a:r>
            <a:r>
              <a:rPr lang="fr-CA" sz="1100" dirty="0"/>
              <a:t> </a:t>
            </a:r>
            <a:r>
              <a:rPr lang="fr-CA" sz="1100" dirty="0" err="1"/>
              <a:t>randY</a:t>
            </a:r>
            <a:r>
              <a:rPr lang="fr-CA" sz="1100" dirty="0"/>
              <a:t> = </a:t>
            </a:r>
            <a:r>
              <a:rPr lang="fr-CA" sz="1100" dirty="0" err="1"/>
              <a:t>random.Next</a:t>
            </a:r>
            <a:r>
              <a:rPr lang="fr-CA" sz="1100" dirty="0"/>
              <a:t>(1, </a:t>
            </a:r>
            <a:r>
              <a:rPr lang="fr-CA" sz="1100" dirty="0" err="1"/>
              <a:t>GraphicsDevice.Viewport.Height</a:t>
            </a:r>
            <a:r>
              <a:rPr lang="fr-CA" sz="1100" dirty="0"/>
              <a:t> - 48</a:t>
            </a:r>
            <a:r>
              <a:rPr lang="fr-CA" sz="1100" dirty="0" smtClean="0"/>
              <a:t>);</a:t>
            </a:r>
            <a:endParaRPr lang="fr-CA" sz="1100" dirty="0"/>
          </a:p>
          <a:p>
            <a:endParaRPr lang="fr-CA" sz="1100" dirty="0"/>
          </a:p>
          <a:p>
            <a:r>
              <a:rPr lang="fr-CA" sz="1100" dirty="0"/>
              <a:t>   if (</a:t>
            </a:r>
            <a:r>
              <a:rPr lang="fr-CA" sz="1100" dirty="0" err="1"/>
              <a:t>spawnDelai</a:t>
            </a:r>
            <a:r>
              <a:rPr lang="fr-CA" sz="1100" dirty="0"/>
              <a:t> &gt;= </a:t>
            </a:r>
            <a:r>
              <a:rPr lang="fr-CA" sz="1100" dirty="0" err="1"/>
              <a:t>spawnInterval</a:t>
            </a:r>
            <a:r>
              <a:rPr lang="fr-CA" sz="1100" dirty="0"/>
              <a:t>)</a:t>
            </a:r>
          </a:p>
          <a:p>
            <a:r>
              <a:rPr lang="fr-CA" sz="1100" dirty="0"/>
              <a:t>   {</a:t>
            </a:r>
          </a:p>
          <a:p>
            <a:r>
              <a:rPr lang="fr-CA" sz="1100" dirty="0"/>
              <a:t>      </a:t>
            </a:r>
            <a:r>
              <a:rPr lang="fr-CA" sz="1100" dirty="0" err="1"/>
              <a:t>spawnDelai</a:t>
            </a:r>
            <a:r>
              <a:rPr lang="fr-CA" sz="1100" dirty="0"/>
              <a:t> = 0;</a:t>
            </a:r>
          </a:p>
          <a:p>
            <a:endParaRPr lang="fr-CA" sz="1100" dirty="0"/>
          </a:p>
          <a:p>
            <a:r>
              <a:rPr lang="fr-CA" sz="1100" dirty="0"/>
              <a:t>      if (</a:t>
            </a:r>
            <a:r>
              <a:rPr lang="fr-CA" sz="1100" dirty="0" err="1"/>
              <a:t>ennemies.Count</a:t>
            </a:r>
            <a:r>
              <a:rPr lang="fr-CA" sz="1100" dirty="0"/>
              <a:t>() &lt; 4</a:t>
            </a:r>
            <a:r>
              <a:rPr lang="fr-CA" sz="1100" dirty="0" smtClean="0"/>
              <a:t>) // Maximum de 4</a:t>
            </a:r>
            <a:endParaRPr lang="fr-CA" sz="1100" dirty="0"/>
          </a:p>
          <a:p>
            <a:r>
              <a:rPr lang="fr-CA" sz="1100" dirty="0"/>
              <a:t>      {</a:t>
            </a:r>
          </a:p>
          <a:p>
            <a:r>
              <a:rPr lang="fr-CA" sz="1100" dirty="0"/>
              <a:t>         </a:t>
            </a:r>
            <a:r>
              <a:rPr lang="fr-CA" sz="1100" dirty="0" err="1"/>
              <a:t>ennemies.Add</a:t>
            </a:r>
            <a:r>
              <a:rPr lang="fr-CA" sz="1100" dirty="0"/>
              <a:t>(new Ennemie(</a:t>
            </a:r>
            <a:r>
              <a:rPr lang="fr-CA" sz="1100" dirty="0" err="1"/>
              <a:t>Content.Load</a:t>
            </a:r>
            <a:r>
              <a:rPr lang="fr-CA" sz="1100" dirty="0"/>
              <a:t>&lt;Texture2D&gt;(@"asteroid2"), </a:t>
            </a:r>
          </a:p>
          <a:p>
            <a:r>
              <a:rPr lang="fr-CA" sz="1100" dirty="0"/>
              <a:t>             new Vector2(</a:t>
            </a:r>
            <a:r>
              <a:rPr lang="fr-CA" sz="1100" dirty="0" err="1"/>
              <a:t>GraphicsDevice.Viewport.Width</a:t>
            </a:r>
            <a:r>
              <a:rPr lang="fr-CA" sz="1100" dirty="0"/>
              <a:t>, </a:t>
            </a:r>
            <a:r>
              <a:rPr lang="fr-CA" sz="1100" dirty="0" err="1"/>
              <a:t>randY</a:t>
            </a:r>
            <a:r>
              <a:rPr lang="fr-CA" sz="1100" dirty="0"/>
              <a:t>)));</a:t>
            </a:r>
          </a:p>
          <a:p>
            <a:r>
              <a:rPr lang="fr-CA" sz="1100" dirty="0"/>
              <a:t>      }</a:t>
            </a:r>
          </a:p>
          <a:p>
            <a:r>
              <a:rPr lang="fr-CA" sz="1100" dirty="0"/>
              <a:t>   }</a:t>
            </a:r>
          </a:p>
          <a:p>
            <a:endParaRPr lang="fr-CA" sz="1100" dirty="0"/>
          </a:p>
          <a:p>
            <a:r>
              <a:rPr lang="fr-CA" sz="1100" dirty="0"/>
              <a:t>   for (</a:t>
            </a:r>
            <a:r>
              <a:rPr lang="fr-CA" sz="1100" dirty="0" err="1"/>
              <a:t>int</a:t>
            </a:r>
            <a:r>
              <a:rPr lang="fr-CA" sz="1100" dirty="0"/>
              <a:t> i = 0; i &lt; </a:t>
            </a:r>
            <a:r>
              <a:rPr lang="fr-CA" sz="1100" dirty="0" err="1"/>
              <a:t>ennemies.Count</a:t>
            </a:r>
            <a:r>
              <a:rPr lang="fr-CA" sz="1100" dirty="0"/>
              <a:t>; i++)</a:t>
            </a:r>
          </a:p>
          <a:p>
            <a:r>
              <a:rPr lang="fr-CA" sz="1100" dirty="0"/>
              <a:t>   {</a:t>
            </a:r>
          </a:p>
          <a:p>
            <a:r>
              <a:rPr lang="fr-CA" sz="1100" dirty="0"/>
              <a:t>      if (!ennemies[i].</a:t>
            </a:r>
            <a:r>
              <a:rPr lang="fr-CA" sz="1100" dirty="0" err="1"/>
              <a:t>IsVisible</a:t>
            </a:r>
            <a:r>
              <a:rPr lang="fr-CA" sz="1100" dirty="0"/>
              <a:t>)</a:t>
            </a:r>
          </a:p>
          <a:p>
            <a:r>
              <a:rPr lang="fr-CA" sz="1100" dirty="0"/>
              <a:t>      {</a:t>
            </a:r>
          </a:p>
          <a:p>
            <a:r>
              <a:rPr lang="fr-CA" sz="1100" dirty="0"/>
              <a:t>         </a:t>
            </a:r>
            <a:r>
              <a:rPr lang="fr-CA" sz="1100" dirty="0" err="1"/>
              <a:t>ennemies.RemoveAt</a:t>
            </a:r>
            <a:r>
              <a:rPr lang="fr-CA" sz="1100" dirty="0"/>
              <a:t>(i);</a:t>
            </a:r>
          </a:p>
          <a:p>
            <a:r>
              <a:rPr lang="fr-CA" sz="1100" dirty="0"/>
              <a:t>         i--;</a:t>
            </a:r>
          </a:p>
          <a:p>
            <a:r>
              <a:rPr lang="fr-CA" sz="1100" dirty="0"/>
              <a:t>      }</a:t>
            </a:r>
          </a:p>
          <a:p>
            <a:r>
              <a:rPr lang="fr-CA" sz="1100" dirty="0"/>
              <a:t>   }</a:t>
            </a:r>
          </a:p>
          <a:p>
            <a:r>
              <a:rPr lang="fr-CA" sz="11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1275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Spawning : Update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Il y a une gestion de délai, il faut la faire dans la méthode </a:t>
            </a:r>
            <a:r>
              <a:rPr lang="fr-CA" b="1" dirty="0" smtClean="0"/>
              <a:t>Update</a:t>
            </a:r>
            <a:r>
              <a:rPr lang="fr-CA" dirty="0" smtClean="0"/>
              <a:t> du jeu</a:t>
            </a:r>
          </a:p>
          <a:p>
            <a:pPr lvl="1"/>
            <a:r>
              <a:rPr lang="fr-CA" sz="1400" dirty="0" err="1"/>
              <a:t>spawnDelai</a:t>
            </a:r>
            <a:r>
              <a:rPr lang="fr-CA" sz="1400" dirty="0"/>
              <a:t> += (</a:t>
            </a:r>
            <a:r>
              <a:rPr lang="fr-CA" sz="1400" dirty="0" err="1"/>
              <a:t>float</a:t>
            </a:r>
            <a:r>
              <a:rPr lang="fr-CA" sz="1400" dirty="0"/>
              <a:t>)</a:t>
            </a:r>
            <a:r>
              <a:rPr lang="fr-CA" sz="1400" dirty="0" err="1"/>
              <a:t>gameTime.ElapsedGameTime.TotalSeconds</a:t>
            </a:r>
            <a:r>
              <a:rPr lang="fr-CA" sz="1400" dirty="0"/>
              <a:t>;</a:t>
            </a:r>
          </a:p>
          <a:p>
            <a:r>
              <a:rPr lang="fr-CA" dirty="0" smtClean="0"/>
              <a:t>Dans </a:t>
            </a:r>
            <a:r>
              <a:rPr lang="fr-CA" b="1" dirty="0" smtClean="0"/>
              <a:t>Update</a:t>
            </a:r>
            <a:r>
              <a:rPr lang="fr-CA" dirty="0" smtClean="0"/>
              <a:t> du jeu, il faut appeler pour chacun des objets sa méthode </a:t>
            </a:r>
            <a:r>
              <a:rPr lang="fr-CA" b="1" dirty="0" smtClean="0"/>
              <a:t>Update</a:t>
            </a:r>
            <a:r>
              <a:rPr lang="fr-CA" dirty="0" smtClean="0"/>
              <a:t> pour mettre à jour l’objet</a:t>
            </a:r>
          </a:p>
          <a:p>
            <a:r>
              <a:rPr lang="fr-CA" dirty="0" smtClean="0"/>
              <a:t>Ensuite, on appelle la méthode </a:t>
            </a:r>
            <a:r>
              <a:rPr lang="fr-CA" b="1" dirty="0" err="1" smtClean="0"/>
              <a:t>ChargerEnnemies</a:t>
            </a:r>
            <a:r>
              <a:rPr lang="fr-CA" dirty="0" smtClean="0"/>
              <a:t> pour mettre à jour les objets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9328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Spawning : Update</a:t>
            </a:r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899592" y="2780928"/>
            <a:ext cx="7566495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CA" dirty="0" smtClean="0"/>
              <a:t>\\ Dans update</a:t>
            </a:r>
          </a:p>
          <a:p>
            <a:r>
              <a:rPr lang="fr-CA" dirty="0" err="1" smtClean="0"/>
              <a:t>spawnDelai</a:t>
            </a:r>
            <a:r>
              <a:rPr lang="fr-CA" dirty="0" smtClean="0"/>
              <a:t> </a:t>
            </a:r>
            <a:r>
              <a:rPr lang="fr-CA" dirty="0"/>
              <a:t>+= (</a:t>
            </a:r>
            <a:r>
              <a:rPr lang="fr-CA" dirty="0" err="1"/>
              <a:t>float</a:t>
            </a:r>
            <a:r>
              <a:rPr lang="fr-CA" dirty="0"/>
              <a:t>)</a:t>
            </a:r>
            <a:r>
              <a:rPr lang="fr-CA" dirty="0" err="1"/>
              <a:t>gameTime.ElapsedGameTime.TotalSeconds</a:t>
            </a:r>
            <a:r>
              <a:rPr lang="fr-CA" dirty="0"/>
              <a:t>;</a:t>
            </a:r>
          </a:p>
          <a:p>
            <a:endParaRPr lang="fr-CA" dirty="0"/>
          </a:p>
          <a:p>
            <a:r>
              <a:rPr lang="fr-CA" dirty="0" err="1" smtClean="0"/>
              <a:t>foreach</a:t>
            </a:r>
            <a:r>
              <a:rPr lang="fr-CA" dirty="0" smtClean="0"/>
              <a:t> </a:t>
            </a:r>
            <a:r>
              <a:rPr lang="fr-CA" dirty="0"/>
              <a:t>(Ennemie e in ennemies)</a:t>
            </a:r>
          </a:p>
          <a:p>
            <a:r>
              <a:rPr lang="fr-CA" dirty="0" smtClean="0"/>
              <a:t>   </a:t>
            </a:r>
            <a:r>
              <a:rPr lang="fr-CA" dirty="0" err="1" smtClean="0"/>
              <a:t>e.Update</a:t>
            </a:r>
            <a:r>
              <a:rPr lang="fr-CA" dirty="0" smtClean="0"/>
              <a:t>(</a:t>
            </a:r>
            <a:r>
              <a:rPr lang="fr-CA" dirty="0" err="1" smtClean="0"/>
              <a:t>graphics.GraphicsDevice</a:t>
            </a:r>
            <a:r>
              <a:rPr lang="fr-CA" dirty="0"/>
              <a:t>);</a:t>
            </a:r>
          </a:p>
          <a:p>
            <a:endParaRPr lang="fr-CA" dirty="0"/>
          </a:p>
          <a:p>
            <a:r>
              <a:rPr lang="fr-CA" dirty="0" err="1" smtClean="0"/>
              <a:t>ChargerEnnemies</a:t>
            </a:r>
            <a:r>
              <a:rPr lang="fr-CA" dirty="0" smtClean="0"/>
              <a:t>();</a:t>
            </a:r>
          </a:p>
          <a:p>
            <a:endParaRPr lang="fr-CA" dirty="0"/>
          </a:p>
          <a:p>
            <a:r>
              <a:rPr lang="fr-CA" dirty="0" smtClean="0"/>
              <a:t>\\ suite du code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4020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de leçon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Les volées</a:t>
            </a:r>
          </a:p>
          <a:p>
            <a:pPr lvl="1"/>
            <a:r>
              <a:rPr lang="fr-FR" dirty="0" smtClean="0"/>
              <a:t>Qu’est-ce qu’une volée?</a:t>
            </a:r>
          </a:p>
          <a:p>
            <a:pPr lvl="1"/>
            <a:r>
              <a:rPr lang="fr-FR" dirty="0" smtClean="0"/>
              <a:t>Notions scientifiques</a:t>
            </a:r>
          </a:p>
          <a:p>
            <a:pPr lvl="2"/>
            <a:r>
              <a:rPr lang="fr-FR" dirty="0" smtClean="0"/>
              <a:t>Cohésion</a:t>
            </a:r>
          </a:p>
          <a:p>
            <a:pPr lvl="2"/>
            <a:r>
              <a:rPr lang="fr-FR" dirty="0" smtClean="0"/>
              <a:t>Séparation</a:t>
            </a:r>
          </a:p>
          <a:p>
            <a:pPr lvl="2"/>
            <a:r>
              <a:rPr lang="fr-FR" dirty="0" smtClean="0"/>
              <a:t>Alignement</a:t>
            </a:r>
          </a:p>
          <a:p>
            <a:r>
              <a:rPr lang="fr-FR" dirty="0" smtClean="0"/>
              <a:t>Le </a:t>
            </a:r>
            <a:r>
              <a:rPr lang="fr-FR" dirty="0" err="1" smtClean="0"/>
              <a:t>spawning</a:t>
            </a:r>
            <a:endParaRPr lang="fr-FR" dirty="0" smtClean="0"/>
          </a:p>
          <a:p>
            <a:r>
              <a:rPr lang="fr-FR" dirty="0" smtClean="0"/>
              <a:t>Les collisions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0563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Spawning : </a:t>
            </a:r>
            <a:r>
              <a:rPr lang="fr-CA" dirty="0" err="1" smtClean="0"/>
              <a:t>Draw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Pour l’affichage, il faut gérer chacun des objets en appelant la méthode </a:t>
            </a:r>
            <a:r>
              <a:rPr lang="fr-CA" b="1" dirty="0" err="1" smtClean="0"/>
              <a:t>Draw</a:t>
            </a:r>
            <a:r>
              <a:rPr lang="fr-CA" dirty="0" smtClean="0"/>
              <a:t> de ceux-ci</a:t>
            </a:r>
          </a:p>
          <a:p>
            <a:pPr marL="68580" indent="0">
              <a:buNone/>
            </a:pP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1907704" y="3645024"/>
            <a:ext cx="4519186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CA" dirty="0"/>
              <a:t>// TODO: </a:t>
            </a: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drawing</a:t>
            </a:r>
            <a:r>
              <a:rPr lang="fr-CA" dirty="0"/>
              <a:t> code </a:t>
            </a:r>
            <a:r>
              <a:rPr lang="fr-CA" dirty="0" err="1"/>
              <a:t>here</a:t>
            </a:r>
            <a:endParaRPr lang="fr-CA" dirty="0"/>
          </a:p>
          <a:p>
            <a:r>
              <a:rPr lang="fr-CA" dirty="0" err="1"/>
              <a:t>spriteBatch.Begin</a:t>
            </a:r>
            <a:r>
              <a:rPr lang="fr-CA" dirty="0"/>
              <a:t>();</a:t>
            </a:r>
          </a:p>
          <a:p>
            <a:endParaRPr lang="fr-CA" dirty="0"/>
          </a:p>
          <a:p>
            <a:r>
              <a:rPr lang="fr-CA" dirty="0" err="1"/>
              <a:t>foreach</a:t>
            </a:r>
            <a:r>
              <a:rPr lang="fr-CA" dirty="0"/>
              <a:t> (Ennemie e in </a:t>
            </a:r>
            <a:r>
              <a:rPr lang="fr-CA" dirty="0" smtClean="0"/>
              <a:t>ennemies)</a:t>
            </a:r>
          </a:p>
          <a:p>
            <a:r>
              <a:rPr lang="fr-CA" dirty="0"/>
              <a:t> </a:t>
            </a:r>
            <a:r>
              <a:rPr lang="fr-CA" dirty="0" smtClean="0"/>
              <a:t>  </a:t>
            </a:r>
            <a:r>
              <a:rPr lang="fr-CA" dirty="0" err="1" smtClean="0"/>
              <a:t>e.Draw</a:t>
            </a:r>
            <a:r>
              <a:rPr lang="fr-CA" dirty="0" smtClean="0"/>
              <a:t>(</a:t>
            </a:r>
            <a:r>
              <a:rPr lang="fr-CA" dirty="0" err="1" smtClean="0"/>
              <a:t>spriteBatch</a:t>
            </a:r>
            <a:r>
              <a:rPr lang="fr-CA" dirty="0"/>
              <a:t>);</a:t>
            </a:r>
          </a:p>
          <a:p>
            <a:endParaRPr lang="fr-CA" dirty="0"/>
          </a:p>
          <a:p>
            <a:r>
              <a:rPr lang="fr-CA" dirty="0" err="1"/>
              <a:t>spriteBatch.End</a:t>
            </a:r>
            <a:r>
              <a:rPr lang="fr-CA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341144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Spawning : </a:t>
            </a:r>
            <a:r>
              <a:rPr lang="fr-CA" dirty="0" err="1" smtClean="0"/>
              <a:t>Screenshot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495" y="2324100"/>
            <a:ext cx="5382023" cy="3508375"/>
          </a:xfrm>
        </p:spPr>
      </p:pic>
    </p:spTree>
    <p:extLst>
      <p:ext uri="{BB962C8B-B14F-4D97-AF65-F5344CB8AC3E}">
        <p14:creationId xmlns:p14="http://schemas.microsoft.com/office/powerpoint/2010/main" val="208683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collisions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5963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Collision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Le principe de collision est essentiel dans le jeu vidéo</a:t>
            </a:r>
          </a:p>
          <a:p>
            <a:r>
              <a:rPr lang="fr-CA" dirty="0" smtClean="0"/>
              <a:t>Le fonctionnement peut être relativement simple jusqu’à très complexe</a:t>
            </a:r>
          </a:p>
          <a:p>
            <a:r>
              <a:rPr lang="fr-CA" dirty="0" smtClean="0"/>
              <a:t>En 2D, il y a principalement deux types de collision soit la boîte limite et pixel à pixel</a:t>
            </a:r>
          </a:p>
          <a:p>
            <a:r>
              <a:rPr lang="fr-CA" dirty="0" smtClean="0"/>
              <a:t>Dans le cas présent, nous voyons la collision simple c’est-à-dire la gestion d’intersection entre deux rectangles soit la </a:t>
            </a:r>
            <a:r>
              <a:rPr lang="fr-CA" i="1" dirty="0" err="1" smtClean="0"/>
              <a:t>Bounding</a:t>
            </a:r>
            <a:r>
              <a:rPr lang="fr-CA" i="1" dirty="0" smtClean="0"/>
              <a:t> Box</a:t>
            </a:r>
            <a:endParaRPr lang="fr-CA" i="1" dirty="0"/>
          </a:p>
        </p:txBody>
      </p:sp>
    </p:spTree>
    <p:extLst>
      <p:ext uri="{BB962C8B-B14F-4D97-AF65-F5344CB8AC3E}">
        <p14:creationId xmlns:p14="http://schemas.microsoft.com/office/powerpoint/2010/main" val="237747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Collision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Pour vérifier s’il y a collision entre deux objets, il suffit de vérifier si la boîte est intersectée avec une seconde boîte</a:t>
            </a:r>
          </a:p>
          <a:p>
            <a:r>
              <a:rPr lang="fr-CA" dirty="0" smtClean="0"/>
              <a:t>Une boîte est simplement un rectangle qui délimite l’objet</a:t>
            </a:r>
          </a:p>
          <a:p>
            <a:r>
              <a:rPr lang="fr-CA" dirty="0" smtClean="0"/>
              <a:t>Il suffit d’ajouter une propriété de type </a:t>
            </a:r>
            <a:r>
              <a:rPr lang="fr-CA" b="1" dirty="0" smtClean="0"/>
              <a:t>Rectangle</a:t>
            </a:r>
          </a:p>
          <a:p>
            <a:r>
              <a:rPr lang="fr-CA" dirty="0" smtClean="0"/>
              <a:t>Le rectangle est généralement instancié à la dimension de la texture de l’objet</a:t>
            </a:r>
          </a:p>
          <a:p>
            <a:endParaRPr lang="fr-CA" dirty="0"/>
          </a:p>
        </p:txBody>
      </p:sp>
      <p:sp>
        <p:nvSpPr>
          <p:cNvPr id="4" name="TextBox 3"/>
          <p:cNvSpPr txBox="1"/>
          <p:nvPr/>
        </p:nvSpPr>
        <p:spPr>
          <a:xfrm>
            <a:off x="-655320" y="14325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461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Collision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Il faut aussi mettre à jour la position du rectangle en même temps que celui de la texture d’où l’utilité de la méthode </a:t>
            </a:r>
            <a:r>
              <a:rPr lang="fr-CA" b="1" dirty="0" smtClean="0"/>
              <a:t>Update</a:t>
            </a:r>
            <a:r>
              <a:rPr lang="fr-CA" dirty="0" smtClean="0"/>
              <a:t> dans la classe</a:t>
            </a:r>
          </a:p>
          <a:p>
            <a:r>
              <a:rPr lang="fr-CA" dirty="0" smtClean="0"/>
              <a:t>On ajoute une méthode public  </a:t>
            </a:r>
            <a:r>
              <a:rPr lang="fr-CA" b="1" dirty="0" err="1" smtClean="0"/>
              <a:t>IsColliding</a:t>
            </a:r>
            <a:r>
              <a:rPr lang="fr-CA" dirty="0" smtClean="0"/>
              <a:t> dans la classe qui retourne un booléen indiquant s’il y a collision</a:t>
            </a:r>
          </a:p>
          <a:p>
            <a:r>
              <a:rPr lang="fr-CA" dirty="0" smtClean="0"/>
              <a:t>Cette méthode prend en paramètre un objet de type Rectangle qui représente l’objet à comparer avec le présent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0907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Collision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 err="1" smtClean="0"/>
              <a:t>IsColliding</a:t>
            </a:r>
            <a:r>
              <a:rPr lang="fr-CA" dirty="0" smtClean="0"/>
              <a:t> est relativement simple, car elle retourne la valeur de la méthode </a:t>
            </a:r>
            <a:r>
              <a:rPr lang="fr-CA" b="1" dirty="0" err="1" smtClean="0"/>
              <a:t>Intersect</a:t>
            </a:r>
            <a:r>
              <a:rPr lang="fr-CA" b="1" dirty="0" smtClean="0"/>
              <a:t>()</a:t>
            </a:r>
            <a:r>
              <a:rPr lang="fr-CA" dirty="0" smtClean="0"/>
              <a:t> de la propriété </a:t>
            </a:r>
            <a:r>
              <a:rPr lang="fr-CA" b="1" dirty="0" smtClean="0"/>
              <a:t>Rectangle</a:t>
            </a:r>
            <a:r>
              <a:rPr lang="fr-CA" dirty="0" smtClean="0"/>
              <a:t> de la classe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977781" y="4077072"/>
            <a:ext cx="541205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public </a:t>
            </a:r>
            <a:r>
              <a:rPr lang="en-US" dirty="0" err="1"/>
              <a:t>bool</a:t>
            </a:r>
            <a:r>
              <a:rPr lang="en-US" dirty="0"/>
              <a:t> </a:t>
            </a:r>
            <a:r>
              <a:rPr lang="en-US" dirty="0" err="1"/>
              <a:t>IsColliding</a:t>
            </a:r>
            <a:r>
              <a:rPr lang="en-US" dirty="0"/>
              <a:t>(Rectangle </a:t>
            </a:r>
            <a:r>
              <a:rPr lang="en-US" dirty="0" err="1"/>
              <a:t>otherObject</a:t>
            </a:r>
            <a:r>
              <a:rPr lang="en-US" dirty="0"/>
              <a:t>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return </a:t>
            </a:r>
            <a:r>
              <a:rPr lang="en-US" dirty="0" err="1"/>
              <a:t>BoundingBox.Intersects</a:t>
            </a:r>
            <a:r>
              <a:rPr lang="en-US" dirty="0"/>
              <a:t>(</a:t>
            </a:r>
            <a:r>
              <a:rPr lang="en-US" dirty="0" err="1"/>
              <a:t>otherObject</a:t>
            </a:r>
            <a:r>
              <a:rPr lang="en-US" dirty="0"/>
              <a:t>);</a:t>
            </a:r>
          </a:p>
          <a:p>
            <a:r>
              <a:rPr lang="en-US" dirty="0"/>
              <a:t>}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27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Collision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Pour ensuite gérer la collision cela dépendra du jeu</a:t>
            </a:r>
          </a:p>
          <a:p>
            <a:r>
              <a:rPr lang="fr-CA" dirty="0" smtClean="0"/>
              <a:t>Une méthode très simple est simplement d’inverser la direction de l’objet qui entre en collision avec un autre</a:t>
            </a:r>
          </a:p>
        </p:txBody>
      </p:sp>
    </p:spTree>
    <p:extLst>
      <p:ext uri="{BB962C8B-B14F-4D97-AF65-F5344CB8AC3E}">
        <p14:creationId xmlns:p14="http://schemas.microsoft.com/office/powerpoint/2010/main" val="90106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Collision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63" y="2324100"/>
            <a:ext cx="4860086" cy="3508375"/>
          </a:xfrm>
        </p:spPr>
      </p:pic>
      <p:sp>
        <p:nvSpPr>
          <p:cNvPr id="5" name="ZoneTexte 4"/>
          <p:cNvSpPr txBox="1"/>
          <p:nvPr/>
        </p:nvSpPr>
        <p:spPr>
          <a:xfrm>
            <a:off x="2843808" y="5908630"/>
            <a:ext cx="2606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Problème d’</a:t>
            </a:r>
            <a:r>
              <a:rPr lang="fr-CA" dirty="0" err="1" smtClean="0"/>
              <a:t>algo</a:t>
            </a:r>
            <a:r>
              <a:rPr lang="fr-CA" dirty="0" smtClean="0"/>
              <a:t>?? </a:t>
            </a:r>
            <a:r>
              <a:rPr lang="fr-CA" dirty="0" smtClean="0">
                <a:sym typeface="Wingdings" pitchFamily="2" charset="2"/>
              </a:rPr>
              <a:t>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83064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Migrer le code que l’on retrouve au lien qui suit vers </a:t>
            </a:r>
            <a:r>
              <a:rPr lang="fr-FR" dirty="0" err="1" smtClean="0"/>
              <a:t>LibGdx</a:t>
            </a:r>
            <a:endParaRPr lang="fr-FR" dirty="0" smtClean="0"/>
          </a:p>
          <a:p>
            <a:pPr lvl="1"/>
            <a:r>
              <a:rPr lang="fr-FR" dirty="0">
                <a:hlinkClick r:id="rId2"/>
              </a:rPr>
              <a:t>http://processing.org/examples/</a:t>
            </a:r>
            <a:r>
              <a:rPr lang="fr-FR" dirty="0" smtClean="0">
                <a:hlinkClick r:id="rId2"/>
              </a:rPr>
              <a:t>flocking.html</a:t>
            </a:r>
            <a:endParaRPr lang="fr-FR" dirty="0" smtClean="0"/>
          </a:p>
          <a:p>
            <a:r>
              <a:rPr lang="fr-FR" dirty="0" smtClean="0"/>
              <a:t>Ajouter deux portaux carrés dans le code où lorsqu’il y a un contact avec un portal, le </a:t>
            </a:r>
            <a:r>
              <a:rPr lang="fr-FR" i="1" dirty="0" err="1" smtClean="0"/>
              <a:t>boid</a:t>
            </a:r>
            <a:r>
              <a:rPr lang="fr-FR" dirty="0" smtClean="0"/>
              <a:t> est téléporté vers l’autre portal</a:t>
            </a:r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688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Qu’est-ce qu’une volée?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Une volée est un groupe d’agents dans lequel chaque individu est indépendant et dépendant des autres individus</a:t>
            </a:r>
          </a:p>
          <a:p>
            <a:r>
              <a:rPr lang="fr-FR" dirty="0" smtClean="0"/>
              <a:t>Dans la littérature, on va lire sur le </a:t>
            </a:r>
            <a:r>
              <a:rPr lang="fr-FR" i="1" dirty="0" err="1" smtClean="0"/>
              <a:t>swarm|flocking</a:t>
            </a:r>
            <a:r>
              <a:rPr lang="fr-FR" i="1" dirty="0" smtClean="0"/>
              <a:t> </a:t>
            </a:r>
            <a:r>
              <a:rPr lang="fr-FR" i="1" dirty="0" err="1" smtClean="0"/>
              <a:t>behaviour</a:t>
            </a:r>
            <a:endParaRPr lang="fr-FR" i="1" dirty="0" smtClean="0"/>
          </a:p>
          <a:p>
            <a:r>
              <a:rPr lang="fr-FR" dirty="0" smtClean="0"/>
              <a:t>Chaque individu se nomme un </a:t>
            </a:r>
            <a:r>
              <a:rPr lang="fr-FR" i="1" dirty="0" err="1" smtClean="0"/>
              <a:t>boid</a:t>
            </a:r>
            <a:endParaRPr lang="fr-FR" dirty="0" smtClean="0"/>
          </a:p>
          <a:p>
            <a:r>
              <a:rPr lang="fr-FR" dirty="0" smtClean="0"/>
              <a:t>Synonyme : Essaim, troupeau, banc, etc.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4074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Références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http://en.wikipedia.org/wiki/</a:t>
            </a:r>
            <a:r>
              <a:rPr lang="fr-FR" dirty="0" smtClean="0">
                <a:hlinkClick r:id="rId2"/>
              </a:rPr>
              <a:t>Swarm_behaviour</a:t>
            </a:r>
            <a:endParaRPr lang="fr-FR" dirty="0" smtClean="0"/>
          </a:p>
          <a:p>
            <a:r>
              <a:rPr lang="fr-FR" dirty="0">
                <a:hlinkClick r:id="rId3"/>
              </a:rPr>
              <a:t>http://processing.org/examples/</a:t>
            </a:r>
            <a:r>
              <a:rPr lang="fr-FR" dirty="0" smtClean="0">
                <a:hlinkClick r:id="rId3"/>
              </a:rPr>
              <a:t>flocking.html</a:t>
            </a:r>
            <a:endParaRPr lang="fr-FR" dirty="0" smtClean="0"/>
          </a:p>
          <a:p>
            <a:r>
              <a:rPr lang="fr-FR" dirty="0">
                <a:hlinkClick r:id="rId4"/>
              </a:rPr>
              <a:t>http://igeo.jp/tutorial/43.</a:t>
            </a:r>
            <a:r>
              <a:rPr lang="fr-FR" dirty="0" smtClean="0">
                <a:hlinkClick r:id="rId4"/>
              </a:rPr>
              <a:t>html</a:t>
            </a:r>
            <a:endParaRPr lang="fr-FR" dirty="0" smtClean="0"/>
          </a:p>
          <a:p>
            <a:r>
              <a:rPr lang="fr-FR" dirty="0">
                <a:hlinkClick r:id="rId5"/>
              </a:rPr>
              <a:t>http://gamedevelopment.tutsplus.com/tutorials/the-three-simple-rules-of-flocking-behaviors-alignment-cohesion-and-separation--gamedev-</a:t>
            </a:r>
            <a:r>
              <a:rPr lang="fr-FR" dirty="0" smtClean="0">
                <a:hlinkClick r:id="rId5"/>
              </a:rPr>
              <a:t>3444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221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Notions scientifiques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Le principe de volée nécessite 3 forces</a:t>
            </a:r>
          </a:p>
          <a:p>
            <a:pPr lvl="1"/>
            <a:r>
              <a:rPr lang="fr-FR" dirty="0" smtClean="0"/>
              <a:t>La cohésion</a:t>
            </a:r>
          </a:p>
          <a:p>
            <a:pPr lvl="1"/>
            <a:r>
              <a:rPr lang="fr-FR" dirty="0" smtClean="0"/>
              <a:t>La séparation</a:t>
            </a:r>
          </a:p>
          <a:p>
            <a:pPr lvl="1"/>
            <a:r>
              <a:rPr lang="fr-FR" dirty="0" smtClean="0"/>
              <a:t>L’alignement</a:t>
            </a:r>
          </a:p>
          <a:p>
            <a:r>
              <a:rPr lang="fr-FR" dirty="0" smtClean="0"/>
              <a:t>L’addition de ces trois forces sur un ensemble d’agents simule l’effet du comportement de troupeau chez les animaux</a:t>
            </a:r>
            <a:endParaRPr lang="fr-FR" dirty="0"/>
          </a:p>
        </p:txBody>
      </p:sp>
      <p:pic>
        <p:nvPicPr>
          <p:cNvPr id="4" name="Image 3" descr="boids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29" y="4668124"/>
            <a:ext cx="3735466" cy="143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75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Notions scientifiques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Chacune des forces s’applique dans une limite de distance</a:t>
            </a:r>
          </a:p>
          <a:p>
            <a:r>
              <a:rPr lang="fr-FR" dirty="0" smtClean="0"/>
              <a:t>Généralement l’ordre de distance est la répulsion, l’alignement et ensuite la cohésion</a:t>
            </a:r>
            <a:endParaRPr lang="fr-FR" dirty="0"/>
          </a:p>
        </p:txBody>
      </p:sp>
      <p:pic>
        <p:nvPicPr>
          <p:cNvPr id="5" name="Image 4" descr="Metric_vs_topological_distance_for_animal_aggrega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06" y="3386029"/>
            <a:ext cx="4811410" cy="293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cohésion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La cohésion est la force à laquelle un agent s’attache à d’autres agents</a:t>
            </a:r>
          </a:p>
          <a:p>
            <a:r>
              <a:rPr lang="fr-FR" dirty="0" smtClean="0"/>
              <a:t>Généralement, c’est la force dont le voisinage est le plus grand</a:t>
            </a:r>
          </a:p>
          <a:p>
            <a:r>
              <a:rPr lang="fr-FR" dirty="0" smtClean="0"/>
              <a:t>Calcul</a:t>
            </a:r>
          </a:p>
          <a:p>
            <a:pPr lvl="1"/>
            <a:r>
              <a:rPr lang="fr-FR" dirty="0" smtClean="0"/>
              <a:t>On calcule la cohésion en effectuant la moyenne de la position de chacun</a:t>
            </a:r>
          </a:p>
          <a:p>
            <a:pPr lvl="2"/>
            <a:r>
              <a:rPr lang="fr-FR" dirty="0" smtClean="0"/>
              <a:t>Ce calcul donne la cible à atteindre pour l’agent</a:t>
            </a:r>
          </a:p>
          <a:p>
            <a:pPr lvl="1"/>
            <a:r>
              <a:rPr lang="fr-FR" dirty="0" smtClean="0"/>
              <a:t>Ensuite, on calcule la force de braquage pour atteindre cette cible</a:t>
            </a:r>
          </a:p>
          <a:p>
            <a:pPr marL="0" indent="0">
              <a:buNone/>
            </a:pPr>
            <a:r>
              <a:rPr lang="fr-FR" dirty="0" smtClean="0"/>
              <a:t>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 err="1" smtClean="0"/>
              <a:t>Algo</a:t>
            </a:r>
            <a:endParaRPr lang="fr-CA" dirty="0" smtClean="0"/>
          </a:p>
          <a:p>
            <a:pPr lvl="1"/>
            <a:r>
              <a:rPr lang="fr-CA" dirty="0" smtClean="0"/>
              <a:t>Cible </a:t>
            </a:r>
            <a:r>
              <a:rPr lang="fr-CA" dirty="0" smtClean="0">
                <a:sym typeface="Wingdings" panose="05000000000000000000" pitchFamily="2" charset="2"/>
              </a:rPr>
              <a:t> </a:t>
            </a:r>
            <a:r>
              <a:rPr lang="fr-CA" dirty="0" smtClean="0"/>
              <a:t>Calculer la moyenne des positions des voisins</a:t>
            </a:r>
          </a:p>
          <a:p>
            <a:pPr lvl="1"/>
            <a:r>
              <a:rPr lang="fr-CA" dirty="0" smtClean="0"/>
              <a:t>Calculer le vecteur de braquage pour atteindre la cible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39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séparation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 dirty="0" smtClean="0"/>
              <a:t>La force de séparation est celle qui permet à l’agent de d’éloigner des voisins trop près</a:t>
            </a:r>
          </a:p>
          <a:p>
            <a:r>
              <a:rPr lang="fr-CA" dirty="0" smtClean="0"/>
              <a:t>On pourrait la définir comme la bulle personnelle</a:t>
            </a:r>
          </a:p>
          <a:p>
            <a:r>
              <a:rPr lang="fr-CA" dirty="0" smtClean="0"/>
              <a:t>On calcule en effectuant la moyenne de la différence divisé par la distance</a:t>
            </a:r>
          </a:p>
          <a:p>
            <a:r>
              <a:rPr lang="fr-CA" dirty="0" smtClean="0"/>
              <a:t>Ensuite on trouve le vecteur pour trouver la force de braquage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 dirty="0" err="1" smtClean="0"/>
              <a:t>Algo</a:t>
            </a:r>
            <a:endParaRPr lang="fr-CA" dirty="0"/>
          </a:p>
          <a:p>
            <a:pPr lvl="1"/>
            <a:r>
              <a:rPr lang="fr-CA" dirty="0"/>
              <a:t>Pour chaque agents à une distance &gt; 0</a:t>
            </a:r>
          </a:p>
          <a:p>
            <a:pPr lvl="2"/>
            <a:r>
              <a:rPr lang="fr-CA" dirty="0" err="1"/>
              <a:t>Diff</a:t>
            </a:r>
            <a:r>
              <a:rPr lang="fr-CA" dirty="0"/>
              <a:t> </a:t>
            </a:r>
            <a:r>
              <a:rPr lang="fr-CA" dirty="0">
                <a:sym typeface="Wingdings" panose="05000000000000000000" pitchFamily="2" charset="2"/>
              </a:rPr>
              <a:t> </a:t>
            </a:r>
            <a:r>
              <a:rPr lang="fr-CA" dirty="0" err="1">
                <a:sym typeface="Wingdings" panose="05000000000000000000" pitchFamily="2" charset="2"/>
              </a:rPr>
              <a:t>agent.position</a:t>
            </a:r>
            <a:r>
              <a:rPr lang="fr-CA" dirty="0">
                <a:sym typeface="Wingdings" panose="05000000000000000000" pitchFamily="2" charset="2"/>
              </a:rPr>
              <a:t> – </a:t>
            </a:r>
            <a:r>
              <a:rPr lang="fr-CA" dirty="0" err="1">
                <a:sym typeface="Wingdings" panose="05000000000000000000" pitchFamily="2" charset="2"/>
              </a:rPr>
              <a:t>autre.position</a:t>
            </a:r>
            <a:endParaRPr lang="fr-CA" dirty="0">
              <a:sym typeface="Wingdings" panose="05000000000000000000" pitchFamily="2" charset="2"/>
            </a:endParaRPr>
          </a:p>
          <a:p>
            <a:pPr lvl="2"/>
            <a:r>
              <a:rPr lang="fr-CA" dirty="0">
                <a:sym typeface="Wingdings" panose="05000000000000000000" pitchFamily="2" charset="2"/>
              </a:rPr>
              <a:t>Normalise </a:t>
            </a:r>
            <a:r>
              <a:rPr lang="fr-CA" dirty="0" err="1">
                <a:sym typeface="Wingdings" panose="05000000000000000000" pitchFamily="2" charset="2"/>
              </a:rPr>
              <a:t>diff</a:t>
            </a:r>
            <a:endParaRPr lang="fr-CA" dirty="0">
              <a:sym typeface="Wingdings" panose="05000000000000000000" pitchFamily="2" charset="2"/>
            </a:endParaRPr>
          </a:p>
          <a:p>
            <a:pPr lvl="2"/>
            <a:r>
              <a:rPr lang="fr-CA" dirty="0">
                <a:sym typeface="Wingdings" panose="05000000000000000000" pitchFamily="2" charset="2"/>
              </a:rPr>
              <a:t>Divise </a:t>
            </a:r>
            <a:r>
              <a:rPr lang="fr-CA" dirty="0" err="1">
                <a:sym typeface="Wingdings" panose="05000000000000000000" pitchFamily="2" charset="2"/>
              </a:rPr>
              <a:t>diff</a:t>
            </a:r>
            <a:r>
              <a:rPr lang="fr-CA" dirty="0">
                <a:sym typeface="Wingdings" panose="05000000000000000000" pitchFamily="2" charset="2"/>
              </a:rPr>
              <a:t> par la distance</a:t>
            </a:r>
            <a:endParaRPr lang="fr-CA" dirty="0"/>
          </a:p>
          <a:p>
            <a:pPr lvl="2"/>
            <a:r>
              <a:rPr lang="fr-CA" dirty="0"/>
              <a:t>Somme la distance</a:t>
            </a:r>
          </a:p>
          <a:p>
            <a:pPr lvl="1"/>
            <a:r>
              <a:rPr lang="fr-CA" dirty="0"/>
              <a:t>Suivant</a:t>
            </a:r>
          </a:p>
          <a:p>
            <a:pPr lvl="1"/>
            <a:r>
              <a:rPr lang="fr-CA" dirty="0"/>
              <a:t>Diviser la somme par le nombre d’agents trouvés</a:t>
            </a:r>
          </a:p>
          <a:p>
            <a:pPr lvl="1"/>
            <a:r>
              <a:rPr lang="fr-CA" dirty="0" smtClean="0"/>
              <a:t>Normaliser la division</a:t>
            </a:r>
          </a:p>
          <a:p>
            <a:pPr lvl="1"/>
            <a:r>
              <a:rPr lang="fr-CA" dirty="0" smtClean="0"/>
              <a:t>Multiplier par la vitesse max</a:t>
            </a:r>
          </a:p>
          <a:p>
            <a:pPr lvl="1"/>
            <a:r>
              <a:rPr lang="fr-CA" dirty="0" smtClean="0"/>
              <a:t>Soustraire la vitesse de l’agent</a:t>
            </a:r>
          </a:p>
          <a:p>
            <a:pPr lvl="1"/>
            <a:r>
              <a:rPr lang="fr-CA" dirty="0" smtClean="0"/>
              <a:t>Limiter par la vitesse de rotation max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086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L’alignement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L’alignement est la force qui permet à l’agent de suivre le groupe</a:t>
            </a:r>
          </a:p>
          <a:p>
            <a:r>
              <a:rPr lang="fr-CA" dirty="0" smtClean="0"/>
              <a:t>Elle se calcule en effectuant la moyenne de la vitesse des agents qui sont dans le voisinage établi</a:t>
            </a:r>
            <a:endParaRPr lang="en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 err="1" smtClean="0"/>
              <a:t>Algo</a:t>
            </a:r>
            <a:r>
              <a:rPr lang="fr-CA" dirty="0" smtClean="0"/>
              <a:t>	</a:t>
            </a:r>
          </a:p>
          <a:p>
            <a:pPr lvl="1"/>
            <a:r>
              <a:rPr lang="fr-CA" dirty="0" smtClean="0"/>
              <a:t>Calculer la moyenne des vitesses du voisinage</a:t>
            </a:r>
          </a:p>
          <a:p>
            <a:pPr lvl="1"/>
            <a:r>
              <a:rPr lang="fr-CA" dirty="0" smtClean="0"/>
              <a:t>Calculer la force de braquage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401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Somme</a:t>
            </a:r>
            <a:endParaRPr lang="en-CA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r>
              <a:rPr lang="fr-CA" dirty="0" smtClean="0"/>
              <a:t>Après avoir calculé les trois forces, on applique une pondération pour chacune d’elle</a:t>
            </a:r>
          </a:p>
          <a:p>
            <a:r>
              <a:rPr lang="fr-CA" dirty="0" smtClean="0"/>
              <a:t>Par la suite, on les applique à l’agent</a:t>
            </a:r>
          </a:p>
          <a:p>
            <a:r>
              <a:rPr lang="fr-CA" dirty="0" smtClean="0"/>
              <a:t>Le résultat final dépendra des facteurs suivants</a:t>
            </a:r>
          </a:p>
          <a:p>
            <a:pPr lvl="1"/>
            <a:r>
              <a:rPr lang="fr-CA" dirty="0" smtClean="0"/>
              <a:t>La distance de l’application de chaque force</a:t>
            </a:r>
          </a:p>
          <a:p>
            <a:pPr lvl="1"/>
            <a:r>
              <a:rPr lang="fr-CA" dirty="0" smtClean="0"/>
              <a:t>La pondération de chaque force</a:t>
            </a:r>
          </a:p>
          <a:p>
            <a:endParaRPr lang="fr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477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que">
  <a:themeElements>
    <a:clrScheme name="Civique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que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que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Civique.thmx</Template>
  <TotalTime>716</TotalTime>
  <Words>1311</Words>
  <Application>Microsoft Office PowerPoint</Application>
  <PresentationFormat>Affichage à l'écran (4:3)</PresentationFormat>
  <Paragraphs>215</Paragraphs>
  <Slides>30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5" baseType="lpstr">
      <vt:lpstr>Calibri</vt:lpstr>
      <vt:lpstr>Georgia</vt:lpstr>
      <vt:lpstr>Wingdings</vt:lpstr>
      <vt:lpstr>Wingdings 2</vt:lpstr>
      <vt:lpstr>Civique</vt:lpstr>
      <vt:lpstr>Programmation créatives Les volées, le spawning et les collisions</vt:lpstr>
      <vt:lpstr>Plan de leçon</vt:lpstr>
      <vt:lpstr>Qu’est-ce qu’une volée?</vt:lpstr>
      <vt:lpstr>Notions scientifiques</vt:lpstr>
      <vt:lpstr>Notions scientifiques</vt:lpstr>
      <vt:lpstr>La cohésion</vt:lpstr>
      <vt:lpstr>La séparation</vt:lpstr>
      <vt:lpstr>L’alignement</vt:lpstr>
      <vt:lpstr>Somme</vt:lpstr>
      <vt:lpstr>Exemple</vt:lpstr>
      <vt:lpstr>Le spawning</vt:lpstr>
      <vt:lpstr>Spawning : Définition</vt:lpstr>
      <vt:lpstr>Spawning : Classe</vt:lpstr>
      <vt:lpstr>Présentation PowerPoint</vt:lpstr>
      <vt:lpstr>Spawning : Liste</vt:lpstr>
      <vt:lpstr>Spawning : Gestion de la liste</vt:lpstr>
      <vt:lpstr>Spawning</vt:lpstr>
      <vt:lpstr>Spawning : Update</vt:lpstr>
      <vt:lpstr>Spawning : Update</vt:lpstr>
      <vt:lpstr>Spawning : Draw</vt:lpstr>
      <vt:lpstr>Spawning : Screenshot</vt:lpstr>
      <vt:lpstr>Les collisions</vt:lpstr>
      <vt:lpstr>Collision</vt:lpstr>
      <vt:lpstr>Collision</vt:lpstr>
      <vt:lpstr>Collision</vt:lpstr>
      <vt:lpstr>Collision</vt:lpstr>
      <vt:lpstr>Collision</vt:lpstr>
      <vt:lpstr>Collision</vt:lpstr>
      <vt:lpstr>Exercices</vt:lpstr>
      <vt:lpstr>Références</vt:lpstr>
    </vt:vector>
  </TitlesOfParts>
  <Company>nbourre@collegeshawinigan.qc.ca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volées</dc:title>
  <dc:creator>Nicolas Bourre</dc:creator>
  <cp:lastModifiedBy>Nicolas Bourré</cp:lastModifiedBy>
  <cp:revision>24</cp:revision>
  <dcterms:created xsi:type="dcterms:W3CDTF">2014-10-10T17:48:15Z</dcterms:created>
  <dcterms:modified xsi:type="dcterms:W3CDTF">2015-11-04T16:11:54Z</dcterms:modified>
</cp:coreProperties>
</file>