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1"/>
  </p:notesMasterIdLst>
  <p:sldIdLst>
    <p:sldId id="256" r:id="rId2"/>
    <p:sldId id="27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7" r:id="rId12"/>
    <p:sldId id="288" r:id="rId13"/>
    <p:sldId id="289" r:id="rId14"/>
    <p:sldId id="291" r:id="rId15"/>
    <p:sldId id="292" r:id="rId16"/>
    <p:sldId id="293" r:id="rId17"/>
    <p:sldId id="294" r:id="rId18"/>
    <p:sldId id="286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/>
    <p:restoredTop sz="93990"/>
  </p:normalViewPr>
  <p:slideViewPr>
    <p:cSldViewPr snapToGrid="0" snapToObjects="1">
      <p:cViewPr varScale="1">
        <p:scale>
          <a:sx n="124" d="100"/>
          <a:sy n="124" d="100"/>
        </p:scale>
        <p:origin x="200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0F65B-507F-9148-A2A2-5E320A5F0D71}" type="datetimeFigureOut">
              <a:rPr lang="fr-FR" smtClean="0"/>
              <a:t>02/11/2015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9FE40-7912-B548-8BDD-3CAD3652A5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1834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projet B76</a:t>
            </a:r>
            <a:r>
              <a:rPr lang="fr-CA" baseline="0" dirty="0" smtClean="0"/>
              <a:t> – Semaine 08 – </a:t>
            </a:r>
            <a:r>
              <a:rPr lang="fr-CA" baseline="0" dirty="0" err="1" smtClean="0"/>
              <a:t>Movers</a:t>
            </a:r>
            <a:endParaRPr lang="fr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1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Problème</a:t>
            </a:r>
            <a:r>
              <a:rPr lang="fr-CA" baseline="0" dirty="0" smtClean="0"/>
              <a:t> au niveau du passage de paramètre</a:t>
            </a:r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9FE40-7912-B548-8BDD-3CAD3652A52A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729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Monday, November 2,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Monday, November 2,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5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tureofcode.com/book/chapter-2-forc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hysicsclassroom.com/class/newtlaws/Lesson-4/Newton-s-Third-Law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Processing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Programmation créative – Les forces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755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accumulation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Dans le point précédent, il y encore un problème</a:t>
            </a:r>
          </a:p>
          <a:p>
            <a:pPr marL="274320" lvl="1" indent="0">
              <a:buNone/>
            </a:pPr>
            <a:r>
              <a:rPr lang="fr-FR" dirty="0" smtClean="0"/>
              <a:t>Si l’on applique une force lorsque la souris est appuyée</a:t>
            </a:r>
          </a:p>
          <a:p>
            <a:pPr marL="274320" lvl="1" indent="0">
              <a:buNone/>
            </a:pPr>
            <a:r>
              <a:rPr lang="fr-FR" dirty="0" smtClean="0"/>
              <a:t>if (</a:t>
            </a:r>
            <a:r>
              <a:rPr lang="fr-FR" dirty="0" err="1" smtClean="0"/>
              <a:t>mousePressed</a:t>
            </a:r>
            <a:r>
              <a:rPr lang="fr-FR" dirty="0" smtClean="0"/>
              <a:t>) {</a:t>
            </a:r>
          </a:p>
          <a:p>
            <a:pPr marL="274320" lvl="1" indent="0">
              <a:buNone/>
            </a:pPr>
            <a:r>
              <a:rPr lang="fr-FR" dirty="0" smtClean="0"/>
              <a:t>  PVector </a:t>
            </a:r>
            <a:r>
              <a:rPr lang="fr-FR" dirty="0" err="1" smtClean="0"/>
              <a:t>wind</a:t>
            </a:r>
            <a:r>
              <a:rPr lang="fr-FR" dirty="0" smtClean="0"/>
              <a:t> = new PVector(0.5, 0);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mover.applyForce</a:t>
            </a:r>
            <a:r>
              <a:rPr lang="fr-FR" dirty="0" smtClean="0"/>
              <a:t>(</a:t>
            </a:r>
            <a:r>
              <a:rPr lang="fr-FR" dirty="0" err="1" smtClean="0"/>
              <a:t>wind</a:t>
            </a:r>
            <a:r>
              <a:rPr lang="fr-FR" dirty="0" smtClean="0"/>
              <a:t>);</a:t>
            </a:r>
          </a:p>
          <a:p>
            <a:pPr marL="274320" lvl="1" indent="0">
              <a:buNone/>
            </a:pPr>
            <a:r>
              <a:rPr lang="fr-FR" dirty="0" smtClean="0"/>
              <a:t>}</a:t>
            </a:r>
          </a:p>
          <a:p>
            <a:r>
              <a:rPr lang="fr-FR" dirty="0" smtClean="0"/>
              <a:t>Si l’on applique ce code, l’objet va toujours accélérer. Il faut remettre à zéro l’accélération à chaque appel de la méthode </a:t>
            </a:r>
            <a:r>
              <a:rPr lang="fr-FR" b="1" dirty="0" smtClean="0"/>
              <a:t>update</a:t>
            </a:r>
            <a:endParaRPr lang="fr-FR" dirty="0" smtClean="0"/>
          </a:p>
          <a:p>
            <a:r>
              <a:rPr lang="fr-FR" dirty="0" smtClean="0"/>
              <a:t>La méthode la plus simple serait de multiplier l’accélération par zéro à la fin du update</a:t>
            </a:r>
          </a:p>
          <a:p>
            <a:pPr marL="274320" lvl="1" indent="0">
              <a:buNone/>
            </a:pPr>
            <a:r>
              <a:rPr lang="fr-FR" dirty="0" err="1" smtClean="0"/>
              <a:t>void</a:t>
            </a:r>
            <a:r>
              <a:rPr lang="fr-FR" dirty="0" smtClean="0"/>
              <a:t> update() {</a:t>
            </a:r>
          </a:p>
          <a:p>
            <a:pPr marL="274320" lvl="1" indent="0">
              <a:buNone/>
            </a:pPr>
            <a:r>
              <a:rPr lang="fr-FR" dirty="0" smtClean="0"/>
              <a:t>  </a:t>
            </a:r>
            <a:r>
              <a:rPr lang="fr-FR" dirty="0" err="1" smtClean="0"/>
              <a:t>velocity.add</a:t>
            </a:r>
            <a:r>
              <a:rPr lang="fr-FR" dirty="0" smtClean="0"/>
              <a:t>(</a:t>
            </a:r>
            <a:r>
              <a:rPr lang="fr-FR" dirty="0" err="1" smtClean="0"/>
              <a:t>acceleration</a:t>
            </a:r>
            <a:r>
              <a:rPr lang="fr-FR" dirty="0" smtClean="0"/>
              <a:t>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location.add</a:t>
            </a:r>
            <a:r>
              <a:rPr lang="fr-FR" dirty="0" smtClean="0"/>
              <a:t>(</a:t>
            </a:r>
            <a:r>
              <a:rPr lang="fr-FR" dirty="0" err="1" smtClean="0"/>
              <a:t>velocity</a:t>
            </a:r>
            <a:r>
              <a:rPr lang="fr-FR" dirty="0" smtClean="0"/>
              <a:t>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acceleration.mult</a:t>
            </a:r>
            <a:r>
              <a:rPr lang="fr-FR" dirty="0" smtClean="0"/>
              <a:t>(0);</a:t>
            </a:r>
          </a:p>
          <a:p>
            <a:pPr marL="274320" lvl="1" indent="0">
              <a:buNone/>
            </a:pPr>
            <a:r>
              <a:rPr lang="fr-FR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189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Travailler avec la masse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L’ajout de la masse est relativement simple</a:t>
            </a:r>
          </a:p>
          <a:p>
            <a:r>
              <a:rPr lang="fr-FR" dirty="0" smtClean="0"/>
              <a:t>En premier lieu, il faudra ajouter une propriété </a:t>
            </a:r>
            <a:r>
              <a:rPr lang="fr-FR" b="1" dirty="0" smtClean="0"/>
              <a:t>mass</a:t>
            </a:r>
            <a:r>
              <a:rPr lang="fr-FR" dirty="0" smtClean="0"/>
              <a:t> à notre objet qui sera un </a:t>
            </a:r>
            <a:r>
              <a:rPr lang="fr-FR" b="1" dirty="0" err="1" smtClean="0"/>
              <a:t>float</a:t>
            </a:r>
            <a:endParaRPr lang="fr-FR" dirty="0" smtClean="0"/>
          </a:p>
          <a:p>
            <a:pPr lvl="1"/>
            <a:r>
              <a:rPr lang="fr-FR" dirty="0" smtClean="0"/>
              <a:t>Nous ne nous encombrerons pas des unités de mesure</a:t>
            </a:r>
          </a:p>
          <a:p>
            <a:r>
              <a:rPr lang="fr-FR" dirty="0" smtClean="0"/>
              <a:t>Simplement on pourrait modifier </a:t>
            </a:r>
            <a:r>
              <a:rPr lang="fr-FR" b="1" dirty="0" err="1" smtClean="0"/>
              <a:t>applyForce</a:t>
            </a:r>
            <a:r>
              <a:rPr lang="fr-FR" dirty="0" smtClean="0"/>
              <a:t> ainsi</a:t>
            </a:r>
          </a:p>
          <a:p>
            <a:pPr marL="274320" lvl="1" indent="0">
              <a:buNone/>
            </a:pPr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dirty="0" err="1" smtClean="0"/>
              <a:t>applyForce</a:t>
            </a:r>
            <a:r>
              <a:rPr lang="fr-FR" dirty="0" smtClean="0"/>
              <a:t>(PVector force) {</a:t>
            </a:r>
          </a:p>
          <a:p>
            <a:pPr marL="274320" lvl="1" indent="0">
              <a:buNone/>
            </a:pPr>
            <a:r>
              <a:rPr lang="fr-FR" dirty="0" smtClean="0"/>
              <a:t>  </a:t>
            </a:r>
            <a:r>
              <a:rPr lang="fr-FR" dirty="0" err="1" smtClean="0"/>
              <a:t>force.div</a:t>
            </a:r>
            <a:r>
              <a:rPr lang="fr-FR" dirty="0" smtClean="0"/>
              <a:t>(mass);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acceleration.add</a:t>
            </a:r>
            <a:r>
              <a:rPr lang="fr-FR" dirty="0" smtClean="0"/>
              <a:t>(force);</a:t>
            </a:r>
          </a:p>
          <a:p>
            <a:pPr marL="274320" lvl="1" indent="0">
              <a:buNone/>
            </a:pPr>
            <a:r>
              <a:rPr lang="fr-FR" dirty="0" smtClean="0"/>
              <a:t>}</a:t>
            </a:r>
          </a:p>
          <a:p>
            <a:r>
              <a:rPr lang="fr-FR" dirty="0" smtClean="0"/>
              <a:t>Cependant, il y a un problème. Qu’arriverait-il si on appliquait la même force à deux objets distincts?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522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Travailler avec la masse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problème avec la question précédente est que l’on diviserait la force lors de l’application au deuxième objet</a:t>
            </a:r>
          </a:p>
          <a:p>
            <a:r>
              <a:rPr lang="fr-FR" dirty="0" smtClean="0"/>
              <a:t>Ainsi, il faut créer une copie du vecteur avant de pouvoir l’additionner</a:t>
            </a:r>
          </a:p>
          <a:p>
            <a:pPr marL="274320" lvl="1" indent="0">
              <a:buNone/>
            </a:pPr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dirty="0" err="1" smtClean="0"/>
              <a:t>applyForce</a:t>
            </a:r>
            <a:r>
              <a:rPr lang="fr-FR" dirty="0" smtClean="0"/>
              <a:t>(Force force) {</a:t>
            </a:r>
          </a:p>
          <a:p>
            <a:pPr marL="274320" lvl="1" indent="0">
              <a:buNone/>
            </a:pPr>
            <a:r>
              <a:rPr lang="fr-FR" dirty="0" smtClean="0"/>
              <a:t>  PVector f = </a:t>
            </a:r>
            <a:r>
              <a:rPr lang="fr-FR" dirty="0" err="1" smtClean="0"/>
              <a:t>force.get</a:t>
            </a:r>
            <a:r>
              <a:rPr lang="fr-FR" dirty="0" smtClean="0"/>
              <a:t>();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f.div</a:t>
            </a:r>
            <a:r>
              <a:rPr lang="fr-FR" dirty="0" smtClean="0"/>
              <a:t>(mass);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acceleration.add</a:t>
            </a:r>
            <a:r>
              <a:rPr lang="fr-FR" dirty="0" smtClean="0"/>
              <a:t>(f);</a:t>
            </a:r>
          </a:p>
          <a:p>
            <a:pPr marL="274320" lvl="1" indent="0">
              <a:buNone/>
            </a:pPr>
            <a:r>
              <a:rPr lang="fr-FR" dirty="0" smtClean="0"/>
              <a:t>}</a:t>
            </a:r>
          </a:p>
          <a:p>
            <a:r>
              <a:rPr lang="fr-FR" b="1" dirty="0" smtClean="0"/>
              <a:t>Exercice </a:t>
            </a:r>
            <a:r>
              <a:rPr lang="fr-FR" dirty="0" smtClean="0"/>
              <a:t>: Améliorez la fonction en utilisant la méthode statique </a:t>
            </a:r>
            <a:r>
              <a:rPr lang="fr-FR" b="1" dirty="0" smtClean="0"/>
              <a:t>div</a:t>
            </a:r>
            <a:r>
              <a:rPr lang="fr-FR" dirty="0" smtClean="0"/>
              <a:t> au lieu de </a:t>
            </a:r>
            <a:r>
              <a:rPr lang="fr-FR" b="1" dirty="0" err="1" smtClean="0"/>
              <a:t>get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80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Autres forces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 vent et la gravité sont des forces qui sont simples à simuler</a:t>
            </a:r>
          </a:p>
          <a:p>
            <a:r>
              <a:rPr lang="fr-FR" dirty="0" smtClean="0"/>
              <a:t>Au secondaire, nous avons vu la friction, la tension, l’élasticité et plus</a:t>
            </a:r>
          </a:p>
          <a:p>
            <a:r>
              <a:rPr lang="fr-FR" dirty="0" smtClean="0"/>
              <a:t>Dans cette partie, nous allons voir la friction et comment déconstruire une formule de force</a:t>
            </a:r>
          </a:p>
          <a:p>
            <a:r>
              <a:rPr lang="fr-FR" dirty="0" smtClean="0"/>
              <a:t>La friction est une force qui est utile pour simuler la perte de vitesse d’un objet</a:t>
            </a:r>
          </a:p>
          <a:p>
            <a:pPr lvl="1"/>
            <a:r>
              <a:rPr lang="fr-FR" dirty="0" smtClean="0"/>
              <a:t>Par exemple, une balle qui roule au sol ou encore la résistance de l’air sur une objet qui est dans les airs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130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Travailler avec les forces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Comprendre le concept derrière une force</a:t>
            </a:r>
          </a:p>
          <a:p>
            <a:r>
              <a:rPr lang="fr-FR" dirty="0" smtClean="0"/>
              <a:t>On déconstruit une force en deux parties</a:t>
            </a:r>
          </a:p>
          <a:p>
            <a:pPr lvl="1"/>
            <a:r>
              <a:rPr lang="fr-FR" dirty="0" smtClean="0"/>
              <a:t>Comment calculons-nous la direction d’une force?</a:t>
            </a:r>
          </a:p>
          <a:p>
            <a:pPr lvl="1"/>
            <a:r>
              <a:rPr lang="fr-FR" dirty="0" smtClean="0"/>
              <a:t>Comment calculons-nous la magnitude d’une force?</a:t>
            </a:r>
          </a:p>
          <a:p>
            <a:r>
              <a:rPr lang="fr-FR" dirty="0" smtClean="0"/>
              <a:t>Traduire une formule en code pour un vecteur</a:t>
            </a:r>
          </a:p>
          <a:p>
            <a:r>
              <a:rPr lang="fr-FR" dirty="0" smtClean="0"/>
              <a:t>Exemple : </a:t>
            </a:r>
          </a:p>
          <a:p>
            <a:pPr lvl="1"/>
            <a:r>
              <a:rPr lang="fr-FR" dirty="0" smtClean="0"/>
              <a:t>Identifier les vecteurs et scalaires. Dans le cas présent, les vecteurs sont la friction et le </a:t>
            </a:r>
            <a:r>
              <a:rPr lang="fr-FR" i="1" dirty="0" smtClean="0"/>
              <a:t>v</a:t>
            </a:r>
            <a:r>
              <a:rPr lang="fr-FR" dirty="0" smtClean="0"/>
              <a:t>. Le chapeau signifie que c’est un vecteur unitaire. μ et N sont des scalaires.</a:t>
            </a:r>
          </a:p>
          <a:p>
            <a:pPr marL="731520" lvl="1" indent="-457200">
              <a:buFont typeface="+mj-lt"/>
              <a:buAutoNum type="arabicPeriod"/>
            </a:pPr>
            <a:endParaRPr lang="fr-FR" dirty="0" smtClean="0"/>
          </a:p>
          <a:p>
            <a:endParaRPr lang="fr-FR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005181"/>
              </p:ext>
            </p:extLst>
          </p:nvPr>
        </p:nvGraphicFramePr>
        <p:xfrm>
          <a:off x="2330174" y="3598655"/>
          <a:ext cx="2450984" cy="56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…quation" r:id="rId3" imgW="1041400" imgH="241300" progId="Equation.3">
                  <p:embed/>
                </p:oleObj>
              </mc:Choice>
              <mc:Fallback>
                <p:oleObj name="…quation" r:id="rId3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30174" y="3598655"/>
                        <a:ext cx="2450984" cy="567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2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Force : friction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μ tient pour le coefficient de friction</a:t>
            </a:r>
          </a:p>
          <a:p>
            <a:pPr lvl="1"/>
            <a:r>
              <a:rPr lang="fr-FR" dirty="0"/>
              <a:t>Ce coefficient est déterminé par le type de matériau. Par exemple de la glace a un coefficient faible alors que du caoutchouc a un coefficient plus élevé</a:t>
            </a:r>
          </a:p>
          <a:p>
            <a:r>
              <a:rPr lang="fr-FR" dirty="0" smtClean="0"/>
              <a:t>N tient pour la force normal soit celle qui est perpendiculaire au mouvement</a:t>
            </a:r>
          </a:p>
          <a:p>
            <a:r>
              <a:rPr lang="fr-FR" dirty="0" smtClean="0"/>
              <a:t>La friction est une force de dissipation, i.e. qu’elle fait perdre de l’énergie à une autre force</a:t>
            </a:r>
          </a:p>
          <a:p>
            <a:pPr marL="274320" lvl="1" indent="0">
              <a:buNone/>
            </a:pPr>
            <a:r>
              <a:rPr lang="fr-FR" dirty="0" smtClean="0"/>
              <a:t>PVector friction = </a:t>
            </a:r>
            <a:r>
              <a:rPr lang="fr-FR" dirty="0" err="1" smtClean="0"/>
              <a:t>velocity.get</a:t>
            </a:r>
            <a:r>
              <a:rPr lang="fr-FR" dirty="0" smtClean="0"/>
              <a:t>();</a:t>
            </a:r>
          </a:p>
          <a:p>
            <a:pPr marL="274320" lvl="1" indent="0">
              <a:buNone/>
            </a:pPr>
            <a:r>
              <a:rPr lang="fr-FR" dirty="0" err="1" smtClean="0"/>
              <a:t>friction.normalize</a:t>
            </a:r>
            <a:r>
              <a:rPr lang="fr-FR" dirty="0" smtClean="0"/>
              <a:t>();</a:t>
            </a:r>
          </a:p>
          <a:p>
            <a:pPr marL="274320" lvl="1" indent="0">
              <a:buNone/>
            </a:pPr>
            <a:r>
              <a:rPr lang="fr-FR" dirty="0" err="1" smtClean="0"/>
              <a:t>friction.mult</a:t>
            </a:r>
            <a:r>
              <a:rPr lang="fr-FR" dirty="0" smtClean="0"/>
              <a:t>(-1);</a:t>
            </a:r>
          </a:p>
          <a:p>
            <a:pPr marL="274320" lvl="1" indent="0">
              <a:buNone/>
            </a:pPr>
            <a:r>
              <a:rPr lang="fr-FR" dirty="0" err="1" smtClean="0"/>
              <a:t>friction.mult</a:t>
            </a:r>
            <a:r>
              <a:rPr lang="fr-FR" dirty="0" smtClean="0"/>
              <a:t>(mu); // mu &lt; 1</a:t>
            </a:r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3393291"/>
              </p:ext>
            </p:extLst>
          </p:nvPr>
        </p:nvGraphicFramePr>
        <p:xfrm>
          <a:off x="5035827" y="650047"/>
          <a:ext cx="2450984" cy="56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…quation" r:id="rId3" imgW="1041400" imgH="241300" progId="Equation.3">
                  <p:embed/>
                </p:oleObj>
              </mc:Choice>
              <mc:Fallback>
                <p:oleObj name="…quation" r:id="rId3" imgW="1041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35827" y="650047"/>
                        <a:ext cx="2450984" cy="567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 5" descr="ch02_0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33944"/>
            <a:ext cx="4261094" cy="154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75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Force : résistance des fluides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46273633"/>
              </p:ext>
            </p:extLst>
          </p:nvPr>
        </p:nvGraphicFramePr>
        <p:xfrm>
          <a:off x="2524125" y="1555750"/>
          <a:ext cx="3995738" cy="1376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Équation" r:id="rId3" imgW="1143000" imgH="393480" progId="Equation.3">
                  <p:embed/>
                </p:oleObj>
              </mc:Choice>
              <mc:Fallback>
                <p:oleObj name="Équation" r:id="rId3" imgW="11430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24125" y="1555750"/>
                        <a:ext cx="3995738" cy="1376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457200" y="3106292"/>
            <a:ext cx="8229600" cy="3285364"/>
          </a:xfrm>
        </p:spPr>
        <p:txBody>
          <a:bodyPr>
            <a:normAutofit fontScale="85000" lnSpcReduction="20000"/>
          </a:bodyPr>
          <a:lstStyle/>
          <a:p>
            <a:r>
              <a:rPr lang="fr-FR" dirty="0" smtClean="0"/>
              <a:t>Le coefficient n’est pas important ici, car c’est de la simulation. Il faut retenir que c’est </a:t>
            </a:r>
            <a:r>
              <a:rPr lang="fr-FR" b="1" dirty="0" smtClean="0"/>
              <a:t>négatif</a:t>
            </a:r>
            <a:r>
              <a:rPr lang="fr-FR" dirty="0" smtClean="0"/>
              <a:t>.</a:t>
            </a:r>
          </a:p>
          <a:p>
            <a:r>
              <a:rPr lang="fr-FR" i="1" dirty="0" err="1" smtClean="0"/>
              <a:t>ρ</a:t>
            </a:r>
            <a:r>
              <a:rPr lang="fr-FR" dirty="0" smtClean="0"/>
              <a:t> (rho) représente la densité du fluide</a:t>
            </a:r>
          </a:p>
          <a:p>
            <a:r>
              <a:rPr lang="fr-FR" i="1" dirty="0" smtClean="0"/>
              <a:t>v</a:t>
            </a:r>
            <a:r>
              <a:rPr lang="fr-FR" dirty="0" smtClean="0"/>
              <a:t> est la magnitude de la vitesse</a:t>
            </a:r>
          </a:p>
          <a:p>
            <a:r>
              <a:rPr lang="fr-FR" dirty="0" smtClean="0"/>
              <a:t>A est l’aire frontal qu’occupe l’objet. Par exemple, une Ferrari aura un aire plus petit qu’une minifourgonnette</a:t>
            </a:r>
          </a:p>
          <a:p>
            <a:r>
              <a:rPr lang="fr-FR" dirty="0" smtClean="0"/>
              <a:t>C</a:t>
            </a:r>
            <a:r>
              <a:rPr lang="fr-FR" baseline="-25000" dirty="0" smtClean="0"/>
              <a:t>d</a:t>
            </a:r>
            <a:r>
              <a:rPr lang="fr-FR" dirty="0" smtClean="0"/>
              <a:t> est le coefficient de friction du fluide (semblable à la friction)</a:t>
            </a:r>
          </a:p>
          <a:p>
            <a:r>
              <a:rPr lang="fr-FR" dirty="0" smtClean="0"/>
              <a:t>v circonflexe est le vecteur unitaire de la vitesse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5650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Force : résistance des fluides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nos besoins, occupons-nous que de la densité et de la surface de contact pour les scalaires</a:t>
            </a:r>
          </a:p>
          <a:p>
            <a:r>
              <a:rPr lang="fr-FR" dirty="0" smtClean="0"/>
              <a:t>On peut simplifier la simulation avec l’équation suivante</a:t>
            </a:r>
          </a:p>
          <a:p>
            <a:pPr marL="274320" lvl="1" indent="0">
              <a:buNone/>
            </a:pPr>
            <a:r>
              <a:rPr lang="fr-FR" dirty="0" smtClean="0"/>
              <a:t>F = - 1 * </a:t>
            </a:r>
            <a:r>
              <a:rPr lang="fr-FR" dirty="0" err="1" smtClean="0"/>
              <a:t>densite</a:t>
            </a:r>
            <a:r>
              <a:rPr lang="fr-FR" dirty="0" smtClean="0"/>
              <a:t> * </a:t>
            </a:r>
            <a:r>
              <a:rPr lang="fr-FR" dirty="0" err="1" smtClean="0"/>
              <a:t>vitesse.mag</a:t>
            </a:r>
            <a:r>
              <a:rPr lang="fr-FR" dirty="0" smtClean="0"/>
              <a:t>() * </a:t>
            </a:r>
            <a:r>
              <a:rPr lang="fr-FR" dirty="0" err="1" smtClean="0"/>
              <a:t>vitesse.mag</a:t>
            </a:r>
            <a:r>
              <a:rPr lang="fr-FR" dirty="0" smtClean="0"/>
              <a:t>() * surface * </a:t>
            </a:r>
            <a:r>
              <a:rPr lang="fr-FR" dirty="0" err="1" smtClean="0"/>
              <a:t>vitesse.normalize</a:t>
            </a:r>
            <a:r>
              <a:rPr lang="fr-FR" dirty="0" smtClean="0"/>
              <a:t>();</a:t>
            </a:r>
          </a:p>
          <a:p>
            <a:r>
              <a:rPr lang="fr-FR" dirty="0" smtClean="0"/>
              <a:t>Ainsi en appliquant cette force lors du contact avec le « liquide », on aura l’impression que l’objet ralenti</a:t>
            </a:r>
          </a:p>
          <a:p>
            <a:r>
              <a:rPr lang="fr-FR" dirty="0" smtClean="0"/>
              <a:t>Attention! Ceci n’est pas la force de flottaison</a:t>
            </a:r>
          </a:p>
          <a:p>
            <a:pPr lvl="1"/>
            <a:r>
              <a:rPr lang="fr-FR" dirty="0" smtClean="0"/>
              <a:t>Il s’agit d’une autre formule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36201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Exercices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Avec le projet inclus avec ce cours</a:t>
            </a:r>
          </a:p>
          <a:p>
            <a:r>
              <a:rPr lang="fr-FR" dirty="0" smtClean="0"/>
              <a:t>Corriger les bogues du projet</a:t>
            </a:r>
          </a:p>
          <a:p>
            <a:r>
              <a:rPr lang="fr-FR" dirty="0" smtClean="0"/>
              <a:t>En utilisant les forces, simuler un ballon rempli d’hélium qui flotte vers le haut et qui rebondit lorsqu’il atteint le plafond</a:t>
            </a:r>
          </a:p>
          <a:p>
            <a:pPr lvl="1"/>
            <a:r>
              <a:rPr lang="fr-FR" dirty="0" smtClean="0"/>
              <a:t>Ajouter du vent qui change au fil du temps avec un bruit de </a:t>
            </a:r>
            <a:r>
              <a:rPr lang="fr-FR" dirty="0" err="1" smtClean="0"/>
              <a:t>Perlin</a:t>
            </a:r>
            <a:endParaRPr lang="fr-FR" dirty="0"/>
          </a:p>
          <a:p>
            <a:r>
              <a:rPr lang="fr-FR" dirty="0" smtClean="0"/>
              <a:t>Créez une application où il y a une cinquantaine d’objets de masse différente auxquels on applique des forces identiques à l’aide de la souris</a:t>
            </a:r>
          </a:p>
          <a:p>
            <a:pPr lvl="1"/>
            <a:r>
              <a:rPr lang="fr-FR" dirty="0" smtClean="0"/>
              <a:t>Exemple : Cinquante objets auxquels on applique du vent</a:t>
            </a:r>
          </a:p>
          <a:p>
            <a:r>
              <a:rPr lang="fr-FR" dirty="0" smtClean="0"/>
              <a:t>Créez une application où des objets tombent dans un liquide quelconque et dont l’on peut constater le ralentissement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670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Références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>
                <a:hlinkClick r:id="rId2"/>
              </a:rPr>
              <a:t>http</a:t>
            </a:r>
            <a:r>
              <a:rPr lang="fr-FR" dirty="0">
                <a:hlinkClick r:id="rId2"/>
              </a:rPr>
              <a:t>://natureofcode.com/book/chapter-2-forces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3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de module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Remise </a:t>
            </a:r>
            <a:r>
              <a:rPr lang="fr-FR" smtClean="0"/>
              <a:t>des sujets pour le projet de session</a:t>
            </a:r>
          </a:p>
          <a:p>
            <a:r>
              <a:rPr lang="fr-FR" dirty="0" smtClean="0"/>
              <a:t>Dans </a:t>
            </a:r>
            <a:r>
              <a:rPr lang="fr-FR" dirty="0" smtClean="0"/>
              <a:t>ce module, on verra comment appliquer différents types de forces à un objet ou plusieurs</a:t>
            </a:r>
          </a:p>
          <a:p>
            <a:r>
              <a:rPr lang="fr-FR" dirty="0" smtClean="0"/>
              <a:t>Force : définition</a:t>
            </a:r>
          </a:p>
          <a:p>
            <a:r>
              <a:rPr lang="fr-FR" dirty="0" smtClean="0"/>
              <a:t>Les lois de Newton</a:t>
            </a:r>
          </a:p>
          <a:p>
            <a:pPr lvl="1"/>
            <a:r>
              <a:rPr lang="fr-FR" dirty="0" smtClean="0"/>
              <a:t>Première</a:t>
            </a:r>
          </a:p>
          <a:p>
            <a:pPr lvl="1"/>
            <a:r>
              <a:rPr lang="fr-FR" dirty="0" smtClean="0"/>
              <a:t>Troisième</a:t>
            </a:r>
          </a:p>
          <a:p>
            <a:pPr lvl="1"/>
            <a:r>
              <a:rPr lang="fr-FR" dirty="0" smtClean="0"/>
              <a:t>Deuxième</a:t>
            </a:r>
          </a:p>
          <a:p>
            <a:r>
              <a:rPr lang="fr-FR" dirty="0" smtClean="0"/>
              <a:t>Accumulation des forces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049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Force : définition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En physique, une force est une interaction qui tend à modifier la vitesse d’un objet</a:t>
            </a:r>
          </a:p>
          <a:p>
            <a:pPr lvl="1"/>
            <a:r>
              <a:rPr lang="fr-FR" dirty="0" smtClean="0"/>
              <a:t>Lorsque la vitesse est modifiées, il y a automatiquement une accélération</a:t>
            </a:r>
          </a:p>
          <a:p>
            <a:r>
              <a:rPr lang="fr-FR" dirty="0" smtClean="0"/>
              <a:t>Une force peut accélérer le déplacement d’un objet avec une masse</a:t>
            </a:r>
          </a:p>
          <a:p>
            <a:r>
              <a:rPr lang="fr-FR" dirty="0" smtClean="0"/>
              <a:t>Une force possède une magnitude et une direction</a:t>
            </a:r>
          </a:p>
          <a:p>
            <a:pPr lvl="1"/>
            <a:r>
              <a:rPr lang="fr-FR" dirty="0" smtClean="0"/>
              <a:t>Vecteur!</a:t>
            </a:r>
          </a:p>
          <a:p>
            <a:r>
              <a:rPr lang="fr-FR" dirty="0" smtClean="0"/>
              <a:t>Ainsi une force est un vecteur qui cause l’accélération d’un objet avec une masse</a:t>
            </a:r>
          </a:p>
        </p:txBody>
      </p:sp>
    </p:spTree>
    <p:extLst>
      <p:ext uri="{BB962C8B-B14F-4D97-AF65-F5344CB8AC3E}">
        <p14:creationId xmlns:p14="http://schemas.microsoft.com/office/powerpoint/2010/main" val="151687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Newton : Première loi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Un objet au repos reste au repos, un objet en déplacement reste en déplacement</a:t>
            </a:r>
          </a:p>
          <a:p>
            <a:pPr lvl="1"/>
            <a:r>
              <a:rPr lang="fr-FR" dirty="0" smtClean="0"/>
              <a:t>Plus en détail : </a:t>
            </a:r>
            <a:r>
              <a:rPr lang="fr-FR" dirty="0"/>
              <a:t>Un objet au repos reste au repos, un objet en déplacement reste en </a:t>
            </a:r>
            <a:r>
              <a:rPr lang="fr-FR" dirty="0" smtClean="0"/>
              <a:t>déplacement à une vitesse et direction constantes à moins d’une force non équilibrée. Par exemple dans l’espace.</a:t>
            </a:r>
          </a:p>
          <a:p>
            <a:r>
              <a:rPr lang="fr-FR" i="1" dirty="0" smtClean="0"/>
              <a:t>F = ma</a:t>
            </a:r>
            <a:r>
              <a:rPr lang="fr-FR" dirty="0" smtClean="0"/>
              <a:t>, où </a:t>
            </a:r>
            <a:r>
              <a:rPr lang="fr-FR" i="1" dirty="0" smtClean="0"/>
              <a:t>m</a:t>
            </a:r>
            <a:r>
              <a:rPr lang="fr-FR" dirty="0" smtClean="0"/>
              <a:t> est la masse et </a:t>
            </a:r>
            <a:r>
              <a:rPr lang="fr-FR" i="1" dirty="0" smtClean="0"/>
              <a:t>a</a:t>
            </a:r>
            <a:r>
              <a:rPr lang="fr-FR" dirty="0" smtClean="0"/>
              <a:t> l’accélération</a:t>
            </a:r>
          </a:p>
          <a:p>
            <a:pPr lvl="1"/>
            <a:r>
              <a:rPr lang="fr-FR" dirty="0" smtClean="0"/>
              <a:t>Celle que tout le monde a vue au secondaire!</a:t>
            </a:r>
          </a:p>
          <a:p>
            <a:r>
              <a:rPr lang="fr-FR" dirty="0" smtClean="0"/>
              <a:t>La vitesse d’un objet atteindra une constante lorsqu’une force contraire annulera l’effet de la force initiale, i.e. que la somme des forces sera égale à zéro</a:t>
            </a:r>
          </a:p>
        </p:txBody>
      </p:sp>
    </p:spTree>
    <p:extLst>
      <p:ext uri="{BB962C8B-B14F-4D97-AF65-F5344CB8AC3E}">
        <p14:creationId xmlns:p14="http://schemas.microsoft.com/office/powerpoint/2010/main" val="145009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Newton : Première loi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Une balle qui tombe d’un avion atteindra une vitesse terminale au moment où la résistance de l’air sera égale à la force de </a:t>
            </a:r>
            <a:r>
              <a:rPr lang="fr-FR" dirty="0" smtClean="0"/>
              <a:t>gravité</a:t>
            </a:r>
          </a:p>
          <a:p>
            <a:r>
              <a:rPr lang="fr-FR" dirty="0" smtClean="0"/>
              <a:t>En programmation, la vélocité d’un objet va demeurer constante si elle est dans un état d’équilibre</a:t>
            </a:r>
            <a:endParaRPr lang="fr-FR" dirty="0"/>
          </a:p>
          <a:p>
            <a:endParaRPr lang="fr-FR" dirty="0"/>
          </a:p>
        </p:txBody>
      </p:sp>
      <p:pic>
        <p:nvPicPr>
          <p:cNvPr id="5" name="Espace réservé du contenu 4" descr="ch02_01.pn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15" r="27242"/>
          <a:stretch/>
        </p:blipFill>
        <p:spPr>
          <a:xfrm>
            <a:off x="4836531" y="1950518"/>
            <a:ext cx="4023491" cy="2184052"/>
          </a:xfrm>
        </p:spPr>
      </p:pic>
    </p:spTree>
    <p:extLst>
      <p:ext uri="{BB962C8B-B14F-4D97-AF65-F5344CB8AC3E}">
        <p14:creationId xmlns:p14="http://schemas.microsoft.com/office/powerpoint/2010/main" val="128816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Newton : Troisième loi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toute action, il y a une réaction égale et contraire</a:t>
            </a:r>
          </a:p>
          <a:p>
            <a:pPr lvl="1"/>
            <a:r>
              <a:rPr lang="fr-FR" dirty="0" smtClean="0"/>
              <a:t>En d’autres termes, les forces sont toujours en pair. Les deux forces sont égales, mais dans une direction contraire</a:t>
            </a:r>
          </a:p>
          <a:p>
            <a:r>
              <a:rPr lang="fr-FR" dirty="0" smtClean="0"/>
              <a:t>Exemples</a:t>
            </a:r>
          </a:p>
          <a:p>
            <a:pPr lvl="1"/>
            <a:r>
              <a:rPr lang="fr-FR" dirty="0" smtClean="0"/>
              <a:t>Si je pousse un train immobile, le train ne bougera pas, car une force égale va contre la mienne</a:t>
            </a:r>
          </a:p>
          <a:p>
            <a:pPr lvl="1"/>
            <a:r>
              <a:rPr lang="fr-FR" dirty="0" smtClean="0"/>
              <a:t>Un poisson pousse l’eau avec ses nageoires, l’eau propulse le poisson avec une force identique</a:t>
            </a:r>
          </a:p>
          <a:p>
            <a:pPr lvl="1"/>
            <a:r>
              <a:rPr lang="fr-FR" dirty="0">
                <a:hlinkClick r:id="rId2"/>
              </a:rPr>
              <a:t>Autres </a:t>
            </a:r>
            <a:r>
              <a:rPr lang="fr-FR" dirty="0" smtClean="0">
                <a:hlinkClick r:id="rId2"/>
              </a:rPr>
              <a:t>exemples</a:t>
            </a:r>
            <a:endParaRPr lang="fr-FR" dirty="0" smtClean="0"/>
          </a:p>
          <a:p>
            <a:r>
              <a:rPr lang="fr-FR" dirty="0" smtClean="0"/>
              <a:t>Si on applique un </a:t>
            </a:r>
            <a:r>
              <a:rPr lang="fr-FR" b="1" dirty="0" smtClean="0"/>
              <a:t>PVector f </a:t>
            </a:r>
            <a:r>
              <a:rPr lang="fr-FR" dirty="0" smtClean="0"/>
              <a:t>qui est une force de l’objet A sur l’objet B, on doit aussi appliquer une force dont B applique sur A soit </a:t>
            </a:r>
            <a:r>
              <a:rPr lang="fr-FR" b="1" dirty="0" err="1" smtClean="0"/>
              <a:t>PVector.mult</a:t>
            </a:r>
            <a:r>
              <a:rPr lang="fr-FR" b="1" dirty="0" smtClean="0"/>
              <a:t>(f, -1)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0198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Newton : Deuxième loi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force est égale à la masse multipliée par l’accélération</a:t>
            </a:r>
          </a:p>
          <a:p>
            <a:r>
              <a:rPr lang="fr-FR" dirty="0" smtClean="0"/>
              <a:t>L’accélération est directement proportionnel à la force et inversement proportionnel à la masse</a:t>
            </a:r>
          </a:p>
          <a:p>
            <a:pPr lvl="1"/>
            <a:r>
              <a:rPr lang="fr-FR" dirty="0" smtClean="0"/>
              <a:t>Ainsi, si vous êtes sur un chariot, le plus fort que l’on vous pousse, le plus rapide que vous vous déplacerez. Toutefois, plus lourd vous êtes, plus lentement vous vous déplacerez</a:t>
            </a:r>
          </a:p>
          <a:p>
            <a:r>
              <a:rPr lang="fr-FR" dirty="0" smtClean="0"/>
              <a:t>Poids vs masse</a:t>
            </a:r>
          </a:p>
          <a:p>
            <a:pPr lvl="1"/>
            <a:r>
              <a:rPr lang="fr-FR" dirty="0" smtClean="0"/>
              <a:t>La masse d’un objet est une mesure de la quantité de matière dans un objet qui est exprimée en kilogramme</a:t>
            </a:r>
          </a:p>
          <a:p>
            <a:pPr lvl="1"/>
            <a:r>
              <a:rPr lang="fr-FR" dirty="0" smtClean="0"/>
              <a:t>Le poids, souvent mal interprété comme étant la masse, est techniquement la force de gravité sur un objet soit le poids est la masse multipliée par la gravité</a:t>
            </a:r>
          </a:p>
          <a:p>
            <a:pPr lvl="1"/>
            <a:r>
              <a:rPr lang="fr-FR" dirty="0" smtClean="0"/>
              <a:t>La densité est la quantité de masse par unité de volume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31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simplifier la compréhension, nous allons utiliser une masse de 1</a:t>
            </a:r>
          </a:p>
          <a:p>
            <a:pPr lvl="1"/>
            <a:r>
              <a:rPr lang="fr-FR" dirty="0" smtClean="0"/>
              <a:t>Ainsi F = a</a:t>
            </a:r>
          </a:p>
          <a:p>
            <a:r>
              <a:rPr lang="fr-FR" dirty="0" smtClean="0"/>
              <a:t>Disons que l’on reprend la classe </a:t>
            </a:r>
            <a:r>
              <a:rPr lang="fr-FR" b="1" dirty="0" err="1" smtClean="0"/>
              <a:t>Mover</a:t>
            </a:r>
            <a:r>
              <a:rPr lang="fr-FR" dirty="0" smtClean="0"/>
              <a:t> avec les propriétés location, vélocité et accélération</a:t>
            </a:r>
          </a:p>
          <a:p>
            <a:pPr lvl="1"/>
            <a:r>
              <a:rPr lang="fr-FR" dirty="0" smtClean="0"/>
              <a:t>La classe </a:t>
            </a:r>
            <a:r>
              <a:rPr lang="fr-FR" dirty="0" err="1" smtClean="0"/>
              <a:t>Mover</a:t>
            </a:r>
            <a:r>
              <a:rPr lang="fr-FR" dirty="0" smtClean="0"/>
              <a:t> a été crée dans les exercices du dernier cours</a:t>
            </a:r>
          </a:p>
          <a:p>
            <a:r>
              <a:rPr lang="fr-FR" dirty="0" smtClean="0"/>
              <a:t>Notre but est d’appliquer une force</a:t>
            </a:r>
          </a:p>
          <a:p>
            <a:pPr lvl="1"/>
            <a:r>
              <a:rPr lang="fr-FR" dirty="0" smtClean="0"/>
              <a:t>Par exemple : </a:t>
            </a:r>
            <a:r>
              <a:rPr lang="fr-FR" b="1" dirty="0" err="1" smtClean="0"/>
              <a:t>mover.applyForce</a:t>
            </a:r>
            <a:r>
              <a:rPr lang="fr-FR" b="1" dirty="0" smtClean="0"/>
              <a:t>(</a:t>
            </a:r>
            <a:r>
              <a:rPr lang="fr-FR" b="1" dirty="0" err="1" smtClean="0"/>
              <a:t>wind</a:t>
            </a:r>
            <a:r>
              <a:rPr lang="fr-FR" b="1" dirty="0" smtClean="0"/>
              <a:t>)</a:t>
            </a:r>
            <a:endParaRPr lang="fr-FR" dirty="0" smtClean="0"/>
          </a:p>
          <a:p>
            <a:pPr lvl="1"/>
            <a:r>
              <a:rPr lang="fr-FR" dirty="0" smtClean="0"/>
              <a:t>Ou : </a:t>
            </a:r>
            <a:r>
              <a:rPr lang="fr-FR" b="1" dirty="0" err="1" smtClean="0"/>
              <a:t>mover.applyForce</a:t>
            </a:r>
            <a:r>
              <a:rPr lang="fr-FR" b="1" dirty="0" smtClean="0"/>
              <a:t>(</a:t>
            </a:r>
            <a:r>
              <a:rPr lang="fr-FR" b="1" dirty="0" err="1" smtClean="0"/>
              <a:t>gravity</a:t>
            </a:r>
            <a:r>
              <a:rPr lang="fr-FR" b="1" dirty="0" smtClean="0"/>
              <a:t>)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5186390" y="5233819"/>
            <a:ext cx="3122682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dirty="0" err="1" smtClean="0"/>
              <a:t>applyForce</a:t>
            </a:r>
            <a:r>
              <a:rPr lang="fr-FR" dirty="0" smtClean="0"/>
              <a:t> (PVector f) {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acceleration</a:t>
            </a:r>
            <a:r>
              <a:rPr lang="fr-FR" dirty="0" smtClean="0"/>
              <a:t> = f;</a:t>
            </a:r>
          </a:p>
          <a:p>
            <a:r>
              <a:rPr lang="fr-FR" dirty="0" smtClean="0"/>
              <a:t>}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164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Force : accumulation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Disons que l’on désire appliquer du vent et de la gravité en simultané</a:t>
            </a:r>
          </a:p>
          <a:p>
            <a:pPr marL="274320" lvl="1" indent="0">
              <a:buNone/>
            </a:pPr>
            <a:r>
              <a:rPr lang="fr-FR" dirty="0" err="1" smtClean="0"/>
              <a:t>mover.applyForce</a:t>
            </a:r>
            <a:r>
              <a:rPr lang="fr-FR" dirty="0" smtClean="0"/>
              <a:t>(</a:t>
            </a:r>
            <a:r>
              <a:rPr lang="fr-FR" dirty="0" err="1" smtClean="0"/>
              <a:t>wind</a:t>
            </a:r>
            <a:r>
              <a:rPr lang="fr-FR" dirty="0" smtClean="0"/>
              <a:t>);</a:t>
            </a:r>
          </a:p>
          <a:p>
            <a:pPr marL="274320" lvl="1" indent="0">
              <a:buNone/>
            </a:pPr>
            <a:r>
              <a:rPr lang="fr-FR" dirty="0" err="1"/>
              <a:t>mover.applyForce</a:t>
            </a:r>
            <a:r>
              <a:rPr lang="fr-FR" dirty="0" smtClean="0"/>
              <a:t>(</a:t>
            </a:r>
            <a:r>
              <a:rPr lang="fr-FR" dirty="0" err="1" smtClean="0"/>
              <a:t>gravity</a:t>
            </a:r>
            <a:r>
              <a:rPr lang="fr-FR" dirty="0" smtClean="0"/>
              <a:t>)</a:t>
            </a:r>
            <a:r>
              <a:rPr lang="fr-FR" dirty="0"/>
              <a:t>;</a:t>
            </a:r>
          </a:p>
          <a:p>
            <a:pPr marL="274320" lvl="1" indent="0">
              <a:buNone/>
            </a:pPr>
            <a:r>
              <a:rPr lang="fr-FR" dirty="0" err="1" smtClean="0"/>
              <a:t>mover.update</a:t>
            </a:r>
            <a:r>
              <a:rPr lang="fr-FR" dirty="0" smtClean="0"/>
              <a:t>();</a:t>
            </a:r>
          </a:p>
          <a:p>
            <a:pPr marL="274320" lvl="1" indent="0">
              <a:buNone/>
            </a:pPr>
            <a:r>
              <a:rPr lang="fr-FR" dirty="0" err="1" smtClean="0"/>
              <a:t>mover.display</a:t>
            </a:r>
            <a:r>
              <a:rPr lang="fr-FR" dirty="0" smtClean="0"/>
              <a:t>();</a:t>
            </a:r>
          </a:p>
          <a:p>
            <a:pPr lvl="1"/>
            <a:r>
              <a:rPr lang="fr-FR" dirty="0" smtClean="0"/>
              <a:t>Si l’on prend cet exemple avec le code dans l’encadré du diapositive précédent, ce code est brisé, car le vent sera toujours écrasé par la gravité!</a:t>
            </a:r>
          </a:p>
          <a:p>
            <a:r>
              <a:rPr lang="fr-FR" dirty="0" smtClean="0"/>
              <a:t>L’accélération est égale à la somme de toutes les forces divisés par la masse, cette action se nomme l’accumulation des forces</a:t>
            </a:r>
          </a:p>
          <a:p>
            <a:pPr marL="274320" lvl="1" indent="0">
              <a:buNone/>
            </a:pPr>
            <a:r>
              <a:rPr lang="fr-FR" dirty="0" err="1" smtClean="0"/>
              <a:t>void</a:t>
            </a:r>
            <a:r>
              <a:rPr lang="fr-FR" dirty="0" smtClean="0"/>
              <a:t> </a:t>
            </a:r>
            <a:r>
              <a:rPr lang="fr-FR" dirty="0" err="1" smtClean="0"/>
              <a:t>applyForce</a:t>
            </a:r>
            <a:r>
              <a:rPr lang="fr-FR" dirty="0" smtClean="0"/>
              <a:t>(</a:t>
            </a:r>
            <a:r>
              <a:rPr lang="fr-FR" dirty="0" err="1" smtClean="0"/>
              <a:t>Pvector</a:t>
            </a:r>
            <a:r>
              <a:rPr lang="fr-FR" dirty="0" smtClean="0"/>
              <a:t> f) {</a:t>
            </a:r>
          </a:p>
          <a:p>
            <a:pPr marL="274320" lvl="1" indent="0">
              <a:buNone/>
            </a:pPr>
            <a:r>
              <a:rPr lang="fr-FR" dirty="0"/>
              <a:t> </a:t>
            </a:r>
            <a:r>
              <a:rPr lang="fr-FR" dirty="0" smtClean="0"/>
              <a:t> </a:t>
            </a:r>
            <a:r>
              <a:rPr lang="fr-FR" dirty="0" err="1" smtClean="0"/>
              <a:t>acceleration.add</a:t>
            </a:r>
            <a:r>
              <a:rPr lang="fr-FR" dirty="0" smtClean="0"/>
              <a:t>(force);</a:t>
            </a:r>
          </a:p>
          <a:p>
            <a:pPr marL="274320" lvl="1" indent="0">
              <a:buNone/>
            </a:pPr>
            <a:r>
              <a:rPr lang="fr-FR" dirty="0" smtClean="0"/>
              <a:t>}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76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Clarté.thmx</Template>
  <TotalTime>1008</TotalTime>
  <Words>1411</Words>
  <Application>Microsoft Macintosh PowerPoint</Application>
  <PresentationFormat>On-screen Show (4:3)</PresentationFormat>
  <Paragraphs>150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Clarté</vt:lpstr>
      <vt:lpstr>Équation</vt:lpstr>
      <vt:lpstr>…quation</vt:lpstr>
      <vt:lpstr>Processing</vt:lpstr>
      <vt:lpstr>Plan de module</vt:lpstr>
      <vt:lpstr>Force : définition</vt:lpstr>
      <vt:lpstr>Newton : Première loi</vt:lpstr>
      <vt:lpstr>Newton : Première loi</vt:lpstr>
      <vt:lpstr>Newton : Troisième loi</vt:lpstr>
      <vt:lpstr>Newton : Deuxième loi</vt:lpstr>
      <vt:lpstr>Exemple</vt:lpstr>
      <vt:lpstr>Force : accumulation</vt:lpstr>
      <vt:lpstr>Force : accumulation</vt:lpstr>
      <vt:lpstr>Travailler avec la masse</vt:lpstr>
      <vt:lpstr>Travailler avec la masse</vt:lpstr>
      <vt:lpstr>Autres forces</vt:lpstr>
      <vt:lpstr>Travailler avec les forces</vt:lpstr>
      <vt:lpstr>Force : friction</vt:lpstr>
      <vt:lpstr>Force : résistance des fluides</vt:lpstr>
      <vt:lpstr>Force : résistance des fluides</vt:lpstr>
      <vt:lpstr>Exercices</vt:lpstr>
      <vt:lpstr>Références</vt:lpstr>
    </vt:vector>
  </TitlesOfParts>
  <Company>nbourre@collegeshawinigan.qc.ca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Processing</dc:title>
  <dc:creator>Nicolas Bourre</dc:creator>
  <cp:lastModifiedBy>Nicolas Bourré</cp:lastModifiedBy>
  <cp:revision>81</cp:revision>
  <dcterms:created xsi:type="dcterms:W3CDTF">2014-09-29T15:21:35Z</dcterms:created>
  <dcterms:modified xsi:type="dcterms:W3CDTF">2015-11-02T15:00:31Z</dcterms:modified>
</cp:coreProperties>
</file>