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64" r:id="rId5"/>
    <p:sldId id="262" r:id="rId6"/>
    <p:sldId id="259" r:id="rId7"/>
    <p:sldId id="263" r:id="rId8"/>
    <p:sldId id="260" r:id="rId9"/>
    <p:sldId id="265" r:id="rId10"/>
    <p:sldId id="271" r:id="rId11"/>
    <p:sldId id="266" r:id="rId12"/>
    <p:sldId id="267" r:id="rId13"/>
    <p:sldId id="269" r:id="rId14"/>
    <p:sldId id="268" r:id="rId15"/>
    <p:sldId id="270" r:id="rId16"/>
    <p:sldId id="272" r:id="rId17"/>
    <p:sldId id="273" r:id="rId18"/>
    <p:sldId id="261" r:id="rId19"/>
    <p:sldId id="275" r:id="rId20"/>
    <p:sldId id="274" r:id="rId21"/>
    <p:sldId id="276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0" autoAdjust="0"/>
    <p:restoredTop sz="78956"/>
  </p:normalViewPr>
  <p:slideViewPr>
    <p:cSldViewPr snapToGrid="0">
      <p:cViewPr varScale="1">
        <p:scale>
          <a:sx n="85" d="100"/>
          <a:sy n="85" d="100"/>
        </p:scale>
        <p:origin x="16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8FCAC-6793-8C43-9F94-8C41A285EEE6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5D910-E679-9444-A2B3-A54B145E5821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0925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5D910-E679-9444-A2B3-A54B145E5821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989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78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301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192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879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94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880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910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275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140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955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67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36E21F-B46E-4CD8-B105-3030050AA19E}" type="datetimeFigureOut">
              <a:rPr lang="fr-CA" smtClean="0"/>
              <a:t>2015-09-22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A9CFFE0-25A3-42A3-8E2E-CD0953AF6CE5}" type="slidenum">
              <a:rPr lang="fr-CA" smtClean="0"/>
              <a:t>‹#›</a:t>
            </a:fld>
            <a:endParaRPr lang="fr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9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Scratch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Partie 03</a:t>
            </a:r>
          </a:p>
          <a:p>
            <a:r>
              <a:rPr lang="fr-CA" dirty="0" smtClean="0"/>
              <a:t>Version A15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15089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opérateurs mathématiques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opérateurs qui suivent ne sont pas nécessairement très bien connus</a:t>
            </a:r>
          </a:p>
          <a:p>
            <a:pPr lvl="1"/>
            <a:r>
              <a:rPr lang="fr-CA" dirty="0" smtClean="0"/>
              <a:t>Nombre aléatoire entre X et Y : À l’instar d’un dé, cette fonction permet d’obtenir un nombre au hasard</a:t>
            </a:r>
          </a:p>
          <a:p>
            <a:pPr lvl="1"/>
            <a:r>
              <a:rPr lang="fr-CA" dirty="0" smtClean="0"/>
              <a:t>X modulo Y : Retourne le reste d’une division</a:t>
            </a:r>
          </a:p>
          <a:p>
            <a:pPr lvl="1"/>
            <a:r>
              <a:rPr lang="fr-CA" dirty="0" smtClean="0"/>
              <a:t>Arrondi de X : Retourne le nombre arrondi de la valeur X</a:t>
            </a:r>
          </a:p>
          <a:p>
            <a:r>
              <a:rPr lang="fr-CA" dirty="0" smtClean="0"/>
              <a:t>Outre </a:t>
            </a:r>
            <a:r>
              <a:rPr lang="fr-CA" dirty="0"/>
              <a:t>les blocs d’opération arithmétique standards, il y a aussi les blocs permettant d’effectuer des opérations sur du texte</a:t>
            </a:r>
          </a:p>
          <a:p>
            <a:pPr lvl="1"/>
            <a:r>
              <a:rPr lang="fr-CA" dirty="0"/>
              <a:t>Regroupe X Y: Permet de coller les textes X et Y ensembles</a:t>
            </a:r>
          </a:p>
          <a:p>
            <a:pPr lvl="1"/>
            <a:r>
              <a:rPr lang="fr-CA" dirty="0"/>
              <a:t>Lettre X de Y : Retourne la lettre à la position X du mot Y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44634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mathématiques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Que fait le code ci-contre?</a:t>
            </a:r>
            <a:endParaRPr lang="fr-CA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492375"/>
            <a:ext cx="3505200" cy="2730500"/>
          </a:xfrm>
        </p:spPr>
      </p:pic>
    </p:spTree>
    <p:extLst>
      <p:ext uri="{BB962C8B-B14F-4D97-AF65-F5344CB8AC3E}">
        <p14:creationId xmlns:p14="http://schemas.microsoft.com/office/powerpoint/2010/main" val="1566977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opérateurs logiques</a:t>
            </a:r>
            <a:endParaRPr lang="fr-CA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Les opérateurs logiques permettent de comparer deux valeurs de façon à obtenir une réponse VRAI ou FAUX</a:t>
            </a:r>
          </a:p>
          <a:p>
            <a:r>
              <a:rPr lang="fr-CA" dirty="0" smtClean="0"/>
              <a:t>Les inéquations font parties des opérateurs logiques</a:t>
            </a:r>
          </a:p>
          <a:p>
            <a:r>
              <a:rPr lang="fr-CA" dirty="0" smtClean="0"/>
              <a:t>L’utilisation d’opérateurs logiques s’appelle une </a:t>
            </a:r>
            <a:r>
              <a:rPr lang="fr-CA" b="1" dirty="0" smtClean="0"/>
              <a:t>expression</a:t>
            </a:r>
          </a:p>
          <a:p>
            <a:r>
              <a:rPr lang="fr-CA" dirty="0" smtClean="0"/>
              <a:t>Ils sont surtout utilisés dans le cadre d’instruction conditionnelle</a:t>
            </a:r>
          </a:p>
          <a:p>
            <a:r>
              <a:rPr lang="fr-CA" dirty="0" smtClean="0"/>
              <a:t>Ils sont représenté par un bloc en forme de diamant allongé</a:t>
            </a:r>
            <a:endParaRPr lang="fr-CA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350" y="2771775"/>
            <a:ext cx="1358900" cy="2171700"/>
          </a:xfrm>
        </p:spPr>
      </p:pic>
    </p:spTree>
    <p:extLst>
      <p:ext uri="{BB962C8B-B14F-4D97-AF65-F5344CB8AC3E}">
        <p14:creationId xmlns:p14="http://schemas.microsoft.com/office/powerpoint/2010/main" val="704306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logiques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5890016"/>
              </p:ext>
            </p:extLst>
          </p:nvPr>
        </p:nvGraphicFramePr>
        <p:xfrm>
          <a:off x="1097280" y="2930315"/>
          <a:ext cx="49387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237"/>
                <a:gridCol w="1646237"/>
                <a:gridCol w="16462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p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q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p</a:t>
                      </a:r>
                      <a:r>
                        <a:rPr lang="fr-CA" baseline="0" dirty="0" smtClean="0"/>
                        <a:t> ET q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27282174"/>
              </p:ext>
            </p:extLst>
          </p:nvPr>
        </p:nvGraphicFramePr>
        <p:xfrm>
          <a:off x="6216969" y="2930315"/>
          <a:ext cx="49387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237"/>
                <a:gridCol w="1646237"/>
                <a:gridCol w="16462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p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q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aseline="0" dirty="0" smtClean="0"/>
                        <a:t>p OU q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Vrai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Faux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653752" y="2322166"/>
            <a:ext cx="4945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dirty="0" smtClean="0"/>
              <a:t>Voici les tables </a:t>
            </a:r>
            <a:r>
              <a:rPr lang="fr-CA" smtClean="0"/>
              <a:t>de vérité pour le « ET » et le « OU »</a:t>
            </a:r>
            <a:endParaRPr lang="fr-CA"/>
          </a:p>
        </p:txBody>
      </p:sp>
      <p:sp>
        <p:nvSpPr>
          <p:cNvPr id="13" name="TextBox 12"/>
          <p:cNvSpPr txBox="1"/>
          <p:nvPr/>
        </p:nvSpPr>
        <p:spPr>
          <a:xfrm>
            <a:off x="1606961" y="5034099"/>
            <a:ext cx="903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dirty="0" smtClean="0"/>
              <a:t>L’opérateur « NON » permet d’inverser la valeur, i.e. un vrai devient faux et un faux devient vrai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2205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logiques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Que font les codes suivants?</a:t>
            </a:r>
            <a:endParaRPr lang="fr-CA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63" y="2376594"/>
            <a:ext cx="3352800" cy="3492500"/>
          </a:xfr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411" y="2376594"/>
            <a:ext cx="3416300" cy="3479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659" y="1845734"/>
            <a:ext cx="4572000" cy="4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66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opérateurs - Exercices</a:t>
            </a:r>
            <a:endParaRPr lang="fr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Faites un projet où le personnage doit se déplacer aléatoirement dans une zone délimitée entre les points (-50, 50), (50, 50), (50, -50) et (-50, -50)</a:t>
            </a:r>
          </a:p>
          <a:p>
            <a:r>
              <a:rPr lang="fr-CA" dirty="0" smtClean="0"/>
              <a:t>Si la valeur du nombre aléatoire est pair, on déplace le personnage sur l’axe des Y, s’il est impair on déplace le personnage sur l’axe des X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41877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Créer ses propres blocs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Lorsque l’on réalise des projets moindrement complexes, on se rend compte qu’il y a des séquences de blocs qui se répètent</a:t>
            </a:r>
          </a:p>
          <a:p>
            <a:pPr lvl="1"/>
            <a:r>
              <a:rPr lang="fr-CA" dirty="0" smtClean="0"/>
              <a:t>Par exemple dans un jeu, si l’on veut faire redémarrer un projet à zéro après une victoire ou la perte d’une vie du personnage</a:t>
            </a:r>
          </a:p>
          <a:p>
            <a:r>
              <a:rPr lang="fr-CA" dirty="0" smtClean="0"/>
              <a:t>Ainsi, il est possible de créer ses propres blocs pour économiser du code ou pour faciliter la maintenance ou simplement pour le faire plus propre à la lecture</a:t>
            </a:r>
          </a:p>
          <a:p>
            <a:r>
              <a:rPr lang="fr-CA" dirty="0" smtClean="0"/>
              <a:t>Dans Scratch, il suffit d’aller dans la catégorie « Ajouter blocs » et de cliquer sur « Créer un bloc » pour réaliser son propre bloc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5740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Créer ses propres </a:t>
            </a:r>
            <a:r>
              <a:rPr lang="fr-CA" dirty="0" smtClean="0"/>
              <a:t>blocs - Exemple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Si l’on désire remettre notre sprite à la position (0, 0) à chaque fois que l’utilisateur appuie sur la touche « P » ou encore touche à la couleur rouge, on pourra se faire un bloc « Reset »</a:t>
            </a:r>
            <a:endParaRPr lang="fr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840" y="1846263"/>
            <a:ext cx="4907921" cy="4022725"/>
          </a:xfrm>
        </p:spPr>
      </p:pic>
    </p:spTree>
    <p:extLst>
      <p:ext uri="{BB962C8B-B14F-4D97-AF65-F5344CB8AC3E}">
        <p14:creationId xmlns:p14="http://schemas.microsoft.com/office/powerpoint/2010/main" val="1815667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Faire sauter un bonhomme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Maintenant que l’on a vu plusieurs types de blocs, on peut créer des animations plus complexes</a:t>
            </a:r>
          </a:p>
          <a:p>
            <a:r>
              <a:rPr lang="fr-CA" dirty="0" smtClean="0"/>
              <a:t>Dans le cas présent, on simulera un personnage qui saute à la Mario</a:t>
            </a:r>
          </a:p>
          <a:p>
            <a:r>
              <a:rPr lang="fr-CA" dirty="0" smtClean="0"/>
              <a:t>Avant de débuter, il faut comprendre comment fonctionne le principe de gravité simulée</a:t>
            </a:r>
          </a:p>
          <a:p>
            <a:r>
              <a:rPr lang="fr-CA" dirty="0" smtClean="0"/>
              <a:t>De façon simple, la gravité est une force qui attire les objets vers un corps de plus grande masse</a:t>
            </a:r>
          </a:p>
          <a:p>
            <a:pPr lvl="1"/>
            <a:r>
              <a:rPr lang="fr-CA" dirty="0" smtClean="0"/>
              <a:t>Par exemple, tous les objets sur la planète</a:t>
            </a:r>
          </a:p>
          <a:p>
            <a:r>
              <a:rPr lang="fr-CA" dirty="0" smtClean="0"/>
              <a:t>Pour « sortir » momentanément de la gravité, il faut appliquer une force supérieure à celle-ci</a:t>
            </a:r>
          </a:p>
          <a:p>
            <a:pPr lvl="1"/>
            <a:r>
              <a:rPr lang="fr-CA" dirty="0" smtClean="0"/>
              <a:t>Par exemple, si la gravité est à -10, il faudra appliqué une accélération supérieure vers le haut pour que notre personnage puisse sauter</a:t>
            </a:r>
          </a:p>
          <a:p>
            <a:pPr lvl="1"/>
            <a:r>
              <a:rPr lang="fr-CA" dirty="0" smtClean="0"/>
              <a:t>L’accélération devra diminuer jusqu’à ce que le personnage tombe au sol</a:t>
            </a:r>
          </a:p>
          <a:p>
            <a:endParaRPr lang="fr-CA" dirty="0" smtClean="0"/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8476782" y="178229"/>
            <a:ext cx="321774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lvl="1"/>
            <a:r>
              <a:rPr lang="fr-CA" b="1" dirty="0"/>
              <a:t>Pour les </a:t>
            </a:r>
            <a:r>
              <a:rPr lang="fr-CA" b="1" dirty="0" smtClean="0"/>
              <a:t>puristes!</a:t>
            </a:r>
          </a:p>
          <a:p>
            <a:pPr marL="0" lvl="1"/>
            <a:r>
              <a:rPr lang="fr-CA" dirty="0" smtClean="0"/>
              <a:t>Ceci </a:t>
            </a:r>
            <a:r>
              <a:rPr lang="fr-CA" dirty="0"/>
              <a:t>est simplement un </a:t>
            </a:r>
            <a:r>
              <a:rPr lang="fr-CA" dirty="0" smtClean="0"/>
              <a:t>exemple</a:t>
            </a:r>
          </a:p>
          <a:p>
            <a:pPr marL="0" lvl="1"/>
            <a:r>
              <a:rPr lang="fr-CA" dirty="0" smtClean="0"/>
              <a:t>pédagogique </a:t>
            </a:r>
            <a:r>
              <a:rPr lang="fr-CA" dirty="0"/>
              <a:t>pour faciliter </a:t>
            </a:r>
            <a:r>
              <a:rPr lang="fr-CA" dirty="0" smtClean="0"/>
              <a:t>la</a:t>
            </a:r>
          </a:p>
          <a:p>
            <a:pPr marL="0" lvl="1"/>
            <a:r>
              <a:rPr lang="fr-CA" dirty="0" smtClean="0"/>
              <a:t>compréhension</a:t>
            </a:r>
            <a:r>
              <a:rPr lang="fr-CA" dirty="0"/>
              <a:t>! </a:t>
            </a:r>
            <a:r>
              <a:rPr lang="fr-CA" dirty="0" smtClean="0"/>
              <a:t>;)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160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Faire sauter un bonhomme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fonctionnement sera le suivant</a:t>
            </a:r>
          </a:p>
          <a:p>
            <a:pPr lvl="1"/>
            <a:r>
              <a:rPr lang="fr-CA" dirty="0" smtClean="0"/>
              <a:t>Lorsque l’animation débute, on mettra une variable gravité à 0</a:t>
            </a:r>
          </a:p>
          <a:p>
            <a:pPr lvl="1"/>
            <a:r>
              <a:rPr lang="fr-CA" dirty="0" smtClean="0"/>
              <a:t>Si la barre espace est appuyée</a:t>
            </a:r>
          </a:p>
          <a:p>
            <a:pPr lvl="2"/>
            <a:r>
              <a:rPr lang="fr-CA" dirty="0" smtClean="0"/>
              <a:t>On mettra la gravité à 20</a:t>
            </a:r>
          </a:p>
          <a:p>
            <a:pPr lvl="2"/>
            <a:r>
              <a:rPr lang="fr-CA" dirty="0" smtClean="0"/>
              <a:t>On ajoute la gravité à la position Y</a:t>
            </a:r>
          </a:p>
          <a:p>
            <a:pPr lvl="1"/>
            <a:r>
              <a:rPr lang="fr-CA" dirty="0" smtClean="0"/>
              <a:t>Si la position Y du personnage est inférieur à la hauteur du plancher</a:t>
            </a:r>
          </a:p>
          <a:p>
            <a:pPr lvl="2"/>
            <a:r>
              <a:rPr lang="fr-CA" dirty="0" smtClean="0"/>
              <a:t>Mettre le personnage à la hauteur du plancher</a:t>
            </a:r>
          </a:p>
          <a:p>
            <a:pPr lvl="1"/>
            <a:r>
              <a:rPr lang="fr-CA" dirty="0" smtClean="0"/>
              <a:t>Sinon</a:t>
            </a:r>
          </a:p>
          <a:p>
            <a:pPr lvl="2"/>
            <a:r>
              <a:rPr lang="fr-CA" dirty="0" smtClean="0"/>
              <a:t>Additionner « -2 » à la gravité</a:t>
            </a:r>
          </a:p>
          <a:p>
            <a:pPr lvl="2"/>
            <a:r>
              <a:rPr lang="fr-CA" dirty="0" smtClean="0"/>
              <a:t>Additionner à Y la gravité</a:t>
            </a:r>
          </a:p>
          <a:p>
            <a:r>
              <a:rPr lang="fr-CA" dirty="0" smtClean="0"/>
              <a:t>L’algorithme précédent est modifiable selon vos préférences et besoin</a:t>
            </a:r>
            <a:endParaRPr lang="fr-CA" dirty="0"/>
          </a:p>
        </p:txBody>
      </p:sp>
      <p:sp>
        <p:nvSpPr>
          <p:cNvPr id="4" name="Rounded Rectangle 3"/>
          <p:cNvSpPr/>
          <p:nvPr/>
        </p:nvSpPr>
        <p:spPr>
          <a:xfrm>
            <a:off x="8469443" y="1993692"/>
            <a:ext cx="959370" cy="397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G =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469443" y="3045722"/>
            <a:ext cx="959370" cy="397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G = 20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469443" y="2539499"/>
            <a:ext cx="959370" cy="39784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Y</a:t>
            </a:r>
            <a:r>
              <a:rPr lang="fr-CA" dirty="0" smtClean="0"/>
              <a:t> = -90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469443" y="4058168"/>
            <a:ext cx="959370" cy="397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G = 18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469443" y="3551945"/>
            <a:ext cx="959370" cy="39784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Y</a:t>
            </a:r>
            <a:r>
              <a:rPr lang="fr-CA" dirty="0" smtClean="0"/>
              <a:t> = -70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469443" y="5070614"/>
            <a:ext cx="959370" cy="397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G = 16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469443" y="4564391"/>
            <a:ext cx="959370" cy="39784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Y</a:t>
            </a:r>
            <a:r>
              <a:rPr lang="fr-CA" dirty="0" smtClean="0"/>
              <a:t> = -62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504313" y="2022209"/>
            <a:ext cx="343364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CA" dirty="0" smtClean="0"/>
              <a:t>…</a:t>
            </a:r>
            <a:endParaRPr lang="fr-CA" dirty="0"/>
          </a:p>
        </p:txBody>
      </p:sp>
      <p:sp>
        <p:nvSpPr>
          <p:cNvPr id="14" name="Rounded Rectangle 13"/>
          <p:cNvSpPr/>
          <p:nvPr/>
        </p:nvSpPr>
        <p:spPr>
          <a:xfrm>
            <a:off x="10196310" y="3045722"/>
            <a:ext cx="959370" cy="397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G = 0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0196310" y="2539498"/>
            <a:ext cx="959370" cy="39784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Y</a:t>
            </a:r>
            <a:r>
              <a:rPr lang="fr-CA" dirty="0" smtClean="0"/>
              <a:t> = -92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0196310" y="3551945"/>
            <a:ext cx="959370" cy="39784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Y</a:t>
            </a:r>
            <a:r>
              <a:rPr lang="fr-CA" dirty="0" smtClean="0"/>
              <a:t> = -90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9593705" y="2738423"/>
            <a:ext cx="374754" cy="2511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04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Agenda de leçon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variables</a:t>
            </a:r>
          </a:p>
          <a:p>
            <a:r>
              <a:rPr lang="fr-CA" dirty="0" smtClean="0"/>
              <a:t>Les capteurs</a:t>
            </a:r>
          </a:p>
          <a:p>
            <a:r>
              <a:rPr lang="fr-CA" dirty="0" smtClean="0"/>
              <a:t>Les opérateurs</a:t>
            </a:r>
          </a:p>
          <a:p>
            <a:r>
              <a:rPr lang="fr-CA" dirty="0" smtClean="0"/>
              <a:t>Créer ses propres blocs</a:t>
            </a:r>
          </a:p>
          <a:p>
            <a:r>
              <a:rPr lang="fr-CA" dirty="0" smtClean="0"/>
              <a:t>Faire sauter un bonhomme</a:t>
            </a:r>
          </a:p>
          <a:p>
            <a:r>
              <a:rPr lang="fr-CA" dirty="0" smtClean="0"/>
              <a:t>Travail Pratique 01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5488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583" y="286603"/>
            <a:ext cx="5630384" cy="6464134"/>
          </a:xfrm>
        </p:spPr>
      </p:pic>
      <p:sp>
        <p:nvSpPr>
          <p:cNvPr id="6" name="TextBox 5"/>
          <p:cNvSpPr txBox="1"/>
          <p:nvPr/>
        </p:nvSpPr>
        <p:spPr>
          <a:xfrm>
            <a:off x="6071017" y="5411448"/>
            <a:ext cx="4317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https://</a:t>
            </a:r>
            <a:r>
              <a:rPr lang="fr-CA" dirty="0" err="1"/>
              <a:t>scratch.mit.edu</a:t>
            </a:r>
            <a:r>
              <a:rPr lang="fr-CA" dirty="0"/>
              <a:t>/</a:t>
            </a:r>
            <a:r>
              <a:rPr lang="fr-CA" dirty="0" err="1"/>
              <a:t>projects</a:t>
            </a:r>
            <a:r>
              <a:rPr lang="fr-CA" dirty="0"/>
              <a:t>/76965632/</a:t>
            </a:r>
          </a:p>
        </p:txBody>
      </p:sp>
    </p:spTree>
    <p:extLst>
      <p:ext uri="{BB962C8B-B14F-4D97-AF65-F5344CB8AC3E}">
        <p14:creationId xmlns:p14="http://schemas.microsoft.com/office/powerpoint/2010/main" val="380961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Devoir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L’énoncé du devoir devrait être disponible sur </a:t>
            </a:r>
            <a:r>
              <a:rPr lang="fr-CA" smtClean="0"/>
              <a:t>Omnivox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62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variables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variables sont des espaces permettant d’emmagasiner des valeurs un peu comme en algèbre</a:t>
            </a:r>
          </a:p>
          <a:p>
            <a:r>
              <a:rPr lang="fr-CA" dirty="0" smtClean="0"/>
              <a:t>Une valeur contenue dans une variable peut être numérique ou textuelle</a:t>
            </a:r>
          </a:p>
          <a:p>
            <a:r>
              <a:rPr lang="fr-CA" dirty="0" smtClean="0"/>
              <a:t>Dans Scratch, les variables sont représentées comme des cercles allongés qui ont le nom que vous lui avez assigné</a:t>
            </a:r>
          </a:p>
          <a:p>
            <a:r>
              <a:rPr lang="fr-CA" dirty="0" smtClean="0"/>
              <a:t>Une variable peut être </a:t>
            </a:r>
            <a:r>
              <a:rPr lang="fr-CA" b="1" dirty="0" smtClean="0"/>
              <a:t>locale</a:t>
            </a:r>
            <a:r>
              <a:rPr lang="fr-CA" dirty="0" smtClean="0"/>
              <a:t> ou </a:t>
            </a:r>
            <a:r>
              <a:rPr lang="fr-CA" b="1" dirty="0" smtClean="0"/>
              <a:t>globale</a:t>
            </a:r>
            <a:endParaRPr lang="fr-CA" dirty="0"/>
          </a:p>
          <a:p>
            <a:pPr lvl="1"/>
            <a:r>
              <a:rPr lang="fr-CA" dirty="0" smtClean="0"/>
              <a:t>Une variable locale n’est accessible que par un seul sprite soit celui dont celle-ci a été déclarée</a:t>
            </a:r>
          </a:p>
          <a:p>
            <a:pPr lvl="1"/>
            <a:r>
              <a:rPr lang="fr-CA" dirty="0" smtClean="0"/>
              <a:t>Une variable globale est accessible dans l’ensemble du programme</a:t>
            </a:r>
          </a:p>
          <a:p>
            <a:r>
              <a:rPr lang="fr-CA" dirty="0" smtClean="0"/>
              <a:t>Il est possible d’afficher la valeur d’une variable à l’écran en la cochant</a:t>
            </a:r>
          </a:p>
        </p:txBody>
      </p:sp>
    </p:spTree>
    <p:extLst>
      <p:ext uri="{BB962C8B-B14F-4D97-AF65-F5344CB8AC3E}">
        <p14:creationId xmlns:p14="http://schemas.microsoft.com/office/powerpoint/2010/main" val="182071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variables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9098" y="2637569"/>
            <a:ext cx="2867425" cy="2019582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1976846" y="3107670"/>
            <a:ext cx="2865120" cy="1079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Que fait le code ci-contre?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9368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variables - Exercices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Modifiez le code de la page précédente pour faire compter le personnage de 1 à 15 et ensuite de 15 à 1 et cela indéfiniment</a:t>
            </a:r>
            <a:endParaRPr lang="fr-CA" dirty="0"/>
          </a:p>
          <a:p>
            <a:r>
              <a:rPr lang="fr-CA" dirty="0" smtClean="0"/>
              <a:t>Le code ci-contre permet de tracer un cercle. Modifiez-le pour tracer une spirale.</a:t>
            </a:r>
          </a:p>
          <a:p>
            <a:pPr marL="749808" lvl="1" indent="-457200"/>
            <a:r>
              <a:rPr lang="fr-CA" dirty="0" smtClean="0"/>
              <a:t>Utilisez les instructions qui se retrouvent dans Stylo</a:t>
            </a:r>
          </a:p>
          <a:p>
            <a:pPr marL="457200" indent="-457200"/>
            <a:endParaRPr lang="fr-CA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926" y="3454711"/>
            <a:ext cx="2029108" cy="20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88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capteurs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 smtClean="0"/>
              <a:t>Les capteurs permettent de détecter certains événements du projet</a:t>
            </a:r>
          </a:p>
          <a:p>
            <a:r>
              <a:rPr lang="fr-CA" dirty="0" smtClean="0"/>
              <a:t>On peut détecter</a:t>
            </a:r>
          </a:p>
          <a:p>
            <a:pPr lvl="1"/>
            <a:r>
              <a:rPr lang="fr-CA" dirty="0" smtClean="0"/>
              <a:t>Si le sprite touche une couleur</a:t>
            </a:r>
          </a:p>
          <a:p>
            <a:pPr lvl="1"/>
            <a:r>
              <a:rPr lang="fr-CA" dirty="0" smtClean="0"/>
              <a:t>Si une couleur touche une autre couleur</a:t>
            </a:r>
          </a:p>
          <a:p>
            <a:pPr lvl="1"/>
            <a:r>
              <a:rPr lang="fr-CA" dirty="0" smtClean="0"/>
              <a:t>les touches du clavier appuyées</a:t>
            </a:r>
          </a:p>
          <a:p>
            <a:pPr lvl="1"/>
            <a:r>
              <a:rPr lang="fr-CA" dirty="0" smtClean="0"/>
              <a:t>le clic de la souris</a:t>
            </a:r>
          </a:p>
          <a:p>
            <a:pPr lvl="1"/>
            <a:r>
              <a:rPr lang="fr-CA" dirty="0" smtClean="0"/>
              <a:t>le contact du sprite avec d’autre objet</a:t>
            </a:r>
          </a:p>
          <a:p>
            <a:pPr marL="0" indent="0">
              <a:buNone/>
            </a:pPr>
            <a:r>
              <a:rPr lang="fr-CA" dirty="0" smtClean="0"/>
              <a:t>On peut obtenir</a:t>
            </a:r>
          </a:p>
          <a:p>
            <a:pPr lvl="1"/>
            <a:r>
              <a:rPr lang="fr-CA" dirty="0" smtClean="0"/>
              <a:t>La distance du sprite par rapport à un autre objet</a:t>
            </a:r>
          </a:p>
          <a:p>
            <a:pPr lvl="1"/>
            <a:r>
              <a:rPr lang="fr-CA" dirty="0" smtClean="0"/>
              <a:t>La position de la souris en X ou Y</a:t>
            </a:r>
          </a:p>
          <a:p>
            <a:pPr lvl="1"/>
            <a:r>
              <a:rPr lang="fr-CA" dirty="0" smtClean="0"/>
              <a:t>Le volume sonore du microphone</a:t>
            </a:r>
          </a:p>
          <a:p>
            <a:pPr lvl="1"/>
            <a:r>
              <a:rPr lang="fr-CA" dirty="0" smtClean="0"/>
              <a:t>Le temps écoulé depuis le début du programme</a:t>
            </a:r>
          </a:p>
          <a:p>
            <a:pPr lvl="1"/>
            <a:r>
              <a:rPr lang="fr-CA" dirty="0" smtClean="0"/>
              <a:t>Différentes caractéristiques des objets avec le bloc « abscisse x de Sprite1 »</a:t>
            </a:r>
          </a:p>
          <a:p>
            <a:pPr lvl="1"/>
            <a:r>
              <a:rPr lang="fr-CA" dirty="0" smtClean="0"/>
              <a:t>Le temps</a:t>
            </a:r>
          </a:p>
          <a:p>
            <a:pPr lvl="1"/>
            <a:r>
              <a:rPr lang="fr-CA" dirty="0" smtClean="0"/>
              <a:t>Le nombre de jours depuis 2000</a:t>
            </a:r>
          </a:p>
          <a:p>
            <a:pPr lvl="1"/>
            <a:r>
              <a:rPr lang="fr-CA" dirty="0" smtClean="0"/>
              <a:t>Le nom de l’utilisateur</a:t>
            </a:r>
          </a:p>
        </p:txBody>
      </p:sp>
    </p:spTree>
    <p:extLst>
      <p:ext uri="{BB962C8B-B14F-4D97-AF65-F5344CB8AC3E}">
        <p14:creationId xmlns:p14="http://schemas.microsoft.com/office/powerpoint/2010/main" val="352362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capteurs - Exercices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Créez un projet qui permet de détecter si le sprite a touché un bloc bleu</a:t>
            </a:r>
          </a:p>
          <a:p>
            <a:pPr lvl="1"/>
            <a:r>
              <a:rPr lang="fr-CA" dirty="0" smtClean="0"/>
              <a:t>Vous devez dessiner un bloc bleu</a:t>
            </a:r>
          </a:p>
          <a:p>
            <a:r>
              <a:rPr lang="fr-CA" dirty="0" smtClean="0"/>
              <a:t>Lorsque le sprite touche un bloc bleu, faites lui dire « Touché! », faites le pivoter de 180° et avancer de 10 pas</a:t>
            </a:r>
          </a:p>
          <a:p>
            <a:pPr lvl="1"/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397400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opérateurs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opérateurs permettent d’effectuer des opérations sur des valeurs tels que des nombres ou encore des mots (ou phrases)</a:t>
            </a:r>
          </a:p>
          <a:p>
            <a:r>
              <a:rPr lang="fr-CA" dirty="0" smtClean="0"/>
              <a:t>Il y a deux types d’opérateurs soit les opérateurs mathématiques et les opérateurs logiques</a:t>
            </a:r>
          </a:p>
          <a:p>
            <a:r>
              <a:rPr lang="fr-CA" dirty="0" smtClean="0"/>
              <a:t>Les </a:t>
            </a:r>
            <a:r>
              <a:rPr lang="fr-CA" b="1" dirty="0" smtClean="0"/>
              <a:t>opérateurs</a:t>
            </a:r>
            <a:r>
              <a:rPr lang="fr-CA" dirty="0" smtClean="0"/>
              <a:t> </a:t>
            </a:r>
            <a:r>
              <a:rPr lang="fr-CA" b="1" dirty="0" smtClean="0"/>
              <a:t>mathématiques</a:t>
            </a:r>
            <a:r>
              <a:rPr lang="fr-CA" dirty="0" smtClean="0"/>
              <a:t> sont ceux que l’on a appris à utiliser depuis la petite école entre autres l’addition, la soustraction, la multiplication et la division</a:t>
            </a:r>
          </a:p>
          <a:p>
            <a:r>
              <a:rPr lang="fr-CA" dirty="0" smtClean="0"/>
              <a:t>Les </a:t>
            </a:r>
            <a:r>
              <a:rPr lang="fr-CA" b="1" dirty="0" smtClean="0"/>
              <a:t>opérateurs logiques </a:t>
            </a:r>
            <a:r>
              <a:rPr lang="fr-CA" dirty="0" smtClean="0"/>
              <a:t>permettent d’énoncer une expression logique où la réponse ne peut être que </a:t>
            </a:r>
            <a:r>
              <a:rPr lang="fr-CA" b="1" dirty="0" smtClean="0"/>
              <a:t>VRAI </a:t>
            </a:r>
            <a:r>
              <a:rPr lang="fr-CA" dirty="0" smtClean="0"/>
              <a:t>ou </a:t>
            </a:r>
            <a:r>
              <a:rPr lang="fr-CA" b="1" dirty="0" smtClean="0"/>
              <a:t>FAUX</a:t>
            </a:r>
          </a:p>
          <a:p>
            <a:r>
              <a:rPr lang="fr-CA" dirty="0" smtClean="0"/>
              <a:t>Dans Scratch, les opérateurs sont représentés en vert</a:t>
            </a:r>
            <a:r>
              <a:rPr lang="fr-CA" dirty="0"/>
              <a:t> </a:t>
            </a:r>
            <a:r>
              <a:rPr lang="fr-CA" dirty="0" smtClean="0"/>
              <a:t>et sont dans la catégorie « Opérateurs »</a:t>
            </a:r>
          </a:p>
          <a:p>
            <a:r>
              <a:rPr lang="fr-CA" dirty="0"/>
              <a:t>On peut utiliser des variables avec les opérateurs. Pour ce faire, il suffit de glisser la variable désirée dans un des espaces </a:t>
            </a:r>
            <a:r>
              <a:rPr lang="fr-CA" dirty="0" smtClean="0"/>
              <a:t>blancs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6164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opérateurs mathématiques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Les opérateurs mathématiques sont représentés par des ovales verts</a:t>
            </a:r>
          </a:p>
          <a:p>
            <a:r>
              <a:rPr lang="fr-CA" dirty="0" smtClean="0"/>
              <a:t>Les opérateurs ne peuvent être utilisés seuls. Ils doivent être utilisés à l’intérieur de d’autres blocs</a:t>
            </a:r>
          </a:p>
          <a:p>
            <a:endParaRPr lang="fr-C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28" y="2003214"/>
            <a:ext cx="2590800" cy="18542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28" y="3857414"/>
            <a:ext cx="20574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013036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564</TotalTime>
  <Words>1035</Words>
  <Application>Microsoft Macintosh PowerPoint</Application>
  <PresentationFormat>Widescreen</PresentationFormat>
  <Paragraphs>156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Calibri</vt:lpstr>
      <vt:lpstr>Calibri Light</vt:lpstr>
      <vt:lpstr>Rétrospective</vt:lpstr>
      <vt:lpstr>Scratch</vt:lpstr>
      <vt:lpstr>Agenda de leçon</vt:lpstr>
      <vt:lpstr>Les variables</vt:lpstr>
      <vt:lpstr>Les variables</vt:lpstr>
      <vt:lpstr>Les variables - Exercices</vt:lpstr>
      <vt:lpstr>Les capteurs</vt:lpstr>
      <vt:lpstr>Les capteurs - Exercices</vt:lpstr>
      <vt:lpstr>Les opérateurs</vt:lpstr>
      <vt:lpstr>Les opérateurs mathématiques</vt:lpstr>
      <vt:lpstr>Les opérateurs mathématiques</vt:lpstr>
      <vt:lpstr>Les opérateurs mathématiques</vt:lpstr>
      <vt:lpstr>Les opérateurs logiques</vt:lpstr>
      <vt:lpstr>Les opérateurs logiques</vt:lpstr>
      <vt:lpstr>Les opérateurs logiques</vt:lpstr>
      <vt:lpstr>Les opérateurs - Exercices</vt:lpstr>
      <vt:lpstr>Créer ses propres blocs</vt:lpstr>
      <vt:lpstr>Créer ses propres blocs - Exemple</vt:lpstr>
      <vt:lpstr>Faire sauter un bonhomme</vt:lpstr>
      <vt:lpstr>Faire sauter un bonhomme</vt:lpstr>
      <vt:lpstr>PowerPoint Presentation</vt:lpstr>
      <vt:lpstr>Devoir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</dc:title>
  <dc:creator>Nicolas Bourré</dc:creator>
  <cp:lastModifiedBy>Nicolas Bourré</cp:lastModifiedBy>
  <cp:revision>36</cp:revision>
  <dcterms:created xsi:type="dcterms:W3CDTF">2015-09-20T15:15:36Z</dcterms:created>
  <dcterms:modified xsi:type="dcterms:W3CDTF">2015-09-22T18:19:54Z</dcterms:modified>
</cp:coreProperties>
</file>