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7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10" r:id="rId55"/>
    <p:sldId id="311" r:id="rId56"/>
    <p:sldId id="312" r:id="rId57"/>
    <p:sldId id="326" r:id="rId58"/>
    <p:sldId id="313" r:id="rId59"/>
    <p:sldId id="314" r:id="rId60"/>
    <p:sldId id="315" r:id="rId61"/>
    <p:sldId id="316" r:id="rId62"/>
    <p:sldId id="327" r:id="rId63"/>
    <p:sldId id="317" r:id="rId64"/>
    <p:sldId id="318" r:id="rId65"/>
    <p:sldId id="319" r:id="rId66"/>
    <p:sldId id="320" r:id="rId67"/>
    <p:sldId id="321" r:id="rId68"/>
    <p:sldId id="322" r:id="rId69"/>
    <p:sldId id="323" r:id="rId70"/>
    <p:sldId id="324" r:id="rId71"/>
    <p:sldId id="325" r:id="rId7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77215"/>
  </p:normalViewPr>
  <p:slideViewPr>
    <p:cSldViewPr snapToGrid="0" snapToObjects="1">
      <p:cViewPr>
        <p:scale>
          <a:sx n="110" d="100"/>
          <a:sy n="110" d="100"/>
        </p:scale>
        <p:origin x="144" y="-6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notesMaster" Target="notesMasters/notesMaster1.xml"/><Relationship Id="rId74" Type="http://schemas.openxmlformats.org/officeDocument/2006/relationships/presProps" Target="presProps.xml"/><Relationship Id="rId75" Type="http://schemas.openxmlformats.org/officeDocument/2006/relationships/viewProps" Target="viewProps.xml"/><Relationship Id="rId76" Type="http://schemas.openxmlformats.org/officeDocument/2006/relationships/theme" Target="theme/theme1.xml"/><Relationship Id="rId77" Type="http://schemas.openxmlformats.org/officeDocument/2006/relationships/tableStyles" Target="tableStyle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653412-16A6-B146-8BD2-49EB15C40940}" type="datetimeFigureOut">
              <a:rPr lang="fr-CA" smtClean="0"/>
              <a:t>2015-10-05</a:t>
            </a:fld>
            <a:endParaRPr lang="fr-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fr-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2A86B4-3B38-F44B-A9B2-202106663259}" type="slidenum">
              <a:rPr lang="fr-CA" smtClean="0"/>
              <a:t>‹#›</a:t>
            </a:fld>
            <a:endParaRPr lang="fr-CA"/>
          </a:p>
        </p:txBody>
      </p:sp>
    </p:spTree>
    <p:extLst>
      <p:ext uri="{BB962C8B-B14F-4D97-AF65-F5344CB8AC3E}">
        <p14:creationId xmlns:p14="http://schemas.microsoft.com/office/powerpoint/2010/main" val="13477949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dirty="0" smtClean="0"/>
              <a:t>Éventuellement changer</a:t>
            </a:r>
            <a:r>
              <a:rPr lang="fr-CA" baseline="0" dirty="0" smtClean="0"/>
              <a:t> le </a:t>
            </a:r>
            <a:r>
              <a:rPr lang="fr-CA" baseline="0" dirty="0" err="1" smtClean="0"/>
              <a:t>ListActivity</a:t>
            </a:r>
            <a:r>
              <a:rPr lang="fr-CA" baseline="0" dirty="0" smtClean="0"/>
              <a:t> pour un </a:t>
            </a:r>
            <a:r>
              <a:rPr lang="fr-CA" baseline="0" dirty="0" err="1" smtClean="0"/>
              <a:t>RecyclerView</a:t>
            </a:r>
            <a:endParaRPr lang="fr-CA" dirty="0"/>
          </a:p>
        </p:txBody>
      </p:sp>
      <p:sp>
        <p:nvSpPr>
          <p:cNvPr id="4" name="Slide Number Placeholder 3"/>
          <p:cNvSpPr>
            <a:spLocks noGrp="1"/>
          </p:cNvSpPr>
          <p:nvPr>
            <p:ph type="sldNum" sz="quarter" idx="10"/>
          </p:nvPr>
        </p:nvSpPr>
        <p:spPr/>
        <p:txBody>
          <a:bodyPr/>
          <a:lstStyle/>
          <a:p>
            <a:fld id="{052A86B4-3B38-F44B-A9B2-202106663259}" type="slidenum">
              <a:rPr lang="fr-CA" smtClean="0"/>
              <a:t>3</a:t>
            </a:fld>
            <a:endParaRPr lang="fr-CA"/>
          </a:p>
        </p:txBody>
      </p:sp>
    </p:spTree>
    <p:extLst>
      <p:ext uri="{BB962C8B-B14F-4D97-AF65-F5344CB8AC3E}">
        <p14:creationId xmlns:p14="http://schemas.microsoft.com/office/powerpoint/2010/main" val="9467522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dirty="0" err="1" smtClean="0"/>
              <a:t>tweetListView.setAdapter</a:t>
            </a:r>
            <a:r>
              <a:rPr lang="fr-CA" baseline="0" dirty="0" smtClean="0"/>
              <a:t> </a:t>
            </a:r>
            <a:r>
              <a:rPr lang="fr-CA" baseline="0" dirty="0" smtClean="0">
                <a:sym typeface="Wingdings"/>
              </a:rPr>
              <a:t> </a:t>
            </a:r>
            <a:r>
              <a:rPr lang="fr-CA" baseline="0" dirty="0" err="1" smtClean="0">
                <a:sym typeface="Wingdings"/>
              </a:rPr>
              <a:t>setListAdapter</a:t>
            </a:r>
            <a:endParaRPr lang="fr-CA" baseline="0" dirty="0" smtClean="0">
              <a:sym typeface="Wingdings"/>
            </a:endParaRPr>
          </a:p>
          <a:p>
            <a:r>
              <a:rPr lang="fr-CA" b="1" baseline="0" dirty="0" smtClean="0">
                <a:sym typeface="Wingdings"/>
              </a:rPr>
              <a:t>Important!! </a:t>
            </a:r>
            <a:r>
              <a:rPr lang="fr-CA" b="0" baseline="0" dirty="0" smtClean="0">
                <a:sym typeface="Wingdings"/>
              </a:rPr>
              <a:t>Le id doit être @</a:t>
            </a:r>
            <a:r>
              <a:rPr lang="fr-CA" b="0" baseline="0" dirty="0" err="1" smtClean="0">
                <a:sym typeface="Wingdings"/>
              </a:rPr>
              <a:t>android:id</a:t>
            </a:r>
            <a:r>
              <a:rPr lang="fr-CA" b="0" baseline="0" dirty="0" smtClean="0">
                <a:sym typeface="Wingdings"/>
              </a:rPr>
              <a:t>/</a:t>
            </a:r>
            <a:r>
              <a:rPr lang="fr-CA" b="0" baseline="0" dirty="0" err="1" smtClean="0">
                <a:sym typeface="Wingdings"/>
              </a:rPr>
              <a:t>list</a:t>
            </a:r>
            <a:r>
              <a:rPr lang="fr-CA" b="0" baseline="0" dirty="0" smtClean="0">
                <a:sym typeface="Wingdings"/>
              </a:rPr>
              <a:t> et ce tel quel. </a:t>
            </a:r>
            <a:r>
              <a:rPr lang="fr-CA" b="0" baseline="0" dirty="0" err="1" smtClean="0">
                <a:sym typeface="Wingdings"/>
              </a:rPr>
              <a:t>Src</a:t>
            </a:r>
            <a:r>
              <a:rPr lang="fr-CA" b="0" baseline="0" dirty="0" smtClean="0">
                <a:sym typeface="Wingdings"/>
              </a:rPr>
              <a:t> : http://</a:t>
            </a:r>
            <a:r>
              <a:rPr lang="fr-CA" b="0" baseline="0" dirty="0" err="1" smtClean="0">
                <a:sym typeface="Wingdings"/>
              </a:rPr>
              <a:t>stackoverflow.com</a:t>
            </a:r>
            <a:r>
              <a:rPr lang="fr-CA" b="0" baseline="0" dirty="0" smtClean="0">
                <a:sym typeface="Wingdings"/>
              </a:rPr>
              <a:t>/questions/17635683/</a:t>
            </a:r>
            <a:r>
              <a:rPr lang="fr-CA" b="0" baseline="0" dirty="0" err="1" smtClean="0">
                <a:sym typeface="Wingdings"/>
              </a:rPr>
              <a:t>mainactivity</a:t>
            </a:r>
            <a:r>
              <a:rPr lang="fr-CA" b="0" baseline="0" dirty="0" smtClean="0">
                <a:sym typeface="Wingdings"/>
              </a:rPr>
              <a:t>-</a:t>
            </a:r>
            <a:r>
              <a:rPr lang="fr-CA" b="0" baseline="0" dirty="0" err="1" smtClean="0">
                <a:sym typeface="Wingdings"/>
              </a:rPr>
              <a:t>extends</a:t>
            </a:r>
            <a:r>
              <a:rPr lang="fr-CA" b="0" baseline="0" dirty="0" smtClean="0">
                <a:sym typeface="Wingdings"/>
              </a:rPr>
              <a:t>-</a:t>
            </a:r>
            <a:r>
              <a:rPr lang="fr-CA" b="0" baseline="0" dirty="0" err="1" smtClean="0">
                <a:sym typeface="Wingdings"/>
              </a:rPr>
              <a:t>listactivity</a:t>
            </a:r>
            <a:r>
              <a:rPr lang="fr-CA" b="0" baseline="0" dirty="0" smtClean="0">
                <a:sym typeface="Wingdings"/>
              </a:rPr>
              <a:t>-crashes-</a:t>
            </a:r>
            <a:r>
              <a:rPr lang="fr-CA" b="0" baseline="0" dirty="0" err="1" smtClean="0">
                <a:sym typeface="Wingdings"/>
              </a:rPr>
              <a:t>app</a:t>
            </a:r>
            <a:endParaRPr lang="fr-CA" b="1" dirty="0"/>
          </a:p>
        </p:txBody>
      </p:sp>
      <p:sp>
        <p:nvSpPr>
          <p:cNvPr id="4" name="Slide Number Placeholder 3"/>
          <p:cNvSpPr>
            <a:spLocks noGrp="1"/>
          </p:cNvSpPr>
          <p:nvPr>
            <p:ph type="sldNum" sz="quarter" idx="10"/>
          </p:nvPr>
        </p:nvSpPr>
        <p:spPr/>
        <p:txBody>
          <a:bodyPr/>
          <a:lstStyle/>
          <a:p>
            <a:fld id="{052A86B4-3B38-F44B-A9B2-202106663259}" type="slidenum">
              <a:rPr lang="fr-CA" smtClean="0"/>
              <a:t>5</a:t>
            </a:fld>
            <a:endParaRPr lang="fr-CA"/>
          </a:p>
        </p:txBody>
      </p:sp>
    </p:spTree>
    <p:extLst>
      <p:ext uri="{BB962C8B-B14F-4D97-AF65-F5344CB8AC3E}">
        <p14:creationId xmlns:p14="http://schemas.microsoft.com/office/powerpoint/2010/main" val="12215364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dirty="0"/>
          </a:p>
        </p:txBody>
      </p:sp>
      <p:sp>
        <p:nvSpPr>
          <p:cNvPr id="4" name="Slide Number Placeholder 3"/>
          <p:cNvSpPr>
            <a:spLocks noGrp="1"/>
          </p:cNvSpPr>
          <p:nvPr>
            <p:ph type="sldNum" sz="quarter" idx="10"/>
          </p:nvPr>
        </p:nvSpPr>
        <p:spPr/>
        <p:txBody>
          <a:bodyPr/>
          <a:lstStyle/>
          <a:p>
            <a:fld id="{052A86B4-3B38-F44B-A9B2-202106663259}" type="slidenum">
              <a:rPr lang="fr-CA" smtClean="0"/>
              <a:t>8</a:t>
            </a:fld>
            <a:endParaRPr lang="fr-CA"/>
          </a:p>
        </p:txBody>
      </p:sp>
    </p:spTree>
    <p:extLst>
      <p:ext uri="{BB962C8B-B14F-4D97-AF65-F5344CB8AC3E}">
        <p14:creationId xmlns:p14="http://schemas.microsoft.com/office/powerpoint/2010/main" val="17284814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IRL : In real life</a:t>
            </a:r>
            <a:endParaRPr lang="fr-FR" dirty="0"/>
          </a:p>
        </p:txBody>
      </p:sp>
      <p:sp>
        <p:nvSpPr>
          <p:cNvPr id="4" name="Espace réservé du numéro de diapositive 3"/>
          <p:cNvSpPr>
            <a:spLocks noGrp="1"/>
          </p:cNvSpPr>
          <p:nvPr>
            <p:ph type="sldNum" sz="quarter" idx="10"/>
          </p:nvPr>
        </p:nvSpPr>
        <p:spPr/>
        <p:txBody>
          <a:bodyPr/>
          <a:lstStyle/>
          <a:p>
            <a:fld id="{C7B398EE-38BD-483A-9CB9-7E7FE4A19C25}" type="slidenum">
              <a:rPr lang="fr-CA" smtClean="0"/>
              <a:t>28</a:t>
            </a:fld>
            <a:endParaRPr lang="fr-CA"/>
          </a:p>
        </p:txBody>
      </p:sp>
    </p:spTree>
    <p:extLst>
      <p:ext uri="{BB962C8B-B14F-4D97-AF65-F5344CB8AC3E}">
        <p14:creationId xmlns:p14="http://schemas.microsoft.com/office/powerpoint/2010/main" val="9376395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IRL : In </a:t>
            </a:r>
            <a:r>
              <a:rPr lang="fr-FR" smtClean="0"/>
              <a:t>real life</a:t>
            </a:r>
            <a:endParaRPr lang="fr-FR"/>
          </a:p>
        </p:txBody>
      </p:sp>
      <p:sp>
        <p:nvSpPr>
          <p:cNvPr id="4" name="Espace réservé du numéro de diapositive 3"/>
          <p:cNvSpPr>
            <a:spLocks noGrp="1"/>
          </p:cNvSpPr>
          <p:nvPr>
            <p:ph type="sldNum" sz="quarter" idx="10"/>
          </p:nvPr>
        </p:nvSpPr>
        <p:spPr/>
        <p:txBody>
          <a:bodyPr/>
          <a:lstStyle/>
          <a:p>
            <a:fld id="{C7B398EE-38BD-483A-9CB9-7E7FE4A19C25}" type="slidenum">
              <a:rPr lang="fr-CA" smtClean="0"/>
              <a:t>29</a:t>
            </a:fld>
            <a:endParaRPr lang="fr-CA"/>
          </a:p>
        </p:txBody>
      </p:sp>
    </p:spTree>
    <p:extLst>
      <p:ext uri="{BB962C8B-B14F-4D97-AF65-F5344CB8AC3E}">
        <p14:creationId xmlns:p14="http://schemas.microsoft.com/office/powerpoint/2010/main" val="13221102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err="1" smtClean="0"/>
              <a:t>Pojo</a:t>
            </a:r>
            <a:r>
              <a:rPr lang="fr-FR" baseline="0" dirty="0" smtClean="0"/>
              <a:t> : Plain </a:t>
            </a:r>
            <a:r>
              <a:rPr lang="fr-FR" baseline="0" dirty="0" err="1" smtClean="0"/>
              <a:t>old</a:t>
            </a:r>
            <a:r>
              <a:rPr lang="fr-FR" baseline="0" dirty="0" smtClean="0"/>
              <a:t> java </a:t>
            </a:r>
            <a:r>
              <a:rPr lang="fr-FR" baseline="0" dirty="0" err="1" smtClean="0"/>
              <a:t>object</a:t>
            </a:r>
            <a:endParaRPr lang="fr-FR" baseline="0" dirty="0" smtClean="0"/>
          </a:p>
          <a:p>
            <a:r>
              <a:rPr lang="fr-FR" baseline="0" dirty="0" smtClean="0"/>
              <a:t>Voir : http://</a:t>
            </a:r>
            <a:r>
              <a:rPr lang="fr-FR" baseline="0" dirty="0" err="1" smtClean="0"/>
              <a:t>stackoverflow.com</a:t>
            </a:r>
            <a:r>
              <a:rPr lang="fr-FR" baseline="0" dirty="0" smtClean="0"/>
              <a:t>/questions/11722251/</a:t>
            </a:r>
            <a:r>
              <a:rPr lang="fr-FR" baseline="0" dirty="0" err="1" smtClean="0"/>
              <a:t>what</a:t>
            </a:r>
            <a:r>
              <a:rPr lang="fr-FR" baseline="0" dirty="0" smtClean="0"/>
              <a:t>-</a:t>
            </a:r>
            <a:r>
              <a:rPr lang="fr-FR" baseline="0" dirty="0" err="1" smtClean="0"/>
              <a:t>is</a:t>
            </a:r>
            <a:r>
              <a:rPr lang="fr-FR" baseline="0" dirty="0" smtClean="0"/>
              <a:t>-</a:t>
            </a:r>
            <a:r>
              <a:rPr lang="fr-FR" baseline="0" dirty="0" err="1" smtClean="0"/>
              <a:t>pojo</a:t>
            </a:r>
            <a:r>
              <a:rPr lang="fr-FR" baseline="0" dirty="0" smtClean="0"/>
              <a:t>-dojo-in-java</a:t>
            </a:r>
            <a:endParaRPr lang="fr-FR" dirty="0"/>
          </a:p>
        </p:txBody>
      </p:sp>
      <p:sp>
        <p:nvSpPr>
          <p:cNvPr id="4" name="Espace réservé du numéro de diapositive 3"/>
          <p:cNvSpPr>
            <a:spLocks noGrp="1"/>
          </p:cNvSpPr>
          <p:nvPr>
            <p:ph type="sldNum" sz="quarter" idx="10"/>
          </p:nvPr>
        </p:nvSpPr>
        <p:spPr/>
        <p:txBody>
          <a:bodyPr/>
          <a:lstStyle/>
          <a:p>
            <a:fld id="{C7B398EE-38BD-483A-9CB9-7E7FE4A19C25}" type="slidenum">
              <a:rPr lang="fr-CA" smtClean="0"/>
              <a:t>32</a:t>
            </a:fld>
            <a:endParaRPr lang="fr-CA"/>
          </a:p>
        </p:txBody>
      </p:sp>
    </p:spTree>
    <p:extLst>
      <p:ext uri="{BB962C8B-B14F-4D97-AF65-F5344CB8AC3E}">
        <p14:creationId xmlns:p14="http://schemas.microsoft.com/office/powerpoint/2010/main" val="17943232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dirty="0" smtClean="0"/>
              <a:t>Si on omet le</a:t>
            </a:r>
            <a:r>
              <a:rPr lang="fr-CA" baseline="0" dirty="0" smtClean="0"/>
              <a:t> numéro de série explicite</a:t>
            </a:r>
            <a:r>
              <a:rPr lang="fr-CA" dirty="0" smtClean="0"/>
              <a:t>, Java émettra un avertissement</a:t>
            </a:r>
            <a:r>
              <a:rPr lang="fr-CA" baseline="0" dirty="0" smtClean="0"/>
              <a:t> et ce sera le compilateur qui génèrera le numéro après des calculs sur les différentes propriétés de la classe. Ainsi si la classe est modifiée en cours de développement, rien ne garantit que le numéro de série sera le même.</a:t>
            </a:r>
          </a:p>
          <a:p>
            <a:r>
              <a:rPr lang="fr-CA" baseline="0" dirty="0" smtClean="0"/>
              <a:t>Source : http://</a:t>
            </a:r>
            <a:r>
              <a:rPr lang="fr-CA" baseline="0" dirty="0" err="1" smtClean="0"/>
              <a:t>stackoverflow.com</a:t>
            </a:r>
            <a:r>
              <a:rPr lang="fr-CA" baseline="0" dirty="0" smtClean="0"/>
              <a:t>/questions/285793/</a:t>
            </a:r>
            <a:r>
              <a:rPr lang="fr-CA" baseline="0" dirty="0" err="1" smtClean="0"/>
              <a:t>what</a:t>
            </a:r>
            <a:r>
              <a:rPr lang="fr-CA" baseline="0" dirty="0" smtClean="0"/>
              <a:t>-</a:t>
            </a:r>
            <a:r>
              <a:rPr lang="fr-CA" baseline="0" dirty="0" err="1" smtClean="0"/>
              <a:t>is</a:t>
            </a:r>
            <a:r>
              <a:rPr lang="fr-CA" baseline="0" dirty="0" smtClean="0"/>
              <a:t>-a-</a:t>
            </a:r>
            <a:r>
              <a:rPr lang="fr-CA" baseline="0" dirty="0" err="1" smtClean="0"/>
              <a:t>serialversionuid</a:t>
            </a:r>
            <a:r>
              <a:rPr lang="fr-CA" baseline="0" dirty="0" smtClean="0"/>
              <a:t>-and-</a:t>
            </a:r>
            <a:r>
              <a:rPr lang="fr-CA" baseline="0" dirty="0" err="1" smtClean="0"/>
              <a:t>why</a:t>
            </a:r>
            <a:r>
              <a:rPr lang="fr-CA" baseline="0" dirty="0" smtClean="0"/>
              <a:t>-</a:t>
            </a:r>
            <a:r>
              <a:rPr lang="fr-CA" baseline="0" dirty="0" err="1" smtClean="0"/>
              <a:t>should</a:t>
            </a:r>
            <a:r>
              <a:rPr lang="fr-CA" baseline="0" dirty="0" smtClean="0"/>
              <a:t>-i-use-</a:t>
            </a:r>
            <a:r>
              <a:rPr lang="fr-CA" baseline="0" dirty="0" err="1" smtClean="0"/>
              <a:t>it</a:t>
            </a:r>
            <a:endParaRPr lang="fr-CA" baseline="0" dirty="0" smtClean="0"/>
          </a:p>
          <a:p>
            <a:endParaRPr lang="fr-CA" dirty="0"/>
          </a:p>
        </p:txBody>
      </p:sp>
      <p:sp>
        <p:nvSpPr>
          <p:cNvPr id="4" name="Slide Number Placeholder 3"/>
          <p:cNvSpPr>
            <a:spLocks noGrp="1"/>
          </p:cNvSpPr>
          <p:nvPr>
            <p:ph type="sldNum" sz="quarter" idx="10"/>
          </p:nvPr>
        </p:nvSpPr>
        <p:spPr/>
        <p:txBody>
          <a:bodyPr/>
          <a:lstStyle/>
          <a:p>
            <a:fld id="{052A86B4-3B38-F44B-A9B2-202106663259}" type="slidenum">
              <a:rPr lang="fr-CA" smtClean="0"/>
              <a:t>44</a:t>
            </a:fld>
            <a:endParaRPr lang="fr-CA"/>
          </a:p>
        </p:txBody>
      </p:sp>
    </p:spTree>
    <p:extLst>
      <p:ext uri="{BB962C8B-B14F-4D97-AF65-F5344CB8AC3E}">
        <p14:creationId xmlns:p14="http://schemas.microsoft.com/office/powerpoint/2010/main" val="8617075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dirty="0"/>
          </a:p>
        </p:txBody>
      </p:sp>
      <p:sp>
        <p:nvSpPr>
          <p:cNvPr id="4" name="Slide Number Placeholder 3"/>
          <p:cNvSpPr>
            <a:spLocks noGrp="1"/>
          </p:cNvSpPr>
          <p:nvPr>
            <p:ph type="sldNum" sz="quarter" idx="10"/>
          </p:nvPr>
        </p:nvSpPr>
        <p:spPr/>
        <p:txBody>
          <a:bodyPr/>
          <a:lstStyle/>
          <a:p>
            <a:fld id="{052A86B4-3B38-F44B-A9B2-202106663259}" type="slidenum">
              <a:rPr lang="fr-CA" smtClean="0"/>
              <a:t>57</a:t>
            </a:fld>
            <a:endParaRPr lang="fr-CA"/>
          </a:p>
        </p:txBody>
      </p:sp>
    </p:spTree>
    <p:extLst>
      <p:ext uri="{BB962C8B-B14F-4D97-AF65-F5344CB8AC3E}">
        <p14:creationId xmlns:p14="http://schemas.microsoft.com/office/powerpoint/2010/main" val="9406398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dirty="0" err="1" smtClean="0"/>
              <a:t>progress</a:t>
            </a:r>
            <a:r>
              <a:rPr lang="fr-CA" dirty="0" smtClean="0"/>
              <a:t> = new </a:t>
            </a:r>
            <a:r>
              <a:rPr lang="fr-CA" dirty="0" err="1" smtClean="0"/>
              <a:t>ProgressDialog</a:t>
            </a:r>
            <a:r>
              <a:rPr lang="fr-CA" dirty="0" smtClean="0"/>
              <a:t>(</a:t>
            </a:r>
            <a:r>
              <a:rPr lang="fr-CA" dirty="0" err="1" smtClean="0"/>
              <a:t>TweetListActivity.this</a:t>
            </a:r>
            <a:r>
              <a:rPr lang="fr-CA" dirty="0" smtClean="0"/>
              <a:t>);</a:t>
            </a:r>
          </a:p>
          <a:p>
            <a:r>
              <a:rPr lang="fr-CA" dirty="0" err="1" smtClean="0"/>
              <a:t>progress.setMessage</a:t>
            </a:r>
            <a:r>
              <a:rPr lang="fr-CA" dirty="0" smtClean="0"/>
              <a:t>("</a:t>
            </a:r>
            <a:r>
              <a:rPr lang="fr-CA" dirty="0" err="1" smtClean="0"/>
              <a:t>Fetching</a:t>
            </a:r>
            <a:r>
              <a:rPr lang="fr-CA" dirty="0" smtClean="0"/>
              <a:t> tweets...");</a:t>
            </a:r>
          </a:p>
          <a:p>
            <a:r>
              <a:rPr lang="fr-CA" dirty="0" err="1" smtClean="0"/>
              <a:t>progress.setProgressStyle</a:t>
            </a:r>
            <a:r>
              <a:rPr lang="fr-CA" dirty="0" smtClean="0"/>
              <a:t>(</a:t>
            </a:r>
            <a:r>
              <a:rPr lang="fr-CA" dirty="0" err="1" smtClean="0"/>
              <a:t>ProgressDialog.STYLE_SPINNER</a:t>
            </a:r>
            <a:r>
              <a:rPr lang="fr-CA" dirty="0" smtClean="0"/>
              <a:t>);</a:t>
            </a:r>
          </a:p>
          <a:p>
            <a:r>
              <a:rPr lang="fr-CA" dirty="0" err="1" smtClean="0"/>
              <a:t>progress.setIndeterminate</a:t>
            </a:r>
            <a:r>
              <a:rPr lang="fr-CA" dirty="0" smtClean="0"/>
              <a:t>(</a:t>
            </a:r>
            <a:r>
              <a:rPr lang="fr-CA" dirty="0" err="1" smtClean="0"/>
              <a:t>true</a:t>
            </a:r>
            <a:r>
              <a:rPr lang="fr-CA" dirty="0" smtClean="0"/>
              <a:t>);</a:t>
            </a:r>
          </a:p>
          <a:p>
            <a:r>
              <a:rPr lang="fr-CA" dirty="0" err="1" smtClean="0"/>
              <a:t>progress.show</a:t>
            </a:r>
            <a:r>
              <a:rPr lang="fr-CA" dirty="0" smtClean="0"/>
              <a:t>();</a:t>
            </a:r>
          </a:p>
          <a:p>
            <a:endParaRPr lang="fr-CA" dirty="0" smtClean="0"/>
          </a:p>
          <a:p>
            <a:r>
              <a:rPr lang="fr-CA" dirty="0" smtClean="0"/>
              <a:t>// Plein de codes</a:t>
            </a:r>
          </a:p>
          <a:p>
            <a:endParaRPr lang="fr-CA" dirty="0" smtClean="0"/>
          </a:p>
          <a:p>
            <a:r>
              <a:rPr lang="fr-CA" dirty="0" smtClean="0"/>
              <a:t>If (</a:t>
            </a:r>
            <a:r>
              <a:rPr lang="fr-CA" dirty="0" err="1" smtClean="0"/>
              <a:t>progress.isShowing</a:t>
            </a:r>
            <a:r>
              <a:rPr lang="fr-CA" dirty="0" smtClean="0"/>
              <a:t>()) {</a:t>
            </a:r>
          </a:p>
          <a:p>
            <a:r>
              <a:rPr lang="fr-CA" baseline="0" dirty="0" smtClean="0"/>
              <a:t>    </a:t>
            </a:r>
            <a:r>
              <a:rPr lang="fr-CA" dirty="0" err="1" smtClean="0"/>
              <a:t>progress.dismiss</a:t>
            </a:r>
            <a:r>
              <a:rPr lang="fr-CA" dirty="0" smtClean="0"/>
              <a:t>();</a:t>
            </a:r>
          </a:p>
          <a:p>
            <a:r>
              <a:rPr lang="fr-CA" dirty="0" smtClean="0"/>
              <a:t>}</a:t>
            </a:r>
            <a:endParaRPr lang="fr-CA" dirty="0"/>
          </a:p>
        </p:txBody>
      </p:sp>
      <p:sp>
        <p:nvSpPr>
          <p:cNvPr id="4" name="Slide Number Placeholder 3"/>
          <p:cNvSpPr>
            <a:spLocks noGrp="1"/>
          </p:cNvSpPr>
          <p:nvPr>
            <p:ph type="sldNum" sz="quarter" idx="10"/>
          </p:nvPr>
        </p:nvSpPr>
        <p:spPr/>
        <p:txBody>
          <a:bodyPr/>
          <a:lstStyle/>
          <a:p>
            <a:fld id="{052A86B4-3B38-F44B-A9B2-202106663259}" type="slidenum">
              <a:rPr lang="fr-CA" smtClean="0"/>
              <a:t>62</a:t>
            </a:fld>
            <a:endParaRPr lang="fr-CA"/>
          </a:p>
        </p:txBody>
      </p:sp>
    </p:spTree>
    <p:extLst>
      <p:ext uri="{BB962C8B-B14F-4D97-AF65-F5344CB8AC3E}">
        <p14:creationId xmlns:p14="http://schemas.microsoft.com/office/powerpoint/2010/main" val="277361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CA"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A" smtClean="0"/>
              <a:t>Click to edit Master subtitle style</a:t>
            </a:r>
            <a:endParaRPr lang="en-US" dirty="0"/>
          </a:p>
        </p:txBody>
      </p:sp>
      <p:sp>
        <p:nvSpPr>
          <p:cNvPr id="4" name="Date Placeholder 3"/>
          <p:cNvSpPr>
            <a:spLocks noGrp="1"/>
          </p:cNvSpPr>
          <p:nvPr>
            <p:ph type="dt" sz="half" idx="10"/>
          </p:nvPr>
        </p:nvSpPr>
        <p:spPr/>
        <p:txBody>
          <a:bodyPr/>
          <a:lstStyle/>
          <a:p>
            <a:fld id="{EC4C30FA-C990-7F4C-808B-3ECE3210BA56}" type="datetimeFigureOut">
              <a:rPr lang="fr-CA" smtClean="0"/>
              <a:t>2015-10-05</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8DB06DCA-9C24-514E-8470-C9C02918ECC6}" type="slidenum">
              <a:rPr lang="fr-CA" smtClean="0"/>
              <a:t>‹#›</a:t>
            </a:fld>
            <a:endParaRPr lang="fr-CA"/>
          </a:p>
        </p:txBody>
      </p:sp>
    </p:spTree>
    <p:extLst>
      <p:ext uri="{BB962C8B-B14F-4D97-AF65-F5344CB8AC3E}">
        <p14:creationId xmlns:p14="http://schemas.microsoft.com/office/powerpoint/2010/main" val="1164068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CA"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CA" smtClean="0"/>
              <a:t>Click to edit Master text styles</a:t>
            </a:r>
          </a:p>
        </p:txBody>
      </p:sp>
      <p:sp>
        <p:nvSpPr>
          <p:cNvPr id="4" name="Date Placeholder 3"/>
          <p:cNvSpPr>
            <a:spLocks noGrp="1"/>
          </p:cNvSpPr>
          <p:nvPr>
            <p:ph type="dt" sz="half" idx="10"/>
          </p:nvPr>
        </p:nvSpPr>
        <p:spPr/>
        <p:txBody>
          <a:bodyPr/>
          <a:lstStyle/>
          <a:p>
            <a:fld id="{EC4C30FA-C990-7F4C-808B-3ECE3210BA56}" type="datetimeFigureOut">
              <a:rPr lang="fr-CA" smtClean="0"/>
              <a:t>2015-10-05</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8DB06DCA-9C24-514E-8470-C9C02918ECC6}" type="slidenum">
              <a:rPr lang="fr-CA" smtClean="0"/>
              <a:t>‹#›</a:t>
            </a:fld>
            <a:endParaRPr lang="fr-CA"/>
          </a:p>
        </p:txBody>
      </p:sp>
    </p:spTree>
    <p:extLst>
      <p:ext uri="{BB962C8B-B14F-4D97-AF65-F5344CB8AC3E}">
        <p14:creationId xmlns:p14="http://schemas.microsoft.com/office/powerpoint/2010/main" val="1624557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CA"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CA"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CA" smtClean="0"/>
              <a:t>Click to edit Master text styles</a:t>
            </a:r>
          </a:p>
        </p:txBody>
      </p:sp>
      <p:sp>
        <p:nvSpPr>
          <p:cNvPr id="4" name="Date Placeholder 3"/>
          <p:cNvSpPr>
            <a:spLocks noGrp="1"/>
          </p:cNvSpPr>
          <p:nvPr>
            <p:ph type="dt" sz="half" idx="10"/>
          </p:nvPr>
        </p:nvSpPr>
        <p:spPr/>
        <p:txBody>
          <a:bodyPr/>
          <a:lstStyle/>
          <a:p>
            <a:fld id="{EC4C30FA-C990-7F4C-808B-3ECE3210BA56}" type="datetimeFigureOut">
              <a:rPr lang="fr-CA" smtClean="0"/>
              <a:t>2015-10-05</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8DB06DCA-9C24-514E-8470-C9C02918ECC6}" type="slidenum">
              <a:rPr lang="fr-CA" smtClean="0"/>
              <a:t>‹#›</a:t>
            </a:fld>
            <a:endParaRPr lang="fr-CA"/>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228480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CA"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CA" smtClean="0"/>
              <a:t>Click to edit Master text styles</a:t>
            </a:r>
          </a:p>
        </p:txBody>
      </p:sp>
      <p:sp>
        <p:nvSpPr>
          <p:cNvPr id="4" name="Date Placeholder 3"/>
          <p:cNvSpPr>
            <a:spLocks noGrp="1"/>
          </p:cNvSpPr>
          <p:nvPr>
            <p:ph type="dt" sz="half" idx="10"/>
          </p:nvPr>
        </p:nvSpPr>
        <p:spPr/>
        <p:txBody>
          <a:bodyPr/>
          <a:lstStyle/>
          <a:p>
            <a:fld id="{EC4C30FA-C990-7F4C-808B-3ECE3210BA56}" type="datetimeFigureOut">
              <a:rPr lang="fr-CA" smtClean="0"/>
              <a:t>2015-10-05</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8DB06DCA-9C24-514E-8470-C9C02918ECC6}" type="slidenum">
              <a:rPr lang="fr-CA" smtClean="0"/>
              <a:t>‹#›</a:t>
            </a:fld>
            <a:endParaRPr lang="fr-CA"/>
          </a:p>
        </p:txBody>
      </p:sp>
    </p:spTree>
    <p:extLst>
      <p:ext uri="{BB962C8B-B14F-4D97-AF65-F5344CB8AC3E}">
        <p14:creationId xmlns:p14="http://schemas.microsoft.com/office/powerpoint/2010/main" val="19595363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CA"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CA"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CA" smtClean="0"/>
              <a:t>Click to edit Master text styles</a:t>
            </a:r>
          </a:p>
        </p:txBody>
      </p:sp>
      <p:sp>
        <p:nvSpPr>
          <p:cNvPr id="4" name="Date Placeholder 3"/>
          <p:cNvSpPr>
            <a:spLocks noGrp="1"/>
          </p:cNvSpPr>
          <p:nvPr>
            <p:ph type="dt" sz="half" idx="10"/>
          </p:nvPr>
        </p:nvSpPr>
        <p:spPr/>
        <p:txBody>
          <a:bodyPr/>
          <a:lstStyle/>
          <a:p>
            <a:fld id="{EC4C30FA-C990-7F4C-808B-3ECE3210BA56}" type="datetimeFigureOut">
              <a:rPr lang="fr-CA" smtClean="0"/>
              <a:t>2015-10-05</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8DB06DCA-9C24-514E-8470-C9C02918ECC6}" type="slidenum">
              <a:rPr lang="fr-CA" smtClean="0"/>
              <a:t>‹#›</a:t>
            </a:fld>
            <a:endParaRPr lang="fr-C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79719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CA"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CA"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CA" smtClean="0"/>
              <a:t>Click to edit Master text styles</a:t>
            </a:r>
          </a:p>
        </p:txBody>
      </p:sp>
      <p:sp>
        <p:nvSpPr>
          <p:cNvPr id="4" name="Date Placeholder 3"/>
          <p:cNvSpPr>
            <a:spLocks noGrp="1"/>
          </p:cNvSpPr>
          <p:nvPr>
            <p:ph type="dt" sz="half" idx="10"/>
          </p:nvPr>
        </p:nvSpPr>
        <p:spPr/>
        <p:txBody>
          <a:bodyPr/>
          <a:lstStyle/>
          <a:p>
            <a:fld id="{EC4C30FA-C990-7F4C-808B-3ECE3210BA56}" type="datetimeFigureOut">
              <a:rPr lang="fr-CA" smtClean="0"/>
              <a:t>2015-10-05</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8DB06DCA-9C24-514E-8470-C9C02918ECC6}" type="slidenum">
              <a:rPr lang="fr-CA" smtClean="0"/>
              <a:t>‹#›</a:t>
            </a:fld>
            <a:endParaRPr lang="fr-CA"/>
          </a:p>
        </p:txBody>
      </p:sp>
    </p:spTree>
    <p:extLst>
      <p:ext uri="{BB962C8B-B14F-4D97-AF65-F5344CB8AC3E}">
        <p14:creationId xmlns:p14="http://schemas.microsoft.com/office/powerpoint/2010/main" val="6272078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dirty="0"/>
          </a:p>
        </p:txBody>
      </p:sp>
      <p:sp>
        <p:nvSpPr>
          <p:cNvPr id="4" name="Date Placeholder 3"/>
          <p:cNvSpPr>
            <a:spLocks noGrp="1"/>
          </p:cNvSpPr>
          <p:nvPr>
            <p:ph type="dt" sz="half" idx="10"/>
          </p:nvPr>
        </p:nvSpPr>
        <p:spPr/>
        <p:txBody>
          <a:bodyPr/>
          <a:lstStyle/>
          <a:p>
            <a:fld id="{EC4C30FA-C990-7F4C-808B-3ECE3210BA56}" type="datetimeFigureOut">
              <a:rPr lang="fr-CA" smtClean="0"/>
              <a:t>2015-10-05</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8DB06DCA-9C24-514E-8470-C9C02918ECC6}" type="slidenum">
              <a:rPr lang="fr-CA" smtClean="0"/>
              <a:t>‹#›</a:t>
            </a:fld>
            <a:endParaRPr lang="fr-CA"/>
          </a:p>
        </p:txBody>
      </p:sp>
    </p:spTree>
    <p:extLst>
      <p:ext uri="{BB962C8B-B14F-4D97-AF65-F5344CB8AC3E}">
        <p14:creationId xmlns:p14="http://schemas.microsoft.com/office/powerpoint/2010/main" val="16332677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CA"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dirty="0"/>
          </a:p>
        </p:txBody>
      </p:sp>
      <p:sp>
        <p:nvSpPr>
          <p:cNvPr id="4" name="Date Placeholder 3"/>
          <p:cNvSpPr>
            <a:spLocks noGrp="1"/>
          </p:cNvSpPr>
          <p:nvPr>
            <p:ph type="dt" sz="half" idx="10"/>
          </p:nvPr>
        </p:nvSpPr>
        <p:spPr/>
        <p:txBody>
          <a:bodyPr/>
          <a:lstStyle/>
          <a:p>
            <a:fld id="{EC4C30FA-C990-7F4C-808B-3ECE3210BA56}" type="datetimeFigureOut">
              <a:rPr lang="fr-CA" smtClean="0"/>
              <a:t>2015-10-05</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8DB06DCA-9C24-514E-8470-C9C02918ECC6}" type="slidenum">
              <a:rPr lang="fr-CA" smtClean="0"/>
              <a:t>‹#›</a:t>
            </a:fld>
            <a:endParaRPr lang="fr-CA"/>
          </a:p>
        </p:txBody>
      </p:sp>
    </p:spTree>
    <p:extLst>
      <p:ext uri="{BB962C8B-B14F-4D97-AF65-F5344CB8AC3E}">
        <p14:creationId xmlns:p14="http://schemas.microsoft.com/office/powerpoint/2010/main" val="1195165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CA" smtClean="0"/>
              <a:t>Click to edit Master title style</a:t>
            </a:r>
            <a:endParaRPr lang="en-US" dirty="0"/>
          </a:p>
        </p:txBody>
      </p:sp>
      <p:sp>
        <p:nvSpPr>
          <p:cNvPr id="3" name="Content Placeholder 2"/>
          <p:cNvSpPr>
            <a:spLocks noGrp="1"/>
          </p:cNvSpPr>
          <p:nvPr>
            <p:ph idx="1"/>
          </p:nvPr>
        </p:nvSpPr>
        <p:spPr/>
        <p:txBody>
          <a:body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dirty="0"/>
          </a:p>
        </p:txBody>
      </p:sp>
      <p:sp>
        <p:nvSpPr>
          <p:cNvPr id="4" name="Date Placeholder 3"/>
          <p:cNvSpPr>
            <a:spLocks noGrp="1"/>
          </p:cNvSpPr>
          <p:nvPr>
            <p:ph type="dt" sz="half" idx="10"/>
          </p:nvPr>
        </p:nvSpPr>
        <p:spPr/>
        <p:txBody>
          <a:bodyPr/>
          <a:lstStyle/>
          <a:p>
            <a:fld id="{EC4C30FA-C990-7F4C-808B-3ECE3210BA56}" type="datetimeFigureOut">
              <a:rPr lang="fr-CA" smtClean="0"/>
              <a:t>2015-10-05</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8DB06DCA-9C24-514E-8470-C9C02918ECC6}" type="slidenum">
              <a:rPr lang="fr-CA" smtClean="0"/>
              <a:t>‹#›</a:t>
            </a:fld>
            <a:endParaRPr lang="fr-CA"/>
          </a:p>
        </p:txBody>
      </p:sp>
    </p:spTree>
    <p:extLst>
      <p:ext uri="{BB962C8B-B14F-4D97-AF65-F5344CB8AC3E}">
        <p14:creationId xmlns:p14="http://schemas.microsoft.com/office/powerpoint/2010/main" val="927104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CA"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CA" smtClean="0"/>
              <a:t>Click to edit Master text styles</a:t>
            </a:r>
          </a:p>
        </p:txBody>
      </p:sp>
      <p:sp>
        <p:nvSpPr>
          <p:cNvPr id="4" name="Date Placeholder 3"/>
          <p:cNvSpPr>
            <a:spLocks noGrp="1"/>
          </p:cNvSpPr>
          <p:nvPr>
            <p:ph type="dt" sz="half" idx="10"/>
          </p:nvPr>
        </p:nvSpPr>
        <p:spPr/>
        <p:txBody>
          <a:bodyPr/>
          <a:lstStyle/>
          <a:p>
            <a:fld id="{EC4C30FA-C990-7F4C-808B-3ECE3210BA56}" type="datetimeFigureOut">
              <a:rPr lang="fr-CA" smtClean="0"/>
              <a:t>2015-10-05</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8DB06DCA-9C24-514E-8470-C9C02918ECC6}" type="slidenum">
              <a:rPr lang="fr-CA" smtClean="0"/>
              <a:t>‹#›</a:t>
            </a:fld>
            <a:endParaRPr lang="fr-CA"/>
          </a:p>
        </p:txBody>
      </p:sp>
    </p:spTree>
    <p:extLst>
      <p:ext uri="{BB962C8B-B14F-4D97-AF65-F5344CB8AC3E}">
        <p14:creationId xmlns:p14="http://schemas.microsoft.com/office/powerpoint/2010/main" val="1845304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dirty="0"/>
          </a:p>
        </p:txBody>
      </p:sp>
      <p:sp>
        <p:nvSpPr>
          <p:cNvPr id="5" name="Date Placeholder 4"/>
          <p:cNvSpPr>
            <a:spLocks noGrp="1"/>
          </p:cNvSpPr>
          <p:nvPr>
            <p:ph type="dt" sz="half" idx="10"/>
          </p:nvPr>
        </p:nvSpPr>
        <p:spPr/>
        <p:txBody>
          <a:bodyPr/>
          <a:lstStyle/>
          <a:p>
            <a:fld id="{EC4C30FA-C990-7F4C-808B-3ECE3210BA56}" type="datetimeFigureOut">
              <a:rPr lang="fr-CA" smtClean="0"/>
              <a:t>2015-10-05</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8DB06DCA-9C24-514E-8470-C9C02918ECC6}" type="slidenum">
              <a:rPr lang="fr-CA" smtClean="0"/>
              <a:t>‹#›</a:t>
            </a:fld>
            <a:endParaRPr lang="fr-CA"/>
          </a:p>
        </p:txBody>
      </p:sp>
    </p:spTree>
    <p:extLst>
      <p:ext uri="{BB962C8B-B14F-4D97-AF65-F5344CB8AC3E}">
        <p14:creationId xmlns:p14="http://schemas.microsoft.com/office/powerpoint/2010/main" val="71313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CA"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dirty="0"/>
          </a:p>
        </p:txBody>
      </p:sp>
      <p:sp>
        <p:nvSpPr>
          <p:cNvPr id="7" name="Date Placeholder 6"/>
          <p:cNvSpPr>
            <a:spLocks noGrp="1"/>
          </p:cNvSpPr>
          <p:nvPr>
            <p:ph type="dt" sz="half" idx="10"/>
          </p:nvPr>
        </p:nvSpPr>
        <p:spPr/>
        <p:txBody>
          <a:bodyPr/>
          <a:lstStyle/>
          <a:p>
            <a:fld id="{EC4C30FA-C990-7F4C-808B-3ECE3210BA56}" type="datetimeFigureOut">
              <a:rPr lang="fr-CA" smtClean="0"/>
              <a:t>2015-10-05</a:t>
            </a:fld>
            <a:endParaRPr lang="fr-CA"/>
          </a:p>
        </p:txBody>
      </p:sp>
      <p:sp>
        <p:nvSpPr>
          <p:cNvPr id="8" name="Footer Placeholder 7"/>
          <p:cNvSpPr>
            <a:spLocks noGrp="1"/>
          </p:cNvSpPr>
          <p:nvPr>
            <p:ph type="ftr" sz="quarter" idx="11"/>
          </p:nvPr>
        </p:nvSpPr>
        <p:spPr/>
        <p:txBody>
          <a:bodyPr/>
          <a:lstStyle/>
          <a:p>
            <a:endParaRPr lang="fr-CA"/>
          </a:p>
        </p:txBody>
      </p:sp>
      <p:sp>
        <p:nvSpPr>
          <p:cNvPr id="9" name="Slide Number Placeholder 8"/>
          <p:cNvSpPr>
            <a:spLocks noGrp="1"/>
          </p:cNvSpPr>
          <p:nvPr>
            <p:ph type="sldNum" sz="quarter" idx="12"/>
          </p:nvPr>
        </p:nvSpPr>
        <p:spPr/>
        <p:txBody>
          <a:bodyPr/>
          <a:lstStyle/>
          <a:p>
            <a:fld id="{8DB06DCA-9C24-514E-8470-C9C02918ECC6}" type="slidenum">
              <a:rPr lang="fr-CA" smtClean="0"/>
              <a:t>‹#›</a:t>
            </a:fld>
            <a:endParaRPr lang="fr-CA"/>
          </a:p>
        </p:txBody>
      </p:sp>
    </p:spTree>
    <p:extLst>
      <p:ext uri="{BB962C8B-B14F-4D97-AF65-F5344CB8AC3E}">
        <p14:creationId xmlns:p14="http://schemas.microsoft.com/office/powerpoint/2010/main" val="265884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CA" smtClean="0"/>
              <a:t>Click to edit Master title style</a:t>
            </a:r>
            <a:endParaRPr lang="en-US" dirty="0"/>
          </a:p>
        </p:txBody>
      </p:sp>
      <p:sp>
        <p:nvSpPr>
          <p:cNvPr id="3" name="Date Placeholder 2"/>
          <p:cNvSpPr>
            <a:spLocks noGrp="1"/>
          </p:cNvSpPr>
          <p:nvPr>
            <p:ph type="dt" sz="half" idx="10"/>
          </p:nvPr>
        </p:nvSpPr>
        <p:spPr/>
        <p:txBody>
          <a:bodyPr/>
          <a:lstStyle/>
          <a:p>
            <a:fld id="{EC4C30FA-C990-7F4C-808B-3ECE3210BA56}" type="datetimeFigureOut">
              <a:rPr lang="fr-CA" smtClean="0"/>
              <a:t>2015-10-05</a:t>
            </a:fld>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8DB06DCA-9C24-514E-8470-C9C02918ECC6}" type="slidenum">
              <a:rPr lang="fr-CA" smtClean="0"/>
              <a:t>‹#›</a:t>
            </a:fld>
            <a:endParaRPr lang="fr-CA"/>
          </a:p>
        </p:txBody>
      </p:sp>
    </p:spTree>
    <p:extLst>
      <p:ext uri="{BB962C8B-B14F-4D97-AF65-F5344CB8AC3E}">
        <p14:creationId xmlns:p14="http://schemas.microsoft.com/office/powerpoint/2010/main" val="1948251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4C30FA-C990-7F4C-808B-3ECE3210BA56}" type="datetimeFigureOut">
              <a:rPr lang="fr-CA" smtClean="0"/>
              <a:t>2015-10-05</a:t>
            </a:fld>
            <a:endParaRPr lang="fr-CA"/>
          </a:p>
        </p:txBody>
      </p:sp>
      <p:sp>
        <p:nvSpPr>
          <p:cNvPr id="3" name="Footer Placeholder 2"/>
          <p:cNvSpPr>
            <a:spLocks noGrp="1"/>
          </p:cNvSpPr>
          <p:nvPr>
            <p:ph type="ftr" sz="quarter" idx="11"/>
          </p:nvPr>
        </p:nvSpPr>
        <p:spPr/>
        <p:txBody>
          <a:bodyPr/>
          <a:lstStyle/>
          <a:p>
            <a:endParaRPr lang="fr-CA"/>
          </a:p>
        </p:txBody>
      </p:sp>
      <p:sp>
        <p:nvSpPr>
          <p:cNvPr id="4" name="Slide Number Placeholder 3"/>
          <p:cNvSpPr>
            <a:spLocks noGrp="1"/>
          </p:cNvSpPr>
          <p:nvPr>
            <p:ph type="sldNum" sz="quarter" idx="12"/>
          </p:nvPr>
        </p:nvSpPr>
        <p:spPr/>
        <p:txBody>
          <a:bodyPr/>
          <a:lstStyle/>
          <a:p>
            <a:fld id="{8DB06DCA-9C24-514E-8470-C9C02918ECC6}" type="slidenum">
              <a:rPr lang="fr-CA" smtClean="0"/>
              <a:t>‹#›</a:t>
            </a:fld>
            <a:endParaRPr lang="fr-CA"/>
          </a:p>
        </p:txBody>
      </p:sp>
    </p:spTree>
    <p:extLst>
      <p:ext uri="{BB962C8B-B14F-4D97-AF65-F5344CB8AC3E}">
        <p14:creationId xmlns:p14="http://schemas.microsoft.com/office/powerpoint/2010/main" val="1571559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CA"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CA" smtClean="0"/>
              <a:t>Click to edit Master text styles</a:t>
            </a:r>
          </a:p>
        </p:txBody>
      </p:sp>
      <p:sp>
        <p:nvSpPr>
          <p:cNvPr id="5" name="Date Placeholder 4"/>
          <p:cNvSpPr>
            <a:spLocks noGrp="1"/>
          </p:cNvSpPr>
          <p:nvPr>
            <p:ph type="dt" sz="half" idx="10"/>
          </p:nvPr>
        </p:nvSpPr>
        <p:spPr/>
        <p:txBody>
          <a:bodyPr/>
          <a:lstStyle/>
          <a:p>
            <a:fld id="{EC4C30FA-C990-7F4C-808B-3ECE3210BA56}" type="datetimeFigureOut">
              <a:rPr lang="fr-CA" smtClean="0"/>
              <a:t>2015-10-05</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8DB06DCA-9C24-514E-8470-C9C02918ECC6}" type="slidenum">
              <a:rPr lang="fr-CA" smtClean="0"/>
              <a:t>‹#›</a:t>
            </a:fld>
            <a:endParaRPr lang="fr-CA"/>
          </a:p>
        </p:txBody>
      </p:sp>
    </p:spTree>
    <p:extLst>
      <p:ext uri="{BB962C8B-B14F-4D97-AF65-F5344CB8AC3E}">
        <p14:creationId xmlns:p14="http://schemas.microsoft.com/office/powerpoint/2010/main" val="1295125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CA"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CA" smtClean="0"/>
              <a:t>Drag picture to placeholder or click icon to add</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smtClean="0"/>
              <a:t>Click to edit Master text styles</a:t>
            </a:r>
          </a:p>
        </p:txBody>
      </p:sp>
      <p:sp>
        <p:nvSpPr>
          <p:cNvPr id="5" name="Date Placeholder 4"/>
          <p:cNvSpPr>
            <a:spLocks noGrp="1"/>
          </p:cNvSpPr>
          <p:nvPr>
            <p:ph type="dt" sz="half" idx="10"/>
          </p:nvPr>
        </p:nvSpPr>
        <p:spPr/>
        <p:txBody>
          <a:bodyPr/>
          <a:lstStyle/>
          <a:p>
            <a:fld id="{EC4C30FA-C990-7F4C-808B-3ECE3210BA56}" type="datetimeFigureOut">
              <a:rPr lang="fr-CA" smtClean="0"/>
              <a:t>2015-10-05</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8DB06DCA-9C24-514E-8470-C9C02918ECC6}" type="slidenum">
              <a:rPr lang="fr-CA" smtClean="0"/>
              <a:t>‹#›</a:t>
            </a:fld>
            <a:endParaRPr lang="fr-CA"/>
          </a:p>
        </p:txBody>
      </p:sp>
    </p:spTree>
    <p:extLst>
      <p:ext uri="{BB962C8B-B14F-4D97-AF65-F5344CB8AC3E}">
        <p14:creationId xmlns:p14="http://schemas.microsoft.com/office/powerpoint/2010/main" val="27455342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CA"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C4C30FA-C990-7F4C-808B-3ECE3210BA56}" type="datetimeFigureOut">
              <a:rPr lang="fr-CA" smtClean="0"/>
              <a:t>2015-10-05</a:t>
            </a:fld>
            <a:endParaRPr lang="fr-C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C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DB06DCA-9C24-514E-8470-C9C02918ECC6}" type="slidenum">
              <a:rPr lang="fr-CA" smtClean="0"/>
              <a:t>‹#›</a:t>
            </a:fld>
            <a:endParaRPr lang="fr-CA"/>
          </a:p>
        </p:txBody>
      </p:sp>
    </p:spTree>
    <p:extLst>
      <p:ext uri="{BB962C8B-B14F-4D97-AF65-F5344CB8AC3E}">
        <p14:creationId xmlns:p14="http://schemas.microsoft.com/office/powerpoint/2010/main" val="7739913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stackoverflow.com/questions/11722251/what-is-pojo-dojo-in-java"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ng"/></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developer.android.com/training/basics/firstapp/index.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Semaine 05b</a:t>
            </a:r>
            <a:br>
              <a:rPr lang="fr-FR" dirty="0" smtClean="0"/>
            </a:br>
            <a:r>
              <a:rPr lang="fr-FR" dirty="0" smtClean="0"/>
              <a:t>Partie 3 – </a:t>
            </a:r>
            <a:r>
              <a:rPr lang="fr-FR" dirty="0" err="1" smtClean="0"/>
              <a:t>ListView</a:t>
            </a:r>
            <a:r>
              <a:rPr lang="fr-FR" dirty="0" smtClean="0"/>
              <a:t> Item click</a:t>
            </a:r>
            <a:endParaRPr lang="fr-FR" dirty="0"/>
          </a:p>
        </p:txBody>
      </p:sp>
      <p:sp>
        <p:nvSpPr>
          <p:cNvPr id="3" name="Espace réservé du texte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3888917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Pratique – Leçon 12</a:t>
            </a:r>
            <a:endParaRPr lang="fr-FR" dirty="0"/>
          </a:p>
        </p:txBody>
      </p:sp>
      <p:sp>
        <p:nvSpPr>
          <p:cNvPr id="3" name="Espace réservé du contenu 2"/>
          <p:cNvSpPr>
            <a:spLocks noGrp="1"/>
          </p:cNvSpPr>
          <p:nvPr>
            <p:ph sz="half" idx="1"/>
          </p:nvPr>
        </p:nvSpPr>
        <p:spPr>
          <a:xfrm>
            <a:off x="2566416" y="2313432"/>
            <a:ext cx="3419856" cy="3493008"/>
          </a:xfrm>
          <a:prstGeom prst="rect">
            <a:avLst/>
          </a:prstGeom>
        </p:spPr>
        <p:txBody>
          <a:bodyPr/>
          <a:lstStyle/>
          <a:p>
            <a:r>
              <a:rPr lang="fr-FR" dirty="0" smtClean="0"/>
              <a:t>Créer une nouvelle activité dénommée </a:t>
            </a:r>
            <a:r>
              <a:rPr lang="fr-FR" b="1" dirty="0" err="1" smtClean="0"/>
              <a:t>TweetDetailActivity</a:t>
            </a:r>
            <a:endParaRPr lang="fr-FR" dirty="0" smtClean="0"/>
          </a:p>
          <a:p>
            <a:r>
              <a:rPr lang="fr-FR" dirty="0" smtClean="0"/>
              <a:t>Cette activité ressemble beaucoup à </a:t>
            </a:r>
            <a:r>
              <a:rPr lang="fr-FR" b="1" dirty="0" err="1" smtClean="0"/>
              <a:t>row_tweet</a:t>
            </a:r>
            <a:endParaRPr lang="fr-FR" b="1" dirty="0"/>
          </a:p>
        </p:txBody>
      </p:sp>
      <p:pic>
        <p:nvPicPr>
          <p:cNvPr id="5" name="Espace réservé du contenu 4" descr="tweet-detail-layout-breakdown-120f1b0c17efa5062a4e3ac48a440c9e.png"/>
          <p:cNvPicPr>
            <a:picLocks noGrp="1" noChangeAspect="1"/>
          </p:cNvPicPr>
          <p:nvPr>
            <p:ph sz="half" idx="2"/>
          </p:nvPr>
        </p:nvPicPr>
        <p:blipFill>
          <a:blip r:embed="rId2">
            <a:extLst>
              <a:ext uri="{28A0092B-C50C-407E-A947-70E740481C1C}">
                <a14:useLocalDpi xmlns:a14="http://schemas.microsoft.com/office/drawing/2010/main" val="0"/>
              </a:ext>
            </a:extLst>
          </a:blip>
          <a:srcRect l="-1361" r="-1361"/>
          <a:stretch>
            <a:fillRect/>
          </a:stretch>
        </p:blipFill>
        <p:spPr>
          <a:xfrm>
            <a:off x="6023992" y="2348880"/>
            <a:ext cx="3779896" cy="3493008"/>
          </a:xfrm>
          <a:prstGeom prst="rect">
            <a:avLst/>
          </a:prstGeom>
        </p:spPr>
      </p:pic>
    </p:spTree>
    <p:extLst>
      <p:ext uri="{BB962C8B-B14F-4D97-AF65-F5344CB8AC3E}">
        <p14:creationId xmlns:p14="http://schemas.microsoft.com/office/powerpoint/2010/main" val="20646796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FR" dirty="0" smtClean="0"/>
              <a:t>Pratique – Leçon 12</a:t>
            </a:r>
            <a:endParaRPr lang="fr-FR" dirty="0"/>
          </a:p>
        </p:txBody>
      </p:sp>
      <p:sp>
        <p:nvSpPr>
          <p:cNvPr id="6" name="Espace réservé du contenu 5"/>
          <p:cNvSpPr>
            <a:spLocks noGrp="1"/>
          </p:cNvSpPr>
          <p:nvPr>
            <p:ph sz="half" idx="1"/>
          </p:nvPr>
        </p:nvSpPr>
        <p:spPr>
          <a:xfrm>
            <a:off x="2566416" y="2313432"/>
            <a:ext cx="3419856" cy="3493008"/>
          </a:xfrm>
          <a:prstGeom prst="rect">
            <a:avLst/>
          </a:prstGeom>
        </p:spPr>
        <p:txBody>
          <a:bodyPr/>
          <a:lstStyle/>
          <a:p>
            <a:r>
              <a:rPr lang="fr-FR" dirty="0" smtClean="0"/>
              <a:t>Remplacer le XML du </a:t>
            </a:r>
            <a:r>
              <a:rPr lang="fr-FR" dirty="0" err="1" smtClean="0"/>
              <a:t>layout</a:t>
            </a:r>
            <a:r>
              <a:rPr lang="fr-FR" dirty="0" smtClean="0"/>
              <a:t> par celui ci-joint</a:t>
            </a:r>
          </a:p>
          <a:p>
            <a:pPr lvl="1"/>
            <a:r>
              <a:rPr lang="fr-FR" dirty="0" smtClean="0"/>
              <a:t>Copier-coller</a:t>
            </a:r>
            <a:endParaRPr lang="fr-FR" dirty="0"/>
          </a:p>
        </p:txBody>
      </p:sp>
      <p:sp>
        <p:nvSpPr>
          <p:cNvPr id="7" name="Espace réservé du contenu 6"/>
          <p:cNvSpPr>
            <a:spLocks noGrp="1"/>
          </p:cNvSpPr>
          <p:nvPr>
            <p:ph sz="half" idx="2"/>
          </p:nvPr>
        </p:nvSpPr>
        <p:spPr>
          <a:xfrm>
            <a:off x="6169152" y="2313431"/>
            <a:ext cx="3419856" cy="4211913"/>
          </a:xfrm>
          <a:prstGeom prst="rect">
            <a:avLst/>
          </a:prstGeom>
        </p:spPr>
        <p:txBody>
          <a:bodyPr>
            <a:noAutofit/>
          </a:bodyPr>
          <a:lstStyle/>
          <a:p>
            <a:pPr marL="68580" indent="0">
              <a:buNone/>
            </a:pPr>
            <a:r>
              <a:rPr lang="fr-FR" sz="400" dirty="0"/>
              <a:t>&lt;?</a:t>
            </a:r>
            <a:r>
              <a:rPr lang="fr-FR" sz="400" dirty="0" err="1"/>
              <a:t>xml</a:t>
            </a:r>
            <a:r>
              <a:rPr lang="fr-FR" sz="400" dirty="0"/>
              <a:t> version="1.0" </a:t>
            </a:r>
            <a:r>
              <a:rPr lang="fr-FR" sz="400" dirty="0" err="1"/>
              <a:t>encoding</a:t>
            </a:r>
            <a:r>
              <a:rPr lang="fr-FR" sz="400" dirty="0"/>
              <a:t>="utf-8"?&gt;</a:t>
            </a:r>
          </a:p>
          <a:p>
            <a:pPr marL="68580" indent="0">
              <a:buNone/>
            </a:pPr>
            <a:r>
              <a:rPr lang="fr-FR" sz="400" dirty="0"/>
              <a:t>   &lt;</a:t>
            </a:r>
            <a:r>
              <a:rPr lang="fr-FR" sz="400" dirty="0" err="1"/>
              <a:t>LinearLayout</a:t>
            </a:r>
            <a:r>
              <a:rPr lang="fr-FR" sz="400" dirty="0"/>
              <a:t> </a:t>
            </a:r>
            <a:r>
              <a:rPr lang="fr-FR" sz="400" dirty="0" err="1"/>
              <a:t>xmlns:android</a:t>
            </a:r>
            <a:r>
              <a:rPr lang="fr-FR" sz="400" dirty="0"/>
              <a:t>="http://</a:t>
            </a:r>
            <a:r>
              <a:rPr lang="fr-FR" sz="400" dirty="0" err="1"/>
              <a:t>schemas.android.com</a:t>
            </a:r>
            <a:r>
              <a:rPr lang="fr-FR" sz="400" dirty="0"/>
              <a:t>/</a:t>
            </a:r>
            <a:r>
              <a:rPr lang="fr-FR" sz="400" dirty="0" err="1"/>
              <a:t>apk</a:t>
            </a:r>
            <a:r>
              <a:rPr lang="fr-FR" sz="400" dirty="0"/>
              <a:t>/</a:t>
            </a:r>
            <a:r>
              <a:rPr lang="fr-FR" sz="400" dirty="0" err="1"/>
              <a:t>res</a:t>
            </a:r>
            <a:r>
              <a:rPr lang="fr-FR" sz="400" dirty="0"/>
              <a:t>/</a:t>
            </a:r>
            <a:r>
              <a:rPr lang="fr-FR" sz="400" dirty="0" err="1"/>
              <a:t>android</a:t>
            </a:r>
            <a:r>
              <a:rPr lang="fr-FR" sz="400" dirty="0"/>
              <a:t>"</a:t>
            </a:r>
          </a:p>
          <a:p>
            <a:pPr marL="68580" indent="0">
              <a:buNone/>
            </a:pPr>
            <a:r>
              <a:rPr lang="fr-FR" sz="400" dirty="0"/>
              <a:t>       </a:t>
            </a:r>
            <a:r>
              <a:rPr lang="fr-FR" sz="400" dirty="0" err="1"/>
              <a:t>android:layout_width</a:t>
            </a:r>
            <a:r>
              <a:rPr lang="fr-FR" sz="400" dirty="0"/>
              <a:t>="</a:t>
            </a:r>
            <a:r>
              <a:rPr lang="fr-FR" sz="400" dirty="0" err="1"/>
              <a:t>match_parent</a:t>
            </a:r>
            <a:r>
              <a:rPr lang="fr-FR" sz="400" dirty="0"/>
              <a:t>"</a:t>
            </a:r>
          </a:p>
          <a:p>
            <a:pPr marL="68580" indent="0">
              <a:buNone/>
            </a:pPr>
            <a:r>
              <a:rPr lang="fr-FR" sz="400" dirty="0"/>
              <a:t>       </a:t>
            </a:r>
            <a:r>
              <a:rPr lang="fr-FR" sz="400" dirty="0" err="1"/>
              <a:t>android:layout_height</a:t>
            </a:r>
            <a:r>
              <a:rPr lang="fr-FR" sz="400" dirty="0"/>
              <a:t>="</a:t>
            </a:r>
            <a:r>
              <a:rPr lang="fr-FR" sz="400" dirty="0" err="1"/>
              <a:t>match_parent</a:t>
            </a:r>
            <a:r>
              <a:rPr lang="fr-FR" sz="400" dirty="0"/>
              <a:t>"</a:t>
            </a:r>
          </a:p>
          <a:p>
            <a:pPr marL="68580" indent="0">
              <a:buNone/>
            </a:pPr>
            <a:r>
              <a:rPr lang="fr-FR" sz="400" dirty="0"/>
              <a:t>       </a:t>
            </a:r>
            <a:r>
              <a:rPr lang="fr-FR" sz="400" dirty="0" err="1"/>
              <a:t>android:background</a:t>
            </a:r>
            <a:r>
              <a:rPr lang="fr-FR" sz="400" dirty="0"/>
              <a:t>="#b2b2b2"</a:t>
            </a:r>
          </a:p>
          <a:p>
            <a:pPr marL="68580" indent="0">
              <a:buNone/>
            </a:pPr>
            <a:r>
              <a:rPr lang="fr-FR" sz="400" dirty="0"/>
              <a:t>       </a:t>
            </a:r>
            <a:r>
              <a:rPr lang="fr-FR" sz="400" dirty="0" err="1"/>
              <a:t>android:gravity</a:t>
            </a:r>
            <a:r>
              <a:rPr lang="fr-FR" sz="400" dirty="0"/>
              <a:t>="center"</a:t>
            </a:r>
          </a:p>
          <a:p>
            <a:pPr marL="68580" indent="0">
              <a:buNone/>
            </a:pPr>
            <a:r>
              <a:rPr lang="fr-FR" sz="400" dirty="0"/>
              <a:t>       </a:t>
            </a:r>
            <a:r>
              <a:rPr lang="fr-FR" sz="400" dirty="0" err="1"/>
              <a:t>android:orientation</a:t>
            </a:r>
            <a:r>
              <a:rPr lang="fr-FR" sz="400" dirty="0"/>
              <a:t>="vertical" &gt;</a:t>
            </a:r>
          </a:p>
          <a:p>
            <a:pPr marL="68580" indent="0">
              <a:buNone/>
            </a:pPr>
            <a:endParaRPr lang="fr-FR" sz="400" dirty="0"/>
          </a:p>
          <a:p>
            <a:pPr marL="68580" indent="0">
              <a:buNone/>
            </a:pPr>
            <a:r>
              <a:rPr lang="fr-FR" sz="400" dirty="0"/>
              <a:t>       &lt;</a:t>
            </a:r>
            <a:r>
              <a:rPr lang="fr-FR" sz="400" dirty="0" err="1"/>
              <a:t>ImageView</a:t>
            </a:r>
            <a:endParaRPr lang="fr-FR" sz="400" dirty="0"/>
          </a:p>
          <a:p>
            <a:pPr marL="68580" indent="0">
              <a:buNone/>
            </a:pPr>
            <a:r>
              <a:rPr lang="fr-FR" sz="400" dirty="0"/>
              <a:t>           </a:t>
            </a:r>
            <a:r>
              <a:rPr lang="fr-FR" sz="400" dirty="0" err="1"/>
              <a:t>android:id</a:t>
            </a:r>
            <a:r>
              <a:rPr lang="fr-FR" sz="400" dirty="0"/>
              <a:t>="@+id/</a:t>
            </a:r>
            <a:r>
              <a:rPr lang="fr-FR" sz="400" dirty="0" err="1"/>
              <a:t>tweetImage</a:t>
            </a:r>
            <a:r>
              <a:rPr lang="fr-FR" sz="400" dirty="0"/>
              <a:t>"</a:t>
            </a:r>
          </a:p>
          <a:p>
            <a:pPr marL="68580" indent="0">
              <a:buNone/>
            </a:pPr>
            <a:r>
              <a:rPr lang="fr-FR" sz="400" dirty="0"/>
              <a:t>           </a:t>
            </a:r>
            <a:r>
              <a:rPr lang="fr-FR" sz="400" dirty="0" err="1"/>
              <a:t>android:layout_width</a:t>
            </a:r>
            <a:r>
              <a:rPr lang="fr-FR" sz="400" dirty="0"/>
              <a:t>="100dp"</a:t>
            </a:r>
          </a:p>
          <a:p>
            <a:pPr marL="68580" indent="0">
              <a:buNone/>
            </a:pPr>
            <a:r>
              <a:rPr lang="fr-FR" sz="400" dirty="0"/>
              <a:t>           </a:t>
            </a:r>
            <a:r>
              <a:rPr lang="fr-FR" sz="400" dirty="0" err="1"/>
              <a:t>android:layout_height</a:t>
            </a:r>
            <a:r>
              <a:rPr lang="fr-FR" sz="400" dirty="0"/>
              <a:t>="</a:t>
            </a:r>
            <a:r>
              <a:rPr lang="fr-FR" sz="400" dirty="0" smtClean="0"/>
              <a:t>100dp</a:t>
            </a:r>
            <a:r>
              <a:rPr lang="fr-FR" sz="400" dirty="0"/>
              <a:t>"</a:t>
            </a:r>
          </a:p>
          <a:p>
            <a:pPr marL="68580" indent="0">
              <a:buNone/>
            </a:pPr>
            <a:r>
              <a:rPr lang="fr-FR" sz="400" dirty="0"/>
              <a:t>           </a:t>
            </a:r>
            <a:r>
              <a:rPr lang="fr-FR" sz="400" dirty="0" err="1"/>
              <a:t>android:background</a:t>
            </a:r>
            <a:r>
              <a:rPr lang="fr-FR" sz="400" dirty="0" smtClean="0"/>
              <a:t>="@</a:t>
            </a:r>
            <a:r>
              <a:rPr lang="fr-FR" sz="400" dirty="0" err="1" smtClean="0"/>
              <a:t>mipmap</a:t>
            </a:r>
            <a:r>
              <a:rPr lang="fr-FR" sz="400" dirty="0" smtClean="0"/>
              <a:t>/</a:t>
            </a:r>
            <a:r>
              <a:rPr lang="fr-FR" sz="400" dirty="0" err="1" smtClean="0"/>
              <a:t>no_pic</a:t>
            </a:r>
            <a:r>
              <a:rPr lang="fr-FR" sz="400" dirty="0" smtClean="0"/>
              <a:t>"</a:t>
            </a:r>
            <a:endParaRPr lang="fr-FR" sz="400" dirty="0"/>
          </a:p>
          <a:p>
            <a:pPr marL="68580" indent="0">
              <a:buNone/>
            </a:pPr>
            <a:r>
              <a:rPr lang="fr-FR" sz="400" dirty="0"/>
              <a:t>           </a:t>
            </a:r>
            <a:r>
              <a:rPr lang="fr-FR" sz="400" dirty="0" err="1"/>
              <a:t>android:layout_gravity</a:t>
            </a:r>
            <a:r>
              <a:rPr lang="fr-FR" sz="400" dirty="0"/>
              <a:t>="</a:t>
            </a:r>
            <a:r>
              <a:rPr lang="fr-FR" sz="400" dirty="0" err="1"/>
              <a:t>center_horizontal</a:t>
            </a:r>
            <a:r>
              <a:rPr lang="fr-FR" sz="400" dirty="0"/>
              <a:t>" /&gt;</a:t>
            </a:r>
          </a:p>
          <a:p>
            <a:pPr marL="68580" indent="0">
              <a:buNone/>
            </a:pPr>
            <a:endParaRPr lang="fr-FR" sz="400" dirty="0"/>
          </a:p>
          <a:p>
            <a:pPr marL="68580" indent="0">
              <a:buNone/>
            </a:pPr>
            <a:r>
              <a:rPr lang="fr-FR" sz="400" dirty="0"/>
              <a:t>    &lt;</a:t>
            </a:r>
            <a:r>
              <a:rPr lang="fr-FR" sz="400" dirty="0" err="1"/>
              <a:t>LinearLayout</a:t>
            </a:r>
            <a:r>
              <a:rPr lang="fr-FR" sz="400" dirty="0"/>
              <a:t> </a:t>
            </a:r>
          </a:p>
          <a:p>
            <a:pPr marL="68580" indent="0">
              <a:buNone/>
            </a:pPr>
            <a:r>
              <a:rPr lang="fr-FR" sz="400" dirty="0"/>
              <a:t>        </a:t>
            </a:r>
            <a:r>
              <a:rPr lang="fr-FR" sz="400" dirty="0" err="1"/>
              <a:t>android:layout_width</a:t>
            </a:r>
            <a:r>
              <a:rPr lang="fr-FR" sz="400" dirty="0"/>
              <a:t>="</a:t>
            </a:r>
            <a:r>
              <a:rPr lang="fr-FR" sz="400" dirty="0" err="1"/>
              <a:t>match_parent</a:t>
            </a:r>
            <a:r>
              <a:rPr lang="fr-FR" sz="400" dirty="0"/>
              <a:t>"</a:t>
            </a:r>
          </a:p>
          <a:p>
            <a:pPr marL="68580" indent="0">
              <a:buNone/>
            </a:pPr>
            <a:r>
              <a:rPr lang="fr-FR" sz="400" dirty="0"/>
              <a:t>        </a:t>
            </a:r>
            <a:r>
              <a:rPr lang="fr-FR" sz="400" dirty="0" err="1"/>
              <a:t>android:layout_height</a:t>
            </a:r>
            <a:r>
              <a:rPr lang="fr-FR" sz="400" dirty="0"/>
              <a:t>="</a:t>
            </a:r>
            <a:r>
              <a:rPr lang="fr-FR" sz="400" dirty="0" err="1"/>
              <a:t>wrap_content</a:t>
            </a:r>
            <a:r>
              <a:rPr lang="fr-FR" sz="400" dirty="0"/>
              <a:t>"</a:t>
            </a:r>
          </a:p>
          <a:p>
            <a:pPr marL="68580" indent="0">
              <a:buNone/>
            </a:pPr>
            <a:r>
              <a:rPr lang="fr-FR" sz="400" dirty="0"/>
              <a:t>        </a:t>
            </a:r>
            <a:r>
              <a:rPr lang="fr-FR" sz="400" dirty="0" err="1"/>
              <a:t>android:orientation</a:t>
            </a:r>
            <a:r>
              <a:rPr lang="fr-FR" sz="400" dirty="0"/>
              <a:t>="vertical"</a:t>
            </a:r>
          </a:p>
          <a:p>
            <a:pPr marL="68580" indent="0">
              <a:buNone/>
            </a:pPr>
            <a:r>
              <a:rPr lang="fr-FR" sz="400" dirty="0"/>
              <a:t>        </a:t>
            </a:r>
            <a:r>
              <a:rPr lang="fr-FR" sz="400" dirty="0" err="1"/>
              <a:t>android:layout_marginLeft</a:t>
            </a:r>
            <a:r>
              <a:rPr lang="fr-FR" sz="400" dirty="0"/>
              <a:t>="5dp"</a:t>
            </a:r>
          </a:p>
          <a:p>
            <a:pPr marL="68580" indent="0">
              <a:buNone/>
            </a:pPr>
            <a:r>
              <a:rPr lang="fr-FR" sz="400" dirty="0"/>
              <a:t>        </a:t>
            </a:r>
            <a:r>
              <a:rPr lang="fr-FR" sz="400" dirty="0" err="1"/>
              <a:t>android:layout_marginRight</a:t>
            </a:r>
            <a:r>
              <a:rPr lang="fr-FR" sz="400" dirty="0"/>
              <a:t>="5dp"</a:t>
            </a:r>
          </a:p>
          <a:p>
            <a:pPr marL="68580" indent="0">
              <a:buNone/>
            </a:pPr>
            <a:r>
              <a:rPr lang="fr-FR" sz="400" dirty="0"/>
              <a:t>        </a:t>
            </a:r>
            <a:r>
              <a:rPr lang="fr-FR" sz="400" dirty="0" err="1"/>
              <a:t>android:layout_marginTop</a:t>
            </a:r>
            <a:r>
              <a:rPr lang="fr-FR" sz="400" dirty="0"/>
              <a:t>="10dp"</a:t>
            </a:r>
          </a:p>
          <a:p>
            <a:pPr marL="68580" indent="0">
              <a:buNone/>
            </a:pPr>
            <a:r>
              <a:rPr lang="fr-FR" sz="400" dirty="0"/>
              <a:t>        </a:t>
            </a:r>
            <a:r>
              <a:rPr lang="fr-FR" sz="400" dirty="0" err="1"/>
              <a:t>android:background</a:t>
            </a:r>
            <a:r>
              <a:rPr lang="fr-FR" sz="400" dirty="0"/>
              <a:t>="#</a:t>
            </a:r>
            <a:r>
              <a:rPr lang="fr-FR" sz="400" dirty="0" err="1"/>
              <a:t>fff</a:t>
            </a:r>
            <a:r>
              <a:rPr lang="fr-FR" sz="400" dirty="0"/>
              <a:t>"</a:t>
            </a:r>
          </a:p>
          <a:p>
            <a:pPr marL="68580" indent="0">
              <a:buNone/>
            </a:pPr>
            <a:r>
              <a:rPr lang="fr-FR" sz="400" dirty="0"/>
              <a:t>        </a:t>
            </a:r>
            <a:r>
              <a:rPr lang="fr-FR" sz="400" dirty="0" err="1"/>
              <a:t>android:padding</a:t>
            </a:r>
            <a:r>
              <a:rPr lang="fr-FR" sz="400" dirty="0"/>
              <a:t>="10dp" &gt;</a:t>
            </a:r>
          </a:p>
          <a:p>
            <a:pPr marL="68580" indent="0">
              <a:buNone/>
            </a:pPr>
            <a:endParaRPr lang="fr-FR" sz="400" dirty="0"/>
          </a:p>
          <a:p>
            <a:pPr marL="68580" indent="0">
              <a:buNone/>
            </a:pPr>
            <a:r>
              <a:rPr lang="fr-FR" sz="400" dirty="0"/>
              <a:t>            &lt;</a:t>
            </a:r>
            <a:r>
              <a:rPr lang="fr-FR" sz="400" dirty="0" err="1"/>
              <a:t>TextView</a:t>
            </a:r>
            <a:endParaRPr lang="fr-FR" sz="400" dirty="0"/>
          </a:p>
          <a:p>
            <a:pPr marL="68580" indent="0">
              <a:buNone/>
            </a:pPr>
            <a:r>
              <a:rPr lang="fr-FR" sz="400" dirty="0"/>
              <a:t>                </a:t>
            </a:r>
            <a:r>
              <a:rPr lang="fr-FR" sz="400" dirty="0" err="1"/>
              <a:t>android:id</a:t>
            </a:r>
            <a:r>
              <a:rPr lang="fr-FR" sz="400" dirty="0"/>
              <a:t>="@+id/</a:t>
            </a:r>
            <a:r>
              <a:rPr lang="fr-FR" sz="400" dirty="0" err="1"/>
              <a:t>tweetTitle</a:t>
            </a:r>
            <a:r>
              <a:rPr lang="fr-FR" sz="400" dirty="0"/>
              <a:t>"</a:t>
            </a:r>
          </a:p>
          <a:p>
            <a:pPr marL="68580" indent="0">
              <a:buNone/>
            </a:pPr>
            <a:r>
              <a:rPr lang="fr-FR" sz="400" dirty="0"/>
              <a:t>                </a:t>
            </a:r>
            <a:r>
              <a:rPr lang="fr-FR" sz="400" dirty="0" err="1"/>
              <a:t>android:layout_width</a:t>
            </a:r>
            <a:r>
              <a:rPr lang="fr-FR" sz="400" dirty="0"/>
              <a:t>="</a:t>
            </a:r>
            <a:r>
              <a:rPr lang="fr-FR" sz="400" dirty="0" err="1"/>
              <a:t>match_parent</a:t>
            </a:r>
            <a:r>
              <a:rPr lang="fr-FR" sz="400" dirty="0"/>
              <a:t>"</a:t>
            </a:r>
          </a:p>
          <a:p>
            <a:pPr marL="68580" indent="0">
              <a:buNone/>
            </a:pPr>
            <a:r>
              <a:rPr lang="fr-FR" sz="400" dirty="0"/>
              <a:t>                </a:t>
            </a:r>
            <a:r>
              <a:rPr lang="fr-FR" sz="400" dirty="0" err="1"/>
              <a:t>android:layout_height</a:t>
            </a:r>
            <a:r>
              <a:rPr lang="fr-FR" sz="400" dirty="0"/>
              <a:t>="</a:t>
            </a:r>
            <a:r>
              <a:rPr lang="fr-FR" sz="400" dirty="0" err="1"/>
              <a:t>wrap_content</a:t>
            </a:r>
            <a:r>
              <a:rPr lang="fr-FR" sz="400" dirty="0"/>
              <a:t>"</a:t>
            </a:r>
          </a:p>
          <a:p>
            <a:pPr marL="68580" indent="0">
              <a:buNone/>
            </a:pPr>
            <a:r>
              <a:rPr lang="fr-FR" sz="400" dirty="0"/>
              <a:t>                </a:t>
            </a:r>
            <a:r>
              <a:rPr lang="fr-FR" sz="400" dirty="0" err="1"/>
              <a:t>android:text</a:t>
            </a:r>
            <a:r>
              <a:rPr lang="fr-FR" sz="400" dirty="0"/>
              <a:t>="Header </a:t>
            </a:r>
            <a:r>
              <a:rPr lang="fr-FR" sz="400" dirty="0" err="1"/>
              <a:t>Text</a:t>
            </a:r>
            <a:r>
              <a:rPr lang="fr-FR" sz="400" dirty="0"/>
              <a:t>"</a:t>
            </a:r>
          </a:p>
          <a:p>
            <a:pPr marL="68580" indent="0">
              <a:buNone/>
            </a:pPr>
            <a:r>
              <a:rPr lang="fr-FR" sz="400" dirty="0"/>
              <a:t>                </a:t>
            </a:r>
            <a:r>
              <a:rPr lang="fr-FR" sz="400" dirty="0" err="1"/>
              <a:t>android:textColor</a:t>
            </a:r>
            <a:r>
              <a:rPr lang="fr-FR" sz="400" dirty="0"/>
              <a:t>="#181717"</a:t>
            </a:r>
          </a:p>
          <a:p>
            <a:pPr marL="68580" indent="0">
              <a:buNone/>
            </a:pPr>
            <a:r>
              <a:rPr lang="fr-FR" sz="400" dirty="0"/>
              <a:t>                </a:t>
            </a:r>
            <a:r>
              <a:rPr lang="fr-FR" sz="400" dirty="0" err="1"/>
              <a:t>android:textSize</a:t>
            </a:r>
            <a:r>
              <a:rPr lang="fr-FR" sz="400" dirty="0"/>
              <a:t>="19sp"</a:t>
            </a:r>
          </a:p>
          <a:p>
            <a:pPr marL="68580" indent="0">
              <a:buNone/>
            </a:pPr>
            <a:r>
              <a:rPr lang="fr-FR" sz="400" dirty="0"/>
              <a:t>                </a:t>
            </a:r>
            <a:r>
              <a:rPr lang="fr-FR" sz="400" dirty="0" err="1"/>
              <a:t>android:textStyle</a:t>
            </a:r>
            <a:r>
              <a:rPr lang="fr-FR" sz="400" dirty="0"/>
              <a:t>="</a:t>
            </a:r>
            <a:r>
              <a:rPr lang="fr-FR" sz="400" dirty="0" err="1"/>
              <a:t>bold</a:t>
            </a:r>
            <a:r>
              <a:rPr lang="fr-FR" sz="400" dirty="0"/>
              <a:t>" /&gt;</a:t>
            </a:r>
          </a:p>
          <a:p>
            <a:pPr marL="68580" indent="0">
              <a:buNone/>
            </a:pPr>
            <a:r>
              <a:rPr lang="fr-FR" sz="400" dirty="0"/>
              <a:t>            &lt;</a:t>
            </a:r>
            <a:r>
              <a:rPr lang="fr-FR" sz="400" dirty="0" err="1"/>
              <a:t>TextView</a:t>
            </a:r>
            <a:endParaRPr lang="fr-FR" sz="400" dirty="0"/>
          </a:p>
          <a:p>
            <a:pPr marL="68580" indent="0">
              <a:buNone/>
            </a:pPr>
            <a:r>
              <a:rPr lang="fr-FR" sz="400" dirty="0"/>
              <a:t>                </a:t>
            </a:r>
            <a:r>
              <a:rPr lang="fr-FR" sz="400" dirty="0" err="1"/>
              <a:t>android:id</a:t>
            </a:r>
            <a:r>
              <a:rPr lang="fr-FR" sz="400" dirty="0"/>
              <a:t>="@+id/</a:t>
            </a:r>
            <a:r>
              <a:rPr lang="fr-FR" sz="400" dirty="0" err="1"/>
              <a:t>tweetBody</a:t>
            </a:r>
            <a:r>
              <a:rPr lang="fr-FR" sz="400" dirty="0"/>
              <a:t>"</a:t>
            </a:r>
          </a:p>
          <a:p>
            <a:pPr marL="68580" indent="0">
              <a:buNone/>
            </a:pPr>
            <a:r>
              <a:rPr lang="fr-FR" sz="400" dirty="0"/>
              <a:t>                </a:t>
            </a:r>
            <a:r>
              <a:rPr lang="fr-FR" sz="400" dirty="0" err="1"/>
              <a:t>android:layout_width</a:t>
            </a:r>
            <a:r>
              <a:rPr lang="fr-FR" sz="400" dirty="0"/>
              <a:t>="</a:t>
            </a:r>
            <a:r>
              <a:rPr lang="fr-FR" sz="400" dirty="0" err="1"/>
              <a:t>match_parent</a:t>
            </a:r>
            <a:r>
              <a:rPr lang="fr-FR" sz="400" dirty="0"/>
              <a:t>"</a:t>
            </a:r>
          </a:p>
          <a:p>
            <a:pPr marL="68580" indent="0">
              <a:buNone/>
            </a:pPr>
            <a:r>
              <a:rPr lang="fr-FR" sz="400" dirty="0"/>
              <a:t>                </a:t>
            </a:r>
            <a:r>
              <a:rPr lang="fr-FR" sz="400" dirty="0" err="1"/>
              <a:t>android:layout_height</a:t>
            </a:r>
            <a:r>
              <a:rPr lang="fr-FR" sz="400" dirty="0"/>
              <a:t>="</a:t>
            </a:r>
            <a:r>
              <a:rPr lang="fr-FR" sz="400" dirty="0" err="1"/>
              <a:t>wrap_content</a:t>
            </a:r>
            <a:r>
              <a:rPr lang="fr-FR" sz="400" dirty="0"/>
              <a:t>"</a:t>
            </a:r>
          </a:p>
          <a:p>
            <a:pPr marL="68580" indent="0">
              <a:buNone/>
            </a:pPr>
            <a:r>
              <a:rPr lang="fr-FR" sz="400" dirty="0"/>
              <a:t>                </a:t>
            </a:r>
            <a:r>
              <a:rPr lang="fr-FR" sz="400" dirty="0" err="1"/>
              <a:t>android:layout_gravity</a:t>
            </a:r>
            <a:r>
              <a:rPr lang="fr-FR" sz="400" dirty="0"/>
              <a:t>="</a:t>
            </a:r>
            <a:r>
              <a:rPr lang="fr-FR" sz="400" dirty="0" err="1"/>
              <a:t>center_vertical</a:t>
            </a:r>
            <a:r>
              <a:rPr lang="fr-FR" sz="400" dirty="0"/>
              <a:t>"</a:t>
            </a:r>
          </a:p>
          <a:p>
            <a:pPr marL="68580" indent="0">
              <a:buNone/>
            </a:pPr>
            <a:r>
              <a:rPr lang="fr-FR" sz="400" dirty="0"/>
              <a:t>                </a:t>
            </a:r>
            <a:r>
              <a:rPr lang="fr-FR" sz="400" dirty="0" err="1"/>
              <a:t>android:layout_marginTop</a:t>
            </a:r>
            <a:r>
              <a:rPr lang="fr-FR" sz="400" dirty="0"/>
              <a:t>="5dp"</a:t>
            </a:r>
          </a:p>
          <a:p>
            <a:pPr marL="68580" indent="0">
              <a:buNone/>
            </a:pPr>
            <a:r>
              <a:rPr lang="fr-FR" sz="400" dirty="0"/>
              <a:t>                </a:t>
            </a:r>
            <a:r>
              <a:rPr lang="fr-FR" sz="400" dirty="0" err="1"/>
              <a:t>android:text</a:t>
            </a:r>
            <a:r>
              <a:rPr lang="fr-FR" sz="400" dirty="0"/>
              <a:t>="</a:t>
            </a:r>
            <a:r>
              <a:rPr lang="fr-FR" sz="400" dirty="0" err="1"/>
              <a:t>Tweet</a:t>
            </a:r>
            <a:r>
              <a:rPr lang="fr-FR" sz="400" dirty="0"/>
              <a:t> body </a:t>
            </a:r>
            <a:r>
              <a:rPr lang="fr-FR" sz="400" dirty="0" err="1"/>
              <a:t>text</a:t>
            </a:r>
            <a:r>
              <a:rPr lang="fr-FR" sz="400" dirty="0"/>
              <a:t>"</a:t>
            </a:r>
          </a:p>
          <a:p>
            <a:pPr marL="68580" indent="0">
              <a:buNone/>
            </a:pPr>
            <a:r>
              <a:rPr lang="fr-FR" sz="400" dirty="0"/>
              <a:t>                </a:t>
            </a:r>
            <a:r>
              <a:rPr lang="fr-FR" sz="400" dirty="0" err="1"/>
              <a:t>android:textColor</a:t>
            </a:r>
            <a:r>
              <a:rPr lang="fr-FR" sz="400" dirty="0"/>
              <a:t>="#393939"</a:t>
            </a:r>
          </a:p>
          <a:p>
            <a:pPr marL="68580" indent="0">
              <a:buNone/>
            </a:pPr>
            <a:r>
              <a:rPr lang="fr-FR" sz="400" dirty="0"/>
              <a:t>                </a:t>
            </a:r>
            <a:r>
              <a:rPr lang="fr-FR" sz="400" dirty="0" err="1"/>
              <a:t>android:textSize</a:t>
            </a:r>
            <a:r>
              <a:rPr lang="fr-FR" sz="400" dirty="0"/>
              <a:t>="14sp" /&gt;</a:t>
            </a:r>
          </a:p>
          <a:p>
            <a:pPr marL="68580" indent="0">
              <a:buNone/>
            </a:pPr>
            <a:r>
              <a:rPr lang="fr-FR" sz="400" dirty="0"/>
              <a:t>            &lt;</a:t>
            </a:r>
            <a:r>
              <a:rPr lang="fr-FR" sz="400" dirty="0" err="1"/>
              <a:t>TextView</a:t>
            </a:r>
            <a:endParaRPr lang="fr-FR" sz="400" dirty="0"/>
          </a:p>
          <a:p>
            <a:pPr marL="68580" indent="0">
              <a:buNone/>
            </a:pPr>
            <a:r>
              <a:rPr lang="fr-FR" sz="400" dirty="0"/>
              <a:t>                </a:t>
            </a:r>
            <a:r>
              <a:rPr lang="fr-FR" sz="400" dirty="0" err="1"/>
              <a:t>android:id</a:t>
            </a:r>
            <a:r>
              <a:rPr lang="fr-FR" sz="400" dirty="0"/>
              <a:t>="@+id/</a:t>
            </a:r>
            <a:r>
              <a:rPr lang="fr-FR" sz="400" dirty="0" err="1"/>
              <a:t>tweetDate</a:t>
            </a:r>
            <a:r>
              <a:rPr lang="fr-FR" sz="400" dirty="0"/>
              <a:t>"</a:t>
            </a:r>
          </a:p>
          <a:p>
            <a:pPr marL="68580" indent="0">
              <a:buNone/>
            </a:pPr>
            <a:r>
              <a:rPr lang="fr-FR" sz="400" dirty="0"/>
              <a:t>                </a:t>
            </a:r>
            <a:r>
              <a:rPr lang="fr-FR" sz="400" dirty="0" err="1"/>
              <a:t>android:layout_width</a:t>
            </a:r>
            <a:r>
              <a:rPr lang="fr-FR" sz="400" dirty="0"/>
              <a:t>="</a:t>
            </a:r>
            <a:r>
              <a:rPr lang="fr-FR" sz="400" dirty="0" err="1"/>
              <a:t>match_parent</a:t>
            </a:r>
            <a:r>
              <a:rPr lang="fr-FR" sz="400" dirty="0"/>
              <a:t>"</a:t>
            </a:r>
          </a:p>
          <a:p>
            <a:pPr marL="68580" indent="0">
              <a:buNone/>
            </a:pPr>
            <a:r>
              <a:rPr lang="fr-FR" sz="400" dirty="0"/>
              <a:t>                </a:t>
            </a:r>
            <a:r>
              <a:rPr lang="fr-FR" sz="400" dirty="0" err="1"/>
              <a:t>android:layout_height</a:t>
            </a:r>
            <a:r>
              <a:rPr lang="fr-FR" sz="400" dirty="0"/>
              <a:t>="</a:t>
            </a:r>
            <a:r>
              <a:rPr lang="fr-FR" sz="400" dirty="0" err="1"/>
              <a:t>wrap_content</a:t>
            </a:r>
            <a:r>
              <a:rPr lang="fr-FR" sz="400" dirty="0"/>
              <a:t>"</a:t>
            </a:r>
          </a:p>
          <a:p>
            <a:pPr marL="68580" indent="0">
              <a:buNone/>
            </a:pPr>
            <a:r>
              <a:rPr lang="fr-FR" sz="400" dirty="0"/>
              <a:t>                </a:t>
            </a:r>
            <a:r>
              <a:rPr lang="fr-FR" sz="400" dirty="0" err="1"/>
              <a:t>android:layout_gravity</a:t>
            </a:r>
            <a:r>
              <a:rPr lang="fr-FR" sz="400" dirty="0"/>
              <a:t>="</a:t>
            </a:r>
            <a:r>
              <a:rPr lang="fr-FR" sz="400" dirty="0" err="1"/>
              <a:t>center_vertical</a:t>
            </a:r>
            <a:r>
              <a:rPr lang="fr-FR" sz="400" dirty="0"/>
              <a:t>"</a:t>
            </a:r>
          </a:p>
          <a:p>
            <a:pPr marL="68580" indent="0">
              <a:buNone/>
            </a:pPr>
            <a:r>
              <a:rPr lang="fr-FR" sz="400" dirty="0"/>
              <a:t>                </a:t>
            </a:r>
            <a:r>
              <a:rPr lang="fr-FR" sz="400" dirty="0" err="1"/>
              <a:t>android:layout_marginTop</a:t>
            </a:r>
            <a:r>
              <a:rPr lang="fr-FR" sz="400" dirty="0"/>
              <a:t>="5dp"</a:t>
            </a:r>
          </a:p>
          <a:p>
            <a:pPr marL="68580" indent="0">
              <a:buNone/>
            </a:pPr>
            <a:r>
              <a:rPr lang="fr-FR" sz="400" dirty="0"/>
              <a:t>                </a:t>
            </a:r>
            <a:r>
              <a:rPr lang="fr-FR" sz="400" dirty="0" err="1"/>
              <a:t>android:text</a:t>
            </a:r>
            <a:r>
              <a:rPr lang="fr-FR" sz="400" dirty="0"/>
              <a:t>="17 septembre 2014"</a:t>
            </a:r>
          </a:p>
          <a:p>
            <a:pPr marL="68580" indent="0">
              <a:buNone/>
            </a:pPr>
            <a:r>
              <a:rPr lang="fr-FR" sz="400" dirty="0"/>
              <a:t>                </a:t>
            </a:r>
            <a:r>
              <a:rPr lang="fr-FR" sz="400" dirty="0" err="1"/>
              <a:t>android:textColor</a:t>
            </a:r>
            <a:r>
              <a:rPr lang="fr-FR" sz="400" dirty="0"/>
              <a:t>="#615f5f"</a:t>
            </a:r>
          </a:p>
          <a:p>
            <a:pPr marL="68580" indent="0">
              <a:buNone/>
            </a:pPr>
            <a:r>
              <a:rPr lang="fr-FR" sz="400" dirty="0"/>
              <a:t>                </a:t>
            </a:r>
            <a:r>
              <a:rPr lang="fr-FR" sz="400" dirty="0" err="1"/>
              <a:t>android:textSize</a:t>
            </a:r>
            <a:r>
              <a:rPr lang="fr-FR" sz="400" dirty="0"/>
              <a:t>="12sp" /&gt;</a:t>
            </a:r>
          </a:p>
          <a:p>
            <a:pPr marL="68580" indent="0">
              <a:buNone/>
            </a:pPr>
            <a:r>
              <a:rPr lang="fr-FR" sz="400" dirty="0"/>
              <a:t>      &lt;/</a:t>
            </a:r>
            <a:r>
              <a:rPr lang="fr-FR" sz="400" dirty="0" err="1"/>
              <a:t>LinearLayout</a:t>
            </a:r>
            <a:r>
              <a:rPr lang="fr-FR" sz="400" dirty="0"/>
              <a:t>&gt;</a:t>
            </a:r>
          </a:p>
          <a:p>
            <a:pPr marL="68580" indent="0">
              <a:buNone/>
            </a:pPr>
            <a:endParaRPr lang="fr-FR" sz="400" dirty="0"/>
          </a:p>
          <a:p>
            <a:pPr marL="68580" indent="0">
              <a:buNone/>
            </a:pPr>
            <a:endParaRPr lang="fr-FR" sz="400" dirty="0"/>
          </a:p>
          <a:p>
            <a:pPr marL="68580" indent="0">
              <a:buNone/>
            </a:pPr>
            <a:endParaRPr lang="fr-FR" sz="400" dirty="0"/>
          </a:p>
          <a:p>
            <a:pPr marL="68580" indent="0">
              <a:buNone/>
            </a:pPr>
            <a:r>
              <a:rPr lang="fr-FR" sz="400" dirty="0"/>
              <a:t> &lt;/</a:t>
            </a:r>
            <a:r>
              <a:rPr lang="fr-FR" sz="400" dirty="0" err="1"/>
              <a:t>LinearLayout</a:t>
            </a:r>
            <a:r>
              <a:rPr lang="fr-FR" sz="400" dirty="0"/>
              <a:t>&gt;</a:t>
            </a:r>
          </a:p>
        </p:txBody>
      </p:sp>
    </p:spTree>
    <p:extLst>
      <p:ext uri="{BB962C8B-B14F-4D97-AF65-F5344CB8AC3E}">
        <p14:creationId xmlns:p14="http://schemas.microsoft.com/office/powerpoint/2010/main" val="20305799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FR" dirty="0" smtClean="0"/>
              <a:t>Pratique – Leçon 12</a:t>
            </a:r>
            <a:endParaRPr lang="fr-FR" dirty="0"/>
          </a:p>
        </p:txBody>
      </p:sp>
      <p:sp>
        <p:nvSpPr>
          <p:cNvPr id="6" name="Espace réservé du contenu 5"/>
          <p:cNvSpPr>
            <a:spLocks noGrp="1"/>
          </p:cNvSpPr>
          <p:nvPr>
            <p:ph idx="1"/>
          </p:nvPr>
        </p:nvSpPr>
        <p:spPr/>
        <p:txBody>
          <a:bodyPr/>
          <a:lstStyle/>
          <a:p>
            <a:r>
              <a:rPr lang="fr-FR" dirty="0" smtClean="0"/>
              <a:t>Modifier le code de la méthode </a:t>
            </a:r>
            <a:r>
              <a:rPr lang="fr-FR" b="1" dirty="0" err="1" smtClean="0"/>
              <a:t>OnListItemClick</a:t>
            </a:r>
            <a:r>
              <a:rPr lang="fr-FR" dirty="0" smtClean="0"/>
              <a:t> pour celui ci-contre</a:t>
            </a:r>
          </a:p>
          <a:p>
            <a:r>
              <a:rPr lang="fr-FR" dirty="0" smtClean="0"/>
              <a:t>Exécuter</a:t>
            </a:r>
            <a:endParaRPr lang="fr-FR" dirty="0"/>
          </a:p>
        </p:txBody>
      </p:sp>
      <p:pic>
        <p:nvPicPr>
          <p:cNvPr id="7" name="Image 6" descr="Screen Shot 2014-09-17 at 10.35.24.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8480" y="3750198"/>
            <a:ext cx="10198787" cy="143741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465973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Résumé</a:t>
            </a:r>
            <a:endParaRPr lang="fr-FR" dirty="0"/>
          </a:p>
        </p:txBody>
      </p:sp>
      <p:sp>
        <p:nvSpPr>
          <p:cNvPr id="3" name="Espace réservé du contenu 2"/>
          <p:cNvSpPr>
            <a:spLocks noGrp="1"/>
          </p:cNvSpPr>
          <p:nvPr>
            <p:ph idx="1"/>
          </p:nvPr>
        </p:nvSpPr>
        <p:spPr/>
        <p:txBody>
          <a:bodyPr/>
          <a:lstStyle/>
          <a:p>
            <a:r>
              <a:rPr lang="fr-FR" dirty="0" smtClean="0"/>
              <a:t>On vient de compléter le côté visuel de l’application</a:t>
            </a:r>
          </a:p>
          <a:p>
            <a:r>
              <a:rPr lang="fr-FR" dirty="0" smtClean="0"/>
              <a:t>C’est une méthode efficace de développement pour montrer des prototypes à des clients potentiels</a:t>
            </a:r>
          </a:p>
          <a:p>
            <a:endParaRPr lang="fr-FR" dirty="0"/>
          </a:p>
        </p:txBody>
      </p:sp>
    </p:spTree>
    <p:extLst>
      <p:ext uri="{BB962C8B-B14F-4D97-AF65-F5344CB8AC3E}">
        <p14:creationId xmlns:p14="http://schemas.microsoft.com/office/powerpoint/2010/main" val="6973469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smtClean="0"/>
              <a:t>Module 7</a:t>
            </a:r>
            <a:endParaRPr lang="fr-FR" dirty="0"/>
          </a:p>
        </p:txBody>
      </p:sp>
      <p:sp>
        <p:nvSpPr>
          <p:cNvPr id="5" name="Espace réservé du texte 4"/>
          <p:cNvSpPr>
            <a:spLocks noGrp="1"/>
          </p:cNvSpPr>
          <p:nvPr>
            <p:ph type="body" idx="1"/>
          </p:nvPr>
        </p:nvSpPr>
        <p:spPr/>
        <p:txBody>
          <a:bodyPr/>
          <a:lstStyle/>
          <a:p>
            <a:r>
              <a:rPr lang="fr-FR" dirty="0" smtClean="0"/>
              <a:t>Sauvegarder et retrouver les informations de connexion à l’aide de </a:t>
            </a:r>
            <a:r>
              <a:rPr lang="fr-FR" dirty="0" err="1" smtClean="0"/>
              <a:t>SharedPreference</a:t>
            </a:r>
            <a:endParaRPr lang="fr-FR" dirty="0"/>
          </a:p>
        </p:txBody>
      </p:sp>
    </p:spTree>
    <p:extLst>
      <p:ext uri="{BB962C8B-B14F-4D97-AF65-F5344CB8AC3E}">
        <p14:creationId xmlns:p14="http://schemas.microsoft.com/office/powerpoint/2010/main" val="14911370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smtClean="0"/>
              <a:t>Plan de module</a:t>
            </a:r>
            <a:endParaRPr lang="fr-FR" dirty="0"/>
          </a:p>
        </p:txBody>
      </p:sp>
      <p:sp>
        <p:nvSpPr>
          <p:cNvPr id="5" name="Espace réservé du contenu 4"/>
          <p:cNvSpPr>
            <a:spLocks noGrp="1"/>
          </p:cNvSpPr>
          <p:nvPr>
            <p:ph idx="1"/>
          </p:nvPr>
        </p:nvSpPr>
        <p:spPr/>
        <p:txBody>
          <a:bodyPr/>
          <a:lstStyle/>
          <a:p>
            <a:r>
              <a:rPr lang="fr-FR" dirty="0" smtClean="0"/>
              <a:t>Lire les données de connexion et se connecter</a:t>
            </a:r>
          </a:p>
          <a:p>
            <a:r>
              <a:rPr lang="fr-FR" dirty="0" smtClean="0"/>
              <a:t>Écrire les données de connexion dans </a:t>
            </a:r>
            <a:r>
              <a:rPr lang="fr-FR" b="1" dirty="0" err="1" smtClean="0"/>
              <a:t>SharedPreference</a:t>
            </a:r>
            <a:endParaRPr lang="fr-FR" dirty="0" smtClean="0"/>
          </a:p>
          <a:p>
            <a:r>
              <a:rPr lang="fr-FR" dirty="0" smtClean="0"/>
              <a:t>Lire les données de connexion dans </a:t>
            </a:r>
            <a:r>
              <a:rPr lang="fr-FR" b="1" dirty="0" err="1" smtClean="0"/>
              <a:t>SharedPreference</a:t>
            </a:r>
            <a:endParaRPr lang="fr-FR" dirty="0"/>
          </a:p>
        </p:txBody>
      </p:sp>
    </p:spTree>
    <p:extLst>
      <p:ext uri="{BB962C8B-B14F-4D97-AF65-F5344CB8AC3E}">
        <p14:creationId xmlns:p14="http://schemas.microsoft.com/office/powerpoint/2010/main" val="4061044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Récapitulatif</a:t>
            </a:r>
            <a:endParaRPr lang="fr-FR" dirty="0"/>
          </a:p>
        </p:txBody>
      </p:sp>
      <p:sp>
        <p:nvSpPr>
          <p:cNvPr id="3" name="Espace réservé du contenu 2"/>
          <p:cNvSpPr>
            <a:spLocks noGrp="1"/>
          </p:cNvSpPr>
          <p:nvPr>
            <p:ph idx="1"/>
          </p:nvPr>
        </p:nvSpPr>
        <p:spPr/>
        <p:txBody>
          <a:bodyPr>
            <a:normAutofit/>
          </a:bodyPr>
          <a:lstStyle/>
          <a:p>
            <a:r>
              <a:rPr lang="fr-FR" dirty="0" smtClean="0"/>
              <a:t>Dans le module 1, on a créé </a:t>
            </a:r>
            <a:r>
              <a:rPr lang="fr-FR" b="1" dirty="0" err="1" smtClean="0"/>
              <a:t>MainActivity</a:t>
            </a:r>
            <a:r>
              <a:rPr lang="fr-FR" dirty="0" smtClean="0"/>
              <a:t> avec deux zones de texte soit pour le nom d’utilisateur et le mot de passe</a:t>
            </a:r>
          </a:p>
          <a:p>
            <a:r>
              <a:rPr lang="fr-FR" dirty="0" smtClean="0"/>
              <a:t>Pour lire l’information d’un contrôle de zone de texte, il faut utiliser la méthode </a:t>
            </a:r>
            <a:r>
              <a:rPr lang="fr-FR" b="1" dirty="0" err="1" smtClean="0"/>
              <a:t>getText</a:t>
            </a:r>
            <a:r>
              <a:rPr lang="fr-FR" b="1" dirty="0" smtClean="0"/>
              <a:t>().</a:t>
            </a:r>
            <a:r>
              <a:rPr lang="fr-FR" b="1" dirty="0" err="1" smtClean="0"/>
              <a:t>toString</a:t>
            </a:r>
            <a:r>
              <a:rPr lang="fr-FR" b="1" dirty="0" smtClean="0"/>
              <a:t>()</a:t>
            </a:r>
            <a:r>
              <a:rPr lang="fr-FR" dirty="0" smtClean="0"/>
              <a:t> du </a:t>
            </a:r>
            <a:r>
              <a:rPr lang="fr-FR" dirty="0" err="1" smtClean="0"/>
              <a:t>contr</a:t>
            </a:r>
            <a:r>
              <a:rPr lang="fr-CA" dirty="0" err="1" smtClean="0"/>
              <a:t>ôle</a:t>
            </a:r>
            <a:endParaRPr lang="fr-FR" dirty="0" smtClean="0"/>
          </a:p>
          <a:p>
            <a:r>
              <a:rPr lang="fr-FR" dirty="0" smtClean="0"/>
              <a:t>Pour écrire dans la console </a:t>
            </a:r>
            <a:r>
              <a:rPr lang="fr-FR" b="1" dirty="0" err="1" smtClean="0"/>
              <a:t>LogCat</a:t>
            </a:r>
            <a:r>
              <a:rPr lang="fr-FR" dirty="0" smtClean="0"/>
              <a:t>, on peut utiliser la méthode </a:t>
            </a:r>
            <a:r>
              <a:rPr lang="fr-FR" b="1" dirty="0" err="1" smtClean="0"/>
              <a:t>Log.d</a:t>
            </a:r>
            <a:r>
              <a:rPr lang="fr-FR" b="1" dirty="0" smtClean="0"/>
              <a:t>("</a:t>
            </a:r>
            <a:r>
              <a:rPr lang="fr-FR" b="1" dirty="0" err="1" smtClean="0"/>
              <a:t>etiquette</a:t>
            </a:r>
            <a:r>
              <a:rPr lang="fr-FR" b="1" dirty="0" smtClean="0"/>
              <a:t>", "mon string")</a:t>
            </a:r>
            <a:endParaRPr lang="fr-FR" dirty="0" smtClean="0"/>
          </a:p>
          <a:p>
            <a:pPr lvl="1"/>
            <a:r>
              <a:rPr lang="fr-FR" dirty="0" err="1"/>
              <a:t>L</a:t>
            </a:r>
            <a:r>
              <a:rPr lang="fr-FR" dirty="0" err="1" smtClean="0"/>
              <a:t>ogCat</a:t>
            </a:r>
            <a:r>
              <a:rPr lang="fr-FR" dirty="0" smtClean="0"/>
              <a:t> est une console de débogage pour Android</a:t>
            </a:r>
          </a:p>
          <a:p>
            <a:endParaRPr lang="fr-FR" dirty="0"/>
          </a:p>
        </p:txBody>
      </p:sp>
    </p:spTree>
    <p:extLst>
      <p:ext uri="{BB962C8B-B14F-4D97-AF65-F5344CB8AC3E}">
        <p14:creationId xmlns:p14="http://schemas.microsoft.com/office/powerpoint/2010/main" val="6936878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Exercice</a:t>
            </a:r>
            <a:endParaRPr lang="fr-FR" dirty="0"/>
          </a:p>
        </p:txBody>
      </p:sp>
      <p:sp>
        <p:nvSpPr>
          <p:cNvPr id="3" name="Espace réservé du contenu 2"/>
          <p:cNvSpPr>
            <a:spLocks noGrp="1"/>
          </p:cNvSpPr>
          <p:nvPr>
            <p:ph idx="1"/>
          </p:nvPr>
        </p:nvSpPr>
        <p:spPr/>
        <p:txBody>
          <a:bodyPr/>
          <a:lstStyle/>
          <a:p>
            <a:r>
              <a:rPr lang="fr-FR" dirty="0" smtClean="0"/>
              <a:t>Utiliser les variables </a:t>
            </a:r>
            <a:r>
              <a:rPr lang="fr-FR" b="1" dirty="0" err="1" smtClean="0"/>
              <a:t>usernameValue</a:t>
            </a:r>
            <a:r>
              <a:rPr lang="fr-FR" b="1" dirty="0" smtClean="0"/>
              <a:t> </a:t>
            </a:r>
            <a:r>
              <a:rPr lang="fr-FR" dirty="0" smtClean="0"/>
              <a:t>et </a:t>
            </a:r>
            <a:r>
              <a:rPr lang="fr-FR" b="1" dirty="0" err="1" smtClean="0"/>
              <a:t>passwordValue</a:t>
            </a:r>
            <a:endParaRPr lang="fr-FR" dirty="0" smtClean="0"/>
          </a:p>
          <a:p>
            <a:r>
              <a:rPr lang="fr-FR" dirty="0" smtClean="0"/>
              <a:t>Récupérer le nom d’utilisateur et le mot de passe lors de l’événement clic du bouton </a:t>
            </a:r>
            <a:r>
              <a:rPr lang="fr-FR" b="1" dirty="0" smtClean="0"/>
              <a:t>Login</a:t>
            </a:r>
            <a:endParaRPr lang="fr-FR" dirty="0" smtClean="0"/>
          </a:p>
          <a:p>
            <a:r>
              <a:rPr lang="fr-FR" dirty="0" smtClean="0"/>
              <a:t>Afficher le contenu des zones de texte dans le </a:t>
            </a:r>
            <a:r>
              <a:rPr lang="fr-FR" b="1" dirty="0" err="1" smtClean="0"/>
              <a:t>LogCat</a:t>
            </a:r>
            <a:endParaRPr lang="fr-FR" dirty="0"/>
          </a:p>
        </p:txBody>
      </p:sp>
    </p:spTree>
    <p:extLst>
      <p:ext uri="{BB962C8B-B14F-4D97-AF65-F5344CB8AC3E}">
        <p14:creationId xmlns:p14="http://schemas.microsoft.com/office/powerpoint/2010/main" val="1231770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SharedPreferences</a:t>
            </a:r>
            <a:endParaRPr lang="fr-FR" dirty="0"/>
          </a:p>
        </p:txBody>
      </p:sp>
      <p:sp>
        <p:nvSpPr>
          <p:cNvPr id="3" name="Espace réservé du contenu 2"/>
          <p:cNvSpPr>
            <a:spLocks noGrp="1"/>
          </p:cNvSpPr>
          <p:nvPr>
            <p:ph idx="1"/>
          </p:nvPr>
        </p:nvSpPr>
        <p:spPr/>
        <p:txBody>
          <a:bodyPr>
            <a:normAutofit/>
          </a:bodyPr>
          <a:lstStyle/>
          <a:p>
            <a:r>
              <a:rPr lang="fr-FR" b="1" dirty="0" err="1" smtClean="0"/>
              <a:t>SharedPreferences</a:t>
            </a:r>
            <a:r>
              <a:rPr lang="fr-FR" dirty="0" smtClean="0"/>
              <a:t> permet de partager et de sauvegarder de l’information simple</a:t>
            </a:r>
          </a:p>
          <a:p>
            <a:r>
              <a:rPr lang="fr-FR" dirty="0" smtClean="0"/>
              <a:t>C’est la méthode la plus simple pour sauvegarder des données</a:t>
            </a:r>
          </a:p>
          <a:p>
            <a:r>
              <a:rPr lang="fr-FR" dirty="0" smtClean="0"/>
              <a:t>Cette classe permet aussi de partager l’information entre différentes applications</a:t>
            </a:r>
          </a:p>
          <a:p>
            <a:r>
              <a:rPr lang="fr-FR" dirty="0" smtClean="0"/>
              <a:t>Elle fonctionne sous le principe de </a:t>
            </a:r>
            <a:r>
              <a:rPr lang="fr-FR" i="1" dirty="0" smtClean="0"/>
              <a:t>clé-valeur</a:t>
            </a:r>
            <a:endParaRPr lang="fr-FR" dirty="0" smtClean="0"/>
          </a:p>
          <a:p>
            <a:endParaRPr lang="fr-FR" dirty="0"/>
          </a:p>
        </p:txBody>
      </p:sp>
    </p:spTree>
    <p:extLst>
      <p:ext uri="{BB962C8B-B14F-4D97-AF65-F5344CB8AC3E}">
        <p14:creationId xmlns:p14="http://schemas.microsoft.com/office/powerpoint/2010/main" val="627965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SharedPreferences</a:t>
            </a:r>
            <a:endParaRPr lang="fr-FR" dirty="0"/>
          </a:p>
        </p:txBody>
      </p:sp>
      <p:sp>
        <p:nvSpPr>
          <p:cNvPr id="3" name="Espace réservé du contenu 2"/>
          <p:cNvSpPr>
            <a:spLocks noGrp="1"/>
          </p:cNvSpPr>
          <p:nvPr>
            <p:ph idx="1"/>
          </p:nvPr>
        </p:nvSpPr>
        <p:spPr/>
        <p:txBody>
          <a:bodyPr>
            <a:normAutofit/>
          </a:bodyPr>
          <a:lstStyle/>
          <a:p>
            <a:r>
              <a:rPr lang="fr-FR" dirty="0" smtClean="0"/>
              <a:t>Voici un exemple</a:t>
            </a:r>
          </a:p>
          <a:p>
            <a:pPr lvl="1"/>
            <a:r>
              <a:rPr lang="fr-FR" dirty="0" err="1" smtClean="0"/>
              <a:t>SharedPreferences</a:t>
            </a:r>
            <a:r>
              <a:rPr lang="fr-FR" dirty="0"/>
              <a:t> </a:t>
            </a:r>
            <a:r>
              <a:rPr lang="fr-FR" dirty="0" err="1" smtClean="0"/>
              <a:t>prefs</a:t>
            </a:r>
            <a:r>
              <a:rPr lang="fr-FR" dirty="0" smtClean="0"/>
              <a:t> =  </a:t>
            </a:r>
            <a:r>
              <a:rPr lang="fr-FR" dirty="0" err="1" smtClean="0"/>
              <a:t>getSharedPreferences</a:t>
            </a:r>
            <a:r>
              <a:rPr lang="fr-FR" dirty="0" smtClean="0"/>
              <a:t>("</a:t>
            </a:r>
            <a:r>
              <a:rPr lang="fr-FR" dirty="0" err="1" smtClean="0"/>
              <a:t>myTwitterApp</a:t>
            </a:r>
            <a:r>
              <a:rPr lang="fr-FR" dirty="0" smtClean="0"/>
              <a:t>", MODE_PRIVATE);</a:t>
            </a:r>
          </a:p>
          <a:p>
            <a:r>
              <a:rPr lang="fr-FR" dirty="0" smtClean="0"/>
              <a:t>La méthode </a:t>
            </a:r>
            <a:r>
              <a:rPr lang="fr-FR" dirty="0" err="1" smtClean="0"/>
              <a:t>getSharedPreferences</a:t>
            </a:r>
            <a:r>
              <a:rPr lang="fr-FR" dirty="0" smtClean="0"/>
              <a:t> permet d’associer une préférence</a:t>
            </a:r>
          </a:p>
          <a:p>
            <a:r>
              <a:rPr lang="fr-FR" dirty="0" smtClean="0"/>
              <a:t>Le string est le nom de la préférence qui doit généralement être différente pour chaque application</a:t>
            </a:r>
          </a:p>
          <a:p>
            <a:r>
              <a:rPr lang="fr-FR" dirty="0" smtClean="0"/>
              <a:t>MODE_PRIVATE indique que la préférence ne doit pas être partagée</a:t>
            </a:r>
            <a:endParaRPr lang="fr-FR" dirty="0"/>
          </a:p>
        </p:txBody>
      </p:sp>
    </p:spTree>
    <p:extLst>
      <p:ext uri="{BB962C8B-B14F-4D97-AF65-F5344CB8AC3E}">
        <p14:creationId xmlns:p14="http://schemas.microsoft.com/office/powerpoint/2010/main" val="1007800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a:bodyPr>
          <a:lstStyle/>
          <a:p>
            <a:r>
              <a:rPr lang="fr-FR" dirty="0" smtClean="0"/>
              <a:t>Résumé</a:t>
            </a:r>
            <a:endParaRPr lang="fr-FR" dirty="0"/>
          </a:p>
        </p:txBody>
      </p:sp>
      <p:sp>
        <p:nvSpPr>
          <p:cNvPr id="5" name="Espace réservé du contenu 4"/>
          <p:cNvSpPr>
            <a:spLocks noGrp="1"/>
          </p:cNvSpPr>
          <p:nvPr>
            <p:ph idx="1"/>
          </p:nvPr>
        </p:nvSpPr>
        <p:spPr/>
        <p:txBody>
          <a:bodyPr>
            <a:normAutofit/>
          </a:bodyPr>
          <a:lstStyle/>
          <a:p>
            <a:r>
              <a:rPr lang="fr-FR" dirty="0" smtClean="0"/>
              <a:t>Dans la leçon précédente, on a vu comment ajouter un </a:t>
            </a:r>
            <a:r>
              <a:rPr lang="fr-FR" dirty="0" err="1" smtClean="0"/>
              <a:t>layout</a:t>
            </a:r>
            <a:r>
              <a:rPr lang="fr-FR" dirty="0" smtClean="0"/>
              <a:t> dans un </a:t>
            </a:r>
            <a:r>
              <a:rPr lang="fr-FR" b="1" dirty="0" err="1" smtClean="0"/>
              <a:t>ListView</a:t>
            </a:r>
            <a:endParaRPr lang="fr-FR" dirty="0" smtClean="0"/>
          </a:p>
          <a:p>
            <a:r>
              <a:rPr lang="fr-FR" dirty="0" smtClean="0"/>
              <a:t>Dans l’application finale, on désire pouvoir cliquer sur un </a:t>
            </a:r>
            <a:r>
              <a:rPr lang="fr-FR" i="1" dirty="0" smtClean="0"/>
              <a:t>tweet</a:t>
            </a:r>
            <a:r>
              <a:rPr lang="fr-FR" dirty="0" smtClean="0"/>
              <a:t> et voir ses détails</a:t>
            </a:r>
          </a:p>
          <a:p>
            <a:r>
              <a:rPr lang="fr-FR" dirty="0" smtClean="0"/>
              <a:t>Dans cette partie, on verra comment utiliser l’événement </a:t>
            </a:r>
            <a:r>
              <a:rPr lang="fr-FR" b="1" dirty="0" err="1" smtClean="0"/>
              <a:t>OnListItemClick</a:t>
            </a:r>
            <a:r>
              <a:rPr lang="fr-FR" dirty="0" smtClean="0"/>
              <a:t> qui affichera éventuellement une tierce mise en page</a:t>
            </a:r>
            <a:endParaRPr lang="fr-FR" b="1" dirty="0"/>
          </a:p>
        </p:txBody>
      </p:sp>
    </p:spTree>
    <p:extLst>
      <p:ext uri="{BB962C8B-B14F-4D97-AF65-F5344CB8AC3E}">
        <p14:creationId xmlns:p14="http://schemas.microsoft.com/office/powerpoint/2010/main" val="13116943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SharedPreferences</a:t>
            </a:r>
            <a:endParaRPr lang="fr-FR" dirty="0"/>
          </a:p>
        </p:txBody>
      </p:sp>
      <p:sp>
        <p:nvSpPr>
          <p:cNvPr id="3" name="Espace réservé du contenu 2"/>
          <p:cNvSpPr>
            <a:spLocks noGrp="1"/>
          </p:cNvSpPr>
          <p:nvPr>
            <p:ph idx="1"/>
          </p:nvPr>
        </p:nvSpPr>
        <p:spPr/>
        <p:txBody>
          <a:bodyPr>
            <a:normAutofit/>
          </a:bodyPr>
          <a:lstStyle/>
          <a:p>
            <a:r>
              <a:rPr lang="fr-FR" dirty="0" smtClean="0"/>
              <a:t>Pour écrire et lire les préférences, il faut se déclarer un éditeur de préférences</a:t>
            </a:r>
          </a:p>
          <a:p>
            <a:r>
              <a:rPr lang="fr-FR" dirty="0" smtClean="0"/>
              <a:t>Exemple</a:t>
            </a:r>
          </a:p>
          <a:p>
            <a:pPr lvl="1"/>
            <a:r>
              <a:rPr lang="fr-FR" dirty="0" smtClean="0"/>
              <a:t>Editor editor = </a:t>
            </a:r>
            <a:r>
              <a:rPr lang="fr-FR" dirty="0" err="1" smtClean="0"/>
              <a:t>prefs.edit</a:t>
            </a:r>
            <a:r>
              <a:rPr lang="fr-FR" dirty="0" smtClean="0"/>
              <a:t>();</a:t>
            </a:r>
          </a:p>
          <a:p>
            <a:r>
              <a:rPr lang="fr-FR" dirty="0" smtClean="0"/>
              <a:t>Pour écrire une valeur</a:t>
            </a:r>
          </a:p>
          <a:p>
            <a:pPr lvl="1"/>
            <a:r>
              <a:rPr lang="fr-FR" dirty="0" err="1" smtClean="0"/>
              <a:t>editor.putString</a:t>
            </a:r>
            <a:r>
              <a:rPr lang="fr-FR" dirty="0" smtClean="0"/>
              <a:t>("</a:t>
            </a:r>
            <a:r>
              <a:rPr lang="fr-FR" i="1" dirty="0" smtClean="0"/>
              <a:t>clé", "valeur"</a:t>
            </a:r>
            <a:r>
              <a:rPr lang="fr-FR" dirty="0" smtClean="0"/>
              <a:t>);</a:t>
            </a:r>
          </a:p>
          <a:p>
            <a:pPr lvl="1"/>
            <a:r>
              <a:rPr lang="fr-FR" dirty="0" err="1" smtClean="0"/>
              <a:t>editor.commit</a:t>
            </a:r>
            <a:r>
              <a:rPr lang="fr-FR" dirty="0" smtClean="0"/>
              <a:t>();</a:t>
            </a:r>
          </a:p>
          <a:p>
            <a:r>
              <a:rPr lang="fr-FR" dirty="0" smtClean="0"/>
              <a:t>Il ne faut pas oublier le commit, cette commande permet l’enregistrement de la donnée</a:t>
            </a:r>
            <a:endParaRPr lang="fr-FR" dirty="0"/>
          </a:p>
        </p:txBody>
      </p:sp>
    </p:spTree>
    <p:extLst>
      <p:ext uri="{BB962C8B-B14F-4D97-AF65-F5344CB8AC3E}">
        <p14:creationId xmlns:p14="http://schemas.microsoft.com/office/powerpoint/2010/main" val="9019334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SharedPreferences</a:t>
            </a:r>
            <a:endParaRPr lang="fr-FR" dirty="0"/>
          </a:p>
        </p:txBody>
      </p:sp>
      <p:sp>
        <p:nvSpPr>
          <p:cNvPr id="3" name="Espace réservé du contenu 2"/>
          <p:cNvSpPr>
            <a:spLocks noGrp="1"/>
          </p:cNvSpPr>
          <p:nvPr>
            <p:ph idx="1"/>
          </p:nvPr>
        </p:nvSpPr>
        <p:spPr/>
        <p:txBody>
          <a:bodyPr/>
          <a:lstStyle/>
          <a:p>
            <a:r>
              <a:rPr lang="fr-FR" dirty="0" smtClean="0"/>
              <a:t>Pour lire une clé</a:t>
            </a:r>
          </a:p>
          <a:p>
            <a:pPr lvl="1"/>
            <a:r>
              <a:rPr lang="fr-FR" dirty="0" smtClean="0"/>
              <a:t>String </a:t>
            </a:r>
            <a:r>
              <a:rPr lang="fr-FR" dirty="0" err="1" smtClean="0"/>
              <a:t>valeurPrefs</a:t>
            </a:r>
            <a:r>
              <a:rPr lang="fr-FR" dirty="0" smtClean="0"/>
              <a:t> = </a:t>
            </a:r>
            <a:r>
              <a:rPr lang="fr-FR" dirty="0" err="1" smtClean="0"/>
              <a:t>prefs.getString</a:t>
            </a:r>
            <a:r>
              <a:rPr lang="fr-FR" dirty="0" smtClean="0"/>
              <a:t>(</a:t>
            </a:r>
            <a:r>
              <a:rPr lang="fr-FR" i="1" dirty="0" smtClean="0"/>
              <a:t>"clé", </a:t>
            </a:r>
            <a:r>
              <a:rPr lang="fr-FR" i="1" dirty="0" err="1" smtClean="0"/>
              <a:t>null</a:t>
            </a:r>
            <a:r>
              <a:rPr lang="fr-FR" dirty="0" smtClean="0"/>
              <a:t>);</a:t>
            </a:r>
          </a:p>
          <a:p>
            <a:r>
              <a:rPr lang="fr-FR" dirty="0" smtClean="0"/>
              <a:t>Le premier paramètre est la clé</a:t>
            </a:r>
          </a:p>
          <a:p>
            <a:r>
              <a:rPr lang="fr-FR" dirty="0" smtClean="0"/>
              <a:t>Le second est le résultat si la clé n’est pas trouvée</a:t>
            </a:r>
            <a:endParaRPr lang="fr-FR" dirty="0"/>
          </a:p>
        </p:txBody>
      </p:sp>
    </p:spTree>
    <p:extLst>
      <p:ext uri="{BB962C8B-B14F-4D97-AF65-F5344CB8AC3E}">
        <p14:creationId xmlns:p14="http://schemas.microsoft.com/office/powerpoint/2010/main" val="18556279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Exercices</a:t>
            </a:r>
            <a:endParaRPr lang="fr-FR" dirty="0"/>
          </a:p>
        </p:txBody>
      </p:sp>
      <p:sp>
        <p:nvSpPr>
          <p:cNvPr id="3" name="Espace réservé du contenu 2"/>
          <p:cNvSpPr>
            <a:spLocks noGrp="1"/>
          </p:cNvSpPr>
          <p:nvPr>
            <p:ph idx="1"/>
          </p:nvPr>
        </p:nvSpPr>
        <p:spPr/>
        <p:txBody>
          <a:bodyPr/>
          <a:lstStyle/>
          <a:p>
            <a:r>
              <a:rPr lang="fr-FR" dirty="0" smtClean="0"/>
              <a:t>Enregistrer le nom d’utilisateur et le mot de passe dans les préférences</a:t>
            </a:r>
          </a:p>
          <a:p>
            <a:r>
              <a:rPr lang="fr-FR" dirty="0" smtClean="0"/>
              <a:t>Le nom de la préférence doit être </a:t>
            </a:r>
            <a:r>
              <a:rPr lang="fr-FR" b="1" i="1" dirty="0" err="1" smtClean="0"/>
              <a:t>twitter_app</a:t>
            </a:r>
            <a:r>
              <a:rPr lang="fr-FR" dirty="0" smtClean="0"/>
              <a:t> pour être fonctionnel avec les autres exemples</a:t>
            </a:r>
          </a:p>
          <a:p>
            <a:r>
              <a:rPr lang="fr-FR" b="1" dirty="0" smtClean="0"/>
              <a:t>Note : </a:t>
            </a:r>
            <a:r>
              <a:rPr lang="fr-FR" dirty="0" smtClean="0"/>
              <a:t>Utiliser les bonnes pratiques de développement soit faire des méthodes ou fonctions pour enregistrer ou lire des préférences.</a:t>
            </a:r>
            <a:endParaRPr lang="fr-FR" b="1" dirty="0" smtClean="0"/>
          </a:p>
          <a:p>
            <a:endParaRPr lang="fr-FR" dirty="0"/>
          </a:p>
        </p:txBody>
      </p:sp>
    </p:spTree>
    <p:extLst>
      <p:ext uri="{BB962C8B-B14F-4D97-AF65-F5344CB8AC3E}">
        <p14:creationId xmlns:p14="http://schemas.microsoft.com/office/powerpoint/2010/main" val="17806776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Modifier la séquence d’exécution</a:t>
            </a:r>
            <a:endParaRPr lang="fr-FR" dirty="0"/>
          </a:p>
        </p:txBody>
      </p:sp>
      <p:sp>
        <p:nvSpPr>
          <p:cNvPr id="3" name="Espace réservé du contenu 2"/>
          <p:cNvSpPr>
            <a:spLocks noGrp="1"/>
          </p:cNvSpPr>
          <p:nvPr>
            <p:ph idx="1"/>
          </p:nvPr>
        </p:nvSpPr>
        <p:spPr/>
        <p:txBody>
          <a:bodyPr/>
          <a:lstStyle/>
          <a:p>
            <a:r>
              <a:rPr lang="fr-FR" dirty="0" smtClean="0"/>
              <a:t>Une fois que les informations de connexion sont enregistrées, l’utilisateur ne voudrait pas voir la page de connexion à chaque démarrage de l’application</a:t>
            </a:r>
          </a:p>
          <a:p>
            <a:r>
              <a:rPr lang="fr-FR" dirty="0" smtClean="0"/>
              <a:t>Il faut ainsi modifier l’événement </a:t>
            </a:r>
            <a:r>
              <a:rPr lang="fr-FR" b="1" dirty="0" err="1" smtClean="0"/>
              <a:t>onCreate</a:t>
            </a:r>
            <a:r>
              <a:rPr lang="fr-FR" dirty="0" smtClean="0"/>
              <a:t> pour qu’il vérifie s’il a besoin d’afficher la page de connexion</a:t>
            </a:r>
            <a:endParaRPr lang="fr-FR" dirty="0"/>
          </a:p>
        </p:txBody>
      </p:sp>
    </p:spTree>
    <p:extLst>
      <p:ext uri="{BB962C8B-B14F-4D97-AF65-F5344CB8AC3E}">
        <p14:creationId xmlns:p14="http://schemas.microsoft.com/office/powerpoint/2010/main" val="5163354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Modifier la séquence d’exécution</a:t>
            </a:r>
            <a:endParaRPr lang="fr-FR" dirty="0"/>
          </a:p>
        </p:txBody>
      </p:sp>
      <p:pic>
        <p:nvPicPr>
          <p:cNvPr id="4" name="Espace réservé du contenu 3" descr="Screen Shot 2014-09-17 at 14.58.00.p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52083" y="2160588"/>
            <a:ext cx="7047872" cy="3881437"/>
          </a:xfrm>
        </p:spPr>
      </p:pic>
    </p:spTree>
    <p:extLst>
      <p:ext uri="{BB962C8B-B14F-4D97-AF65-F5344CB8AC3E}">
        <p14:creationId xmlns:p14="http://schemas.microsoft.com/office/powerpoint/2010/main" val="679023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Exercice</a:t>
            </a:r>
            <a:endParaRPr lang="fr-FR" dirty="0"/>
          </a:p>
        </p:txBody>
      </p:sp>
      <p:sp>
        <p:nvSpPr>
          <p:cNvPr id="3" name="Espace réservé du contenu 2"/>
          <p:cNvSpPr>
            <a:spLocks noGrp="1"/>
          </p:cNvSpPr>
          <p:nvPr>
            <p:ph idx="1"/>
          </p:nvPr>
        </p:nvSpPr>
        <p:spPr/>
        <p:txBody>
          <a:bodyPr/>
          <a:lstStyle/>
          <a:p>
            <a:r>
              <a:rPr lang="fr-FR" dirty="0" smtClean="0"/>
              <a:t>Modifier le code pour que si les informations de connexion sont enregistrées, l’application affiche la liste de tweets directement.</a:t>
            </a:r>
          </a:p>
          <a:p>
            <a:endParaRPr lang="fr-FR" dirty="0"/>
          </a:p>
        </p:txBody>
      </p:sp>
    </p:spTree>
    <p:extLst>
      <p:ext uri="{BB962C8B-B14F-4D97-AF65-F5344CB8AC3E}">
        <p14:creationId xmlns:p14="http://schemas.microsoft.com/office/powerpoint/2010/main" val="9214504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Module 8</a:t>
            </a:r>
            <a:endParaRPr lang="fr-FR" dirty="0"/>
          </a:p>
        </p:txBody>
      </p:sp>
      <p:sp>
        <p:nvSpPr>
          <p:cNvPr id="3" name="Espace réservé du texte 2"/>
          <p:cNvSpPr>
            <a:spLocks noGrp="1"/>
          </p:cNvSpPr>
          <p:nvPr>
            <p:ph type="body" idx="1"/>
          </p:nvPr>
        </p:nvSpPr>
        <p:spPr/>
        <p:txBody>
          <a:bodyPr/>
          <a:lstStyle/>
          <a:p>
            <a:r>
              <a:rPr lang="fr-FR" dirty="0" smtClean="0"/>
              <a:t>Données dynamiques dans un </a:t>
            </a:r>
            <a:r>
              <a:rPr lang="fr-FR" dirty="0" err="1" smtClean="0"/>
              <a:t>ListView</a:t>
            </a:r>
            <a:endParaRPr lang="fr-FR" dirty="0"/>
          </a:p>
        </p:txBody>
      </p:sp>
    </p:spTree>
    <p:extLst>
      <p:ext uri="{BB962C8B-B14F-4D97-AF65-F5344CB8AC3E}">
        <p14:creationId xmlns:p14="http://schemas.microsoft.com/office/powerpoint/2010/main" val="13137901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 de module</a:t>
            </a:r>
            <a:endParaRPr lang="fr-FR" dirty="0"/>
          </a:p>
        </p:txBody>
      </p:sp>
      <p:sp>
        <p:nvSpPr>
          <p:cNvPr id="3" name="Espace réservé du contenu 2"/>
          <p:cNvSpPr>
            <a:spLocks noGrp="1"/>
          </p:cNvSpPr>
          <p:nvPr>
            <p:ph idx="1"/>
          </p:nvPr>
        </p:nvSpPr>
        <p:spPr/>
        <p:txBody>
          <a:bodyPr/>
          <a:lstStyle/>
          <a:p>
            <a:r>
              <a:rPr lang="fr-FR" dirty="0" smtClean="0"/>
              <a:t>Dans ce module, on verra comment rendre un </a:t>
            </a:r>
            <a:r>
              <a:rPr lang="fr-FR" dirty="0" err="1" smtClean="0"/>
              <a:t>ListView</a:t>
            </a:r>
            <a:r>
              <a:rPr lang="fr-FR" dirty="0" smtClean="0"/>
              <a:t> dynamique au fil des données reçues</a:t>
            </a:r>
          </a:p>
          <a:p>
            <a:r>
              <a:rPr lang="fr-FR" dirty="0" smtClean="0"/>
              <a:t>Étape 1 : Créer un modèle </a:t>
            </a:r>
            <a:r>
              <a:rPr lang="fr-FR" b="1" dirty="0" err="1" smtClean="0"/>
              <a:t>Tweet</a:t>
            </a:r>
            <a:endParaRPr lang="fr-FR" dirty="0" smtClean="0"/>
          </a:p>
          <a:p>
            <a:r>
              <a:rPr lang="fr-FR" dirty="0" smtClean="0"/>
              <a:t>Étape 2 : Remplir des </a:t>
            </a:r>
            <a:r>
              <a:rPr lang="fr-FR" b="1" dirty="0" err="1" smtClean="0"/>
              <a:t>Tweets</a:t>
            </a:r>
            <a:r>
              <a:rPr lang="fr-FR" dirty="0" smtClean="0"/>
              <a:t> et les utiliser avec </a:t>
            </a:r>
            <a:r>
              <a:rPr lang="fr-FR" b="1" dirty="0" err="1" smtClean="0"/>
              <a:t>getView</a:t>
            </a:r>
            <a:r>
              <a:rPr lang="fr-FR" b="1" dirty="0" smtClean="0"/>
              <a:t>()</a:t>
            </a:r>
            <a:endParaRPr lang="fr-FR" dirty="0"/>
          </a:p>
        </p:txBody>
      </p:sp>
    </p:spTree>
    <p:extLst>
      <p:ext uri="{BB962C8B-B14F-4D97-AF65-F5344CB8AC3E}">
        <p14:creationId xmlns:p14="http://schemas.microsoft.com/office/powerpoint/2010/main" val="4434530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Créer un modèle </a:t>
            </a:r>
            <a:r>
              <a:rPr lang="fr-FR" dirty="0" err="1" smtClean="0"/>
              <a:t>Tweet</a:t>
            </a:r>
            <a:endParaRPr lang="fr-FR" dirty="0"/>
          </a:p>
        </p:txBody>
      </p:sp>
      <p:sp>
        <p:nvSpPr>
          <p:cNvPr id="3" name="Espace réservé du contenu 2"/>
          <p:cNvSpPr>
            <a:spLocks noGrp="1"/>
          </p:cNvSpPr>
          <p:nvPr>
            <p:ph idx="1"/>
          </p:nvPr>
        </p:nvSpPr>
        <p:spPr/>
        <p:txBody>
          <a:bodyPr/>
          <a:lstStyle/>
          <a:p>
            <a:r>
              <a:rPr lang="fr-FR" dirty="0" smtClean="0"/>
              <a:t>Dans le </a:t>
            </a:r>
            <a:r>
              <a:rPr lang="fr-FR" b="1" dirty="0" err="1" smtClean="0"/>
              <a:t>TweetAdapter</a:t>
            </a:r>
            <a:r>
              <a:rPr lang="fr-FR" dirty="0" smtClean="0"/>
              <a:t>, la méthode </a:t>
            </a:r>
            <a:r>
              <a:rPr lang="fr-FR" b="1" dirty="0" err="1" smtClean="0"/>
              <a:t>getView</a:t>
            </a:r>
            <a:r>
              <a:rPr lang="fr-FR" b="1" dirty="0" smtClean="0"/>
              <a:t>(…)</a:t>
            </a:r>
            <a:r>
              <a:rPr lang="fr-FR" dirty="0" smtClean="0"/>
              <a:t> affiche une vue identique pour tous les </a:t>
            </a:r>
            <a:r>
              <a:rPr lang="fr-FR" dirty="0" err="1" smtClean="0"/>
              <a:t>tweets</a:t>
            </a:r>
            <a:endParaRPr lang="fr-FR" dirty="0" smtClean="0"/>
          </a:p>
          <a:p>
            <a:r>
              <a:rPr lang="fr-FR" dirty="0" smtClean="0"/>
              <a:t>IRL, les </a:t>
            </a:r>
            <a:r>
              <a:rPr lang="fr-FR" dirty="0" err="1" smtClean="0"/>
              <a:t>tweets</a:t>
            </a:r>
            <a:r>
              <a:rPr lang="fr-FR" dirty="0" smtClean="0"/>
              <a:t> sont tous différents</a:t>
            </a:r>
          </a:p>
          <a:p>
            <a:r>
              <a:rPr lang="fr-FR" dirty="0" smtClean="0"/>
              <a:t>L’utilisation de modèle dans les applications est monnaie courante</a:t>
            </a:r>
          </a:p>
          <a:p>
            <a:r>
              <a:rPr lang="fr-FR" dirty="0" smtClean="0"/>
              <a:t>Le modèle </a:t>
            </a:r>
            <a:r>
              <a:rPr lang="fr-FR" b="1" dirty="0" err="1" smtClean="0"/>
              <a:t>Tweet</a:t>
            </a:r>
            <a:r>
              <a:rPr lang="fr-FR" dirty="0" smtClean="0"/>
              <a:t> se référera au modèle dans un pattern MVC</a:t>
            </a:r>
            <a:endParaRPr lang="fr-FR" dirty="0"/>
          </a:p>
        </p:txBody>
      </p:sp>
    </p:spTree>
    <p:extLst>
      <p:ext uri="{BB962C8B-B14F-4D97-AF65-F5344CB8AC3E}">
        <p14:creationId xmlns:p14="http://schemas.microsoft.com/office/powerpoint/2010/main" val="73181272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Créer un modèle </a:t>
            </a:r>
            <a:r>
              <a:rPr lang="fr-FR" dirty="0" err="1" smtClean="0"/>
              <a:t>Tweet</a:t>
            </a:r>
            <a:endParaRPr lang="fr-FR" dirty="0"/>
          </a:p>
        </p:txBody>
      </p:sp>
      <p:sp>
        <p:nvSpPr>
          <p:cNvPr id="3" name="Espace réservé du contenu 2"/>
          <p:cNvSpPr>
            <a:spLocks noGrp="1"/>
          </p:cNvSpPr>
          <p:nvPr>
            <p:ph idx="1"/>
          </p:nvPr>
        </p:nvSpPr>
        <p:spPr/>
        <p:txBody>
          <a:bodyPr>
            <a:normAutofit/>
          </a:bodyPr>
          <a:lstStyle/>
          <a:p>
            <a:r>
              <a:rPr lang="fr-FR" dirty="0" smtClean="0"/>
              <a:t>L’activité représente le contrôleur</a:t>
            </a:r>
          </a:p>
          <a:p>
            <a:r>
              <a:rPr lang="fr-FR" dirty="0" smtClean="0"/>
              <a:t>Le XML représente la vue</a:t>
            </a:r>
          </a:p>
          <a:p>
            <a:r>
              <a:rPr lang="fr-FR" dirty="0" smtClean="0"/>
              <a:t>Le modèle contient les données</a:t>
            </a:r>
          </a:p>
          <a:p>
            <a:r>
              <a:rPr lang="fr-FR" dirty="0" smtClean="0"/>
              <a:t>Pour remplir la liste, on devra faire appel à une requête au serveur</a:t>
            </a:r>
          </a:p>
          <a:p>
            <a:pPr lvl="1"/>
            <a:r>
              <a:rPr lang="fr-FR" dirty="0" smtClean="0"/>
              <a:t>Pour l’instant, on utilisera des données bidons</a:t>
            </a:r>
          </a:p>
          <a:p>
            <a:r>
              <a:rPr lang="fr-FR" dirty="0" smtClean="0"/>
              <a:t>On passera un vecteur de </a:t>
            </a:r>
            <a:r>
              <a:rPr lang="fr-FR" dirty="0" err="1" smtClean="0"/>
              <a:t>Tweet</a:t>
            </a:r>
            <a:r>
              <a:rPr lang="fr-FR" dirty="0" smtClean="0"/>
              <a:t> à l’adaptateur pour obtenir une liste avec des valeurs variées</a:t>
            </a:r>
            <a:endParaRPr lang="fr-FR" dirty="0"/>
          </a:p>
        </p:txBody>
      </p:sp>
    </p:spTree>
    <p:extLst>
      <p:ext uri="{BB962C8B-B14F-4D97-AF65-F5344CB8AC3E}">
        <p14:creationId xmlns:p14="http://schemas.microsoft.com/office/powerpoint/2010/main" val="6722933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err="1" smtClean="0"/>
              <a:t>ListActivity</a:t>
            </a:r>
            <a:endParaRPr lang="fr-FR" dirty="0"/>
          </a:p>
        </p:txBody>
      </p:sp>
      <p:sp>
        <p:nvSpPr>
          <p:cNvPr id="3" name="Espace réservé du contenu 2"/>
          <p:cNvSpPr>
            <a:spLocks noGrp="1"/>
          </p:cNvSpPr>
          <p:nvPr>
            <p:ph idx="1"/>
          </p:nvPr>
        </p:nvSpPr>
        <p:spPr/>
        <p:txBody>
          <a:bodyPr>
            <a:normAutofit/>
          </a:bodyPr>
          <a:lstStyle/>
          <a:p>
            <a:r>
              <a:rPr lang="fr-FR" dirty="0" err="1" smtClean="0"/>
              <a:t>Android</a:t>
            </a:r>
            <a:r>
              <a:rPr lang="fr-FR" dirty="0" smtClean="0"/>
              <a:t> fournit une classe </a:t>
            </a:r>
            <a:r>
              <a:rPr lang="fr-FR" b="1" dirty="0" err="1" smtClean="0"/>
              <a:t>ListActivity</a:t>
            </a:r>
            <a:r>
              <a:rPr lang="fr-FR" dirty="0" smtClean="0"/>
              <a:t> qui a une méthode </a:t>
            </a:r>
            <a:r>
              <a:rPr lang="fr-FR" b="1" dirty="0" err="1" smtClean="0"/>
              <a:t>OnListItemClickListener</a:t>
            </a:r>
            <a:endParaRPr lang="fr-FR" dirty="0"/>
          </a:p>
          <a:p>
            <a:r>
              <a:rPr lang="fr-FR" dirty="0" smtClean="0"/>
              <a:t>Cette événement est lancé lorsque qu’un élément de la liste est cliqué</a:t>
            </a:r>
          </a:p>
          <a:p>
            <a:r>
              <a:rPr lang="fr-FR" b="1" dirty="0" err="1" smtClean="0"/>
              <a:t>TweetListActivity</a:t>
            </a:r>
            <a:r>
              <a:rPr lang="fr-FR" dirty="0" smtClean="0"/>
              <a:t> est une extension de </a:t>
            </a:r>
            <a:r>
              <a:rPr lang="fr-FR" b="1" dirty="0" err="1" smtClean="0"/>
              <a:t>AppCompatActivity</a:t>
            </a:r>
            <a:r>
              <a:rPr lang="fr-FR" dirty="0" smtClean="0"/>
              <a:t>, il faudra modifier pour que ce soit </a:t>
            </a:r>
            <a:r>
              <a:rPr lang="fr-FR" b="1" dirty="0" err="1" smtClean="0"/>
              <a:t>ListActivity</a:t>
            </a:r>
            <a:endParaRPr lang="fr-FR" b="1" dirty="0" smtClean="0"/>
          </a:p>
        </p:txBody>
      </p:sp>
    </p:spTree>
    <p:extLst>
      <p:ext uri="{BB962C8B-B14F-4D97-AF65-F5344CB8AC3E}">
        <p14:creationId xmlns:p14="http://schemas.microsoft.com/office/powerpoint/2010/main" val="172743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Créer un modèle </a:t>
            </a:r>
            <a:r>
              <a:rPr lang="fr-FR" dirty="0" err="1"/>
              <a:t>T</a:t>
            </a:r>
            <a:r>
              <a:rPr lang="fr-FR" dirty="0" err="1" smtClean="0"/>
              <a:t>weet</a:t>
            </a:r>
            <a:endParaRPr lang="fr-FR" dirty="0"/>
          </a:p>
        </p:txBody>
      </p:sp>
      <p:sp>
        <p:nvSpPr>
          <p:cNvPr id="3" name="Espace réservé du contenu 2"/>
          <p:cNvSpPr>
            <a:spLocks noGrp="1"/>
          </p:cNvSpPr>
          <p:nvPr>
            <p:ph idx="1"/>
          </p:nvPr>
        </p:nvSpPr>
        <p:spPr/>
        <p:txBody>
          <a:bodyPr/>
          <a:lstStyle/>
          <a:p>
            <a:r>
              <a:rPr lang="fr-FR" dirty="0" smtClean="0"/>
              <a:t>Le standard de développement d’application tend à utiliser des packages (ou dossiers) pour classifier les différents types de fichier</a:t>
            </a:r>
          </a:p>
          <a:p>
            <a:r>
              <a:rPr lang="fr-FR" dirty="0" smtClean="0"/>
              <a:t>Ainsi dans un projet, on retrouvera un dossier Model, un dossier </a:t>
            </a:r>
            <a:r>
              <a:rPr lang="fr-FR" dirty="0" err="1" smtClean="0"/>
              <a:t>View</a:t>
            </a:r>
            <a:r>
              <a:rPr lang="fr-FR" dirty="0" smtClean="0"/>
              <a:t> et un dossier Controller </a:t>
            </a:r>
            <a:endParaRPr lang="fr-FR" dirty="0"/>
          </a:p>
        </p:txBody>
      </p:sp>
    </p:spTree>
    <p:extLst>
      <p:ext uri="{BB962C8B-B14F-4D97-AF65-F5344CB8AC3E}">
        <p14:creationId xmlns:p14="http://schemas.microsoft.com/office/powerpoint/2010/main" val="6939787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Exercice</a:t>
            </a:r>
            <a:endParaRPr lang="fr-FR" dirty="0"/>
          </a:p>
        </p:txBody>
      </p:sp>
      <p:sp>
        <p:nvSpPr>
          <p:cNvPr id="3" name="Espace réservé du contenu 2"/>
          <p:cNvSpPr>
            <a:spLocks noGrp="1"/>
          </p:cNvSpPr>
          <p:nvPr>
            <p:ph idx="1"/>
          </p:nvPr>
        </p:nvSpPr>
        <p:spPr/>
        <p:txBody>
          <a:bodyPr/>
          <a:lstStyle/>
          <a:p>
            <a:r>
              <a:rPr lang="fr-FR" dirty="0" smtClean="0"/>
              <a:t>Créer un package pour contenir les modèles</a:t>
            </a:r>
          </a:p>
          <a:p>
            <a:pPr lvl="1"/>
            <a:r>
              <a:rPr lang="fr-FR" dirty="0" smtClean="0"/>
              <a:t>Le package doit avoir la même racine que l’application</a:t>
            </a:r>
          </a:p>
          <a:p>
            <a:pPr lvl="1"/>
            <a:r>
              <a:rPr lang="fr-FR" dirty="0" smtClean="0"/>
              <a:t>Exemple : </a:t>
            </a:r>
            <a:r>
              <a:rPr lang="fr-FR" dirty="0" err="1" smtClean="0"/>
              <a:t>com.nicolasbourre.twitter.models</a:t>
            </a:r>
            <a:endParaRPr lang="fr-FR" dirty="0" smtClean="0"/>
          </a:p>
        </p:txBody>
      </p:sp>
    </p:spTree>
    <p:extLst>
      <p:ext uri="{BB962C8B-B14F-4D97-AF65-F5344CB8AC3E}">
        <p14:creationId xmlns:p14="http://schemas.microsoft.com/office/powerpoint/2010/main" val="7174501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Exercice</a:t>
            </a:r>
            <a:endParaRPr lang="fr-FR" dirty="0"/>
          </a:p>
        </p:txBody>
      </p:sp>
      <p:sp>
        <p:nvSpPr>
          <p:cNvPr id="3" name="Espace réservé du contenu 2"/>
          <p:cNvSpPr>
            <a:spLocks noGrp="1"/>
          </p:cNvSpPr>
          <p:nvPr>
            <p:ph idx="1"/>
          </p:nvPr>
        </p:nvSpPr>
        <p:spPr/>
        <p:txBody>
          <a:bodyPr/>
          <a:lstStyle/>
          <a:p>
            <a:r>
              <a:rPr lang="fr-FR" dirty="0" smtClean="0"/>
              <a:t>Créer une classe (</a:t>
            </a:r>
            <a:r>
              <a:rPr lang="fr-FR" dirty="0" smtClean="0">
                <a:hlinkClick r:id="rId3"/>
              </a:rPr>
              <a:t>pojo</a:t>
            </a:r>
            <a:r>
              <a:rPr lang="fr-FR" dirty="0"/>
              <a:t>)</a:t>
            </a:r>
            <a:r>
              <a:rPr lang="fr-FR" dirty="0" smtClean="0"/>
              <a:t> nommée </a:t>
            </a:r>
            <a:r>
              <a:rPr lang="fr-FR" dirty="0" err="1" smtClean="0"/>
              <a:t>Tweet</a:t>
            </a:r>
            <a:r>
              <a:rPr lang="fr-FR" dirty="0" smtClean="0"/>
              <a:t> dans le package de modèles</a:t>
            </a:r>
          </a:p>
          <a:p>
            <a:r>
              <a:rPr lang="fr-FR" dirty="0" smtClean="0"/>
              <a:t>Propriétés de la classe à ajouter</a:t>
            </a:r>
          </a:p>
          <a:p>
            <a:pPr lvl="1"/>
            <a:r>
              <a:rPr lang="fr-FR" dirty="0" smtClean="0"/>
              <a:t>id (String), </a:t>
            </a:r>
            <a:r>
              <a:rPr lang="fr-FR" dirty="0" err="1" smtClean="0"/>
              <a:t>title</a:t>
            </a:r>
            <a:r>
              <a:rPr lang="fr-FR" dirty="0" smtClean="0"/>
              <a:t> (String), body (String)</a:t>
            </a:r>
          </a:p>
          <a:p>
            <a:r>
              <a:rPr lang="fr-FR" dirty="0" smtClean="0"/>
              <a:t>Méthodes de la classe</a:t>
            </a:r>
          </a:p>
          <a:p>
            <a:pPr lvl="1"/>
            <a:r>
              <a:rPr lang="fr-FR" dirty="0" err="1" smtClean="0"/>
              <a:t>getTitle</a:t>
            </a:r>
            <a:r>
              <a:rPr lang="fr-FR" dirty="0" smtClean="0"/>
              <a:t>(), </a:t>
            </a:r>
            <a:r>
              <a:rPr lang="fr-FR" dirty="0" err="1" smtClean="0"/>
              <a:t>setTitle</a:t>
            </a:r>
            <a:r>
              <a:rPr lang="fr-FR" dirty="0" smtClean="0"/>
              <a:t>(), </a:t>
            </a:r>
            <a:r>
              <a:rPr lang="fr-FR" dirty="0" err="1" smtClean="0"/>
              <a:t>getBody</a:t>
            </a:r>
            <a:r>
              <a:rPr lang="fr-FR" dirty="0" smtClean="0"/>
              <a:t>(), </a:t>
            </a:r>
            <a:r>
              <a:rPr lang="fr-FR" dirty="0" err="1" smtClean="0"/>
              <a:t>setBody</a:t>
            </a:r>
            <a:r>
              <a:rPr lang="fr-FR" dirty="0" smtClean="0"/>
              <a:t>() et </a:t>
            </a:r>
            <a:r>
              <a:rPr lang="fr-FR" dirty="0" err="1" smtClean="0"/>
              <a:t>getId</a:t>
            </a:r>
            <a:r>
              <a:rPr lang="fr-FR" dirty="0" smtClean="0"/>
              <a:t>()</a:t>
            </a:r>
            <a:endParaRPr lang="fr-FR" dirty="0"/>
          </a:p>
        </p:txBody>
      </p:sp>
      <p:sp>
        <p:nvSpPr>
          <p:cNvPr id="4" name="ZoneTexte 3"/>
          <p:cNvSpPr txBox="1"/>
          <p:nvPr/>
        </p:nvSpPr>
        <p:spPr>
          <a:xfrm>
            <a:off x="2047973" y="4401478"/>
            <a:ext cx="8284640" cy="203132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none" rtlCol="0">
            <a:spAutoFit/>
          </a:bodyPr>
          <a:lstStyle/>
          <a:p>
            <a:r>
              <a:rPr lang="fr-FR" dirty="0"/>
              <a:t>Astuce : Une fois les propriétés ajoutées, Eclipse </a:t>
            </a:r>
            <a:r>
              <a:rPr lang="fr-FR" dirty="0" smtClean="0"/>
              <a:t>et AS peuvent</a:t>
            </a:r>
            <a:r>
              <a:rPr lang="fr-FR" dirty="0"/>
              <a:t/>
            </a:r>
            <a:br>
              <a:rPr lang="fr-FR" dirty="0"/>
            </a:br>
            <a:r>
              <a:rPr lang="fr-FR" dirty="0"/>
              <a:t>générer les getters et setters de chaque </a:t>
            </a:r>
            <a:r>
              <a:rPr lang="fr-FR" dirty="0" smtClean="0"/>
              <a:t>propriété.</a:t>
            </a:r>
            <a:br>
              <a:rPr lang="fr-FR" dirty="0" smtClean="0"/>
            </a:br>
            <a:r>
              <a:rPr lang="fr-FR" dirty="0" smtClean="0"/>
              <a:t/>
            </a:r>
            <a:br>
              <a:rPr lang="fr-FR" dirty="0" smtClean="0"/>
            </a:br>
            <a:r>
              <a:rPr lang="fr-FR" b="1" dirty="0" smtClean="0"/>
              <a:t>ECLIPSE : </a:t>
            </a:r>
            <a:r>
              <a:rPr lang="fr-FR" dirty="0" smtClean="0"/>
              <a:t>Il suffit de cliquer </a:t>
            </a:r>
            <a:r>
              <a:rPr lang="fr-FR" dirty="0"/>
              <a:t>avec le bouton de droit sur la </a:t>
            </a:r>
            <a:r>
              <a:rPr lang="fr-FR" dirty="0" smtClean="0"/>
              <a:t>propriété, aller sur</a:t>
            </a:r>
            <a:br>
              <a:rPr lang="fr-FR" dirty="0" smtClean="0"/>
            </a:br>
            <a:r>
              <a:rPr lang="fr-FR" dirty="0" smtClean="0"/>
              <a:t>Source </a:t>
            </a:r>
            <a:r>
              <a:rPr lang="fr-FR" dirty="0">
                <a:sym typeface="Wingdings"/>
              </a:rPr>
              <a:t> </a:t>
            </a:r>
            <a:r>
              <a:rPr lang="fr-FR" dirty="0" err="1">
                <a:sym typeface="Wingdings"/>
              </a:rPr>
              <a:t>Generate</a:t>
            </a:r>
            <a:r>
              <a:rPr lang="fr-FR" dirty="0">
                <a:sym typeface="Wingdings"/>
              </a:rPr>
              <a:t> Getters and Setters</a:t>
            </a:r>
            <a:r>
              <a:rPr lang="fr-FR" dirty="0" smtClean="0">
                <a:sym typeface="Wingdings"/>
              </a:rPr>
              <a:t>…</a:t>
            </a:r>
            <a:br>
              <a:rPr lang="fr-FR" dirty="0" smtClean="0">
                <a:sym typeface="Wingdings"/>
              </a:rPr>
            </a:br>
            <a:r>
              <a:rPr lang="fr-FR" b="1" dirty="0" smtClean="0">
                <a:sym typeface="Wingdings"/>
              </a:rPr>
              <a:t>AS</a:t>
            </a:r>
            <a:r>
              <a:rPr lang="fr-FR" dirty="0" smtClean="0">
                <a:sym typeface="Wingdings"/>
              </a:rPr>
              <a:t> : Bouton droit dans le code, sélectionner « </a:t>
            </a:r>
            <a:r>
              <a:rPr lang="fr-FR" dirty="0" err="1" smtClean="0">
                <a:sym typeface="Wingdings"/>
              </a:rPr>
              <a:t>Generate</a:t>
            </a:r>
            <a:r>
              <a:rPr lang="fr-FR" dirty="0" smtClean="0">
                <a:sym typeface="Wingdings"/>
              </a:rPr>
              <a:t>… » et sélectionner</a:t>
            </a:r>
            <a:br>
              <a:rPr lang="fr-FR" dirty="0" smtClean="0">
                <a:sym typeface="Wingdings"/>
              </a:rPr>
            </a:br>
            <a:r>
              <a:rPr lang="fr-FR" dirty="0" smtClean="0">
                <a:sym typeface="Wingdings"/>
              </a:rPr>
              <a:t>l’option qui convient</a:t>
            </a:r>
            <a:endParaRPr lang="fr-FR" dirty="0"/>
          </a:p>
        </p:txBody>
      </p:sp>
    </p:spTree>
    <p:extLst>
      <p:ext uri="{BB962C8B-B14F-4D97-AF65-F5344CB8AC3E}">
        <p14:creationId xmlns:p14="http://schemas.microsoft.com/office/powerpoint/2010/main" val="6335447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Remplir des </a:t>
            </a:r>
            <a:r>
              <a:rPr lang="fr-FR" dirty="0" err="1" smtClean="0"/>
              <a:t>tweets</a:t>
            </a:r>
            <a:endParaRPr lang="fr-FR" dirty="0"/>
          </a:p>
        </p:txBody>
      </p:sp>
      <p:sp>
        <p:nvSpPr>
          <p:cNvPr id="3" name="Espace réservé du contenu 2"/>
          <p:cNvSpPr>
            <a:spLocks noGrp="1"/>
          </p:cNvSpPr>
          <p:nvPr>
            <p:ph idx="1"/>
          </p:nvPr>
        </p:nvSpPr>
        <p:spPr/>
        <p:txBody>
          <a:bodyPr/>
          <a:lstStyle/>
          <a:p>
            <a:r>
              <a:rPr lang="fr-FR" dirty="0" smtClean="0"/>
              <a:t>La première étape consistera à se créer une liste de </a:t>
            </a:r>
            <a:r>
              <a:rPr lang="fr-FR" dirty="0" err="1" smtClean="0"/>
              <a:t>tweets</a:t>
            </a:r>
            <a:r>
              <a:rPr lang="fr-FR" dirty="0" smtClean="0"/>
              <a:t> avec des données bidons</a:t>
            </a:r>
          </a:p>
          <a:p>
            <a:r>
              <a:rPr lang="fr-FR" dirty="0" smtClean="0"/>
              <a:t>Cette liste sera créée dans la classe </a:t>
            </a:r>
            <a:r>
              <a:rPr lang="fr-FR" b="1" dirty="0" err="1" smtClean="0"/>
              <a:t>TweetListActivity</a:t>
            </a:r>
            <a:endParaRPr lang="fr-FR" b="1" dirty="0" smtClean="0"/>
          </a:p>
          <a:p>
            <a:endParaRPr lang="fr-FR" dirty="0" smtClean="0"/>
          </a:p>
        </p:txBody>
      </p:sp>
      <p:pic>
        <p:nvPicPr>
          <p:cNvPr id="5" name="Image 4" descr="Screen Shot 2014-09-17 at 16.01.20.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2624" y="3827961"/>
            <a:ext cx="7371378" cy="54602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7864659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Remplir des </a:t>
            </a:r>
            <a:r>
              <a:rPr lang="fr-FR" dirty="0" err="1" smtClean="0"/>
              <a:t>tweets</a:t>
            </a:r>
            <a:endParaRPr lang="fr-FR" dirty="0"/>
          </a:p>
        </p:txBody>
      </p:sp>
      <p:sp>
        <p:nvSpPr>
          <p:cNvPr id="3" name="Espace réservé du contenu 2"/>
          <p:cNvSpPr>
            <a:spLocks noGrp="1"/>
          </p:cNvSpPr>
          <p:nvPr>
            <p:ph idx="1"/>
          </p:nvPr>
        </p:nvSpPr>
        <p:spPr/>
        <p:txBody>
          <a:bodyPr/>
          <a:lstStyle/>
          <a:p>
            <a:r>
              <a:rPr lang="fr-FR" dirty="0" smtClean="0"/>
              <a:t>On remplit la liste avec des données bidons</a:t>
            </a:r>
            <a:endParaRPr lang="fr-FR" dirty="0"/>
          </a:p>
        </p:txBody>
      </p:sp>
      <p:pic>
        <p:nvPicPr>
          <p:cNvPr id="4" name="Image 3" descr="Screen Shot 2014-09-17 at 16.00.2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03712" y="3933056"/>
            <a:ext cx="5257800" cy="12573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11087926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Remplir le </a:t>
            </a:r>
            <a:r>
              <a:rPr lang="fr-FR" dirty="0" err="1" smtClean="0"/>
              <a:t>ListView</a:t>
            </a:r>
            <a:endParaRPr lang="fr-FR" dirty="0"/>
          </a:p>
        </p:txBody>
      </p:sp>
      <p:sp>
        <p:nvSpPr>
          <p:cNvPr id="3" name="Espace réservé du contenu 2"/>
          <p:cNvSpPr>
            <a:spLocks noGrp="1"/>
          </p:cNvSpPr>
          <p:nvPr>
            <p:ph idx="1"/>
          </p:nvPr>
        </p:nvSpPr>
        <p:spPr/>
        <p:txBody>
          <a:bodyPr/>
          <a:lstStyle/>
          <a:p>
            <a:r>
              <a:rPr lang="fr-FR" dirty="0" smtClean="0"/>
              <a:t>Une fois que la liste de </a:t>
            </a:r>
            <a:r>
              <a:rPr lang="fr-FR" dirty="0" err="1" smtClean="0"/>
              <a:t>tweets</a:t>
            </a:r>
            <a:r>
              <a:rPr lang="fr-FR" dirty="0" smtClean="0"/>
              <a:t> est rempli, il faut l’envoyer dans le</a:t>
            </a:r>
            <a:r>
              <a:rPr lang="fr-FR" b="1" dirty="0" smtClean="0"/>
              <a:t> </a:t>
            </a:r>
            <a:r>
              <a:rPr lang="fr-FR" b="1" dirty="0" err="1" smtClean="0"/>
              <a:t>ListView</a:t>
            </a:r>
            <a:endParaRPr lang="fr-FR" dirty="0" smtClean="0"/>
          </a:p>
          <a:p>
            <a:r>
              <a:rPr lang="fr-FR" dirty="0" smtClean="0"/>
              <a:t>On a réalisé </a:t>
            </a:r>
            <a:r>
              <a:rPr lang="fr-FR" dirty="0" err="1" smtClean="0"/>
              <a:t>TweetAdapter</a:t>
            </a:r>
            <a:r>
              <a:rPr lang="fr-FR" dirty="0" smtClean="0"/>
              <a:t> qui est une extension d’un </a:t>
            </a:r>
            <a:r>
              <a:rPr lang="fr-FR" b="1" dirty="0" err="1" smtClean="0"/>
              <a:t>ArrayAdapter</a:t>
            </a:r>
            <a:endParaRPr lang="fr-FR" dirty="0" smtClean="0"/>
          </a:p>
          <a:p>
            <a:r>
              <a:rPr lang="fr-FR" dirty="0" smtClean="0"/>
              <a:t>De plus, constructeur acceptait un vecteur de string</a:t>
            </a:r>
          </a:p>
          <a:p>
            <a:r>
              <a:rPr lang="fr-FR" dirty="0" smtClean="0"/>
              <a:t>Il suffira de modifier cela pour prendre une liste de tweets ou encore surcharger le constructeur</a:t>
            </a:r>
          </a:p>
        </p:txBody>
      </p:sp>
    </p:spTree>
    <p:extLst>
      <p:ext uri="{BB962C8B-B14F-4D97-AF65-F5344CB8AC3E}">
        <p14:creationId xmlns:p14="http://schemas.microsoft.com/office/powerpoint/2010/main" val="32489580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Modifier le </a:t>
            </a:r>
            <a:r>
              <a:rPr lang="fr-FR" dirty="0" err="1" smtClean="0"/>
              <a:t>getView</a:t>
            </a:r>
            <a:endParaRPr lang="fr-FR" dirty="0"/>
          </a:p>
        </p:txBody>
      </p:sp>
      <p:sp>
        <p:nvSpPr>
          <p:cNvPr id="3" name="Espace réservé du contenu 2"/>
          <p:cNvSpPr>
            <a:spLocks noGrp="1"/>
          </p:cNvSpPr>
          <p:nvPr>
            <p:ph idx="1"/>
          </p:nvPr>
        </p:nvSpPr>
        <p:spPr/>
        <p:txBody>
          <a:bodyPr/>
          <a:lstStyle/>
          <a:p>
            <a:r>
              <a:rPr lang="fr-FR" dirty="0" smtClean="0"/>
              <a:t>La méthode </a:t>
            </a:r>
            <a:r>
              <a:rPr lang="fr-FR" b="1" dirty="0" err="1" smtClean="0"/>
              <a:t>inflater.inflate</a:t>
            </a:r>
            <a:r>
              <a:rPr lang="fr-FR" dirty="0" smtClean="0"/>
              <a:t> fait le rendu de la vue et ensuite la retourne</a:t>
            </a:r>
          </a:p>
          <a:p>
            <a:r>
              <a:rPr lang="fr-FR" dirty="0" smtClean="0"/>
              <a:t>À l’aide de </a:t>
            </a:r>
            <a:r>
              <a:rPr lang="fr-FR" b="1" dirty="0" err="1" smtClean="0"/>
              <a:t>findViewById</a:t>
            </a:r>
            <a:r>
              <a:rPr lang="fr-FR" dirty="0" smtClean="0"/>
              <a:t>, il est alors possible d’accéder aux contrôles du </a:t>
            </a:r>
            <a:r>
              <a:rPr lang="fr-FR" dirty="0" err="1" smtClean="0"/>
              <a:t>layout</a:t>
            </a:r>
            <a:r>
              <a:rPr lang="fr-FR" dirty="0" smtClean="0"/>
              <a:t> « </a:t>
            </a:r>
            <a:r>
              <a:rPr lang="fr-FR" dirty="0" err="1" smtClean="0"/>
              <a:t>row_tweet</a:t>
            </a:r>
            <a:r>
              <a:rPr lang="fr-FR" dirty="0" smtClean="0"/>
              <a:t> »</a:t>
            </a:r>
          </a:p>
          <a:p>
            <a:endParaRPr lang="fr-FR" dirty="0"/>
          </a:p>
        </p:txBody>
      </p:sp>
    </p:spTree>
    <p:extLst>
      <p:ext uri="{BB962C8B-B14F-4D97-AF65-F5344CB8AC3E}">
        <p14:creationId xmlns:p14="http://schemas.microsoft.com/office/powerpoint/2010/main" val="162031354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Exercice</a:t>
            </a:r>
            <a:endParaRPr lang="fr-FR" dirty="0"/>
          </a:p>
        </p:txBody>
      </p:sp>
      <p:sp>
        <p:nvSpPr>
          <p:cNvPr id="3" name="Espace réservé du contenu 2"/>
          <p:cNvSpPr>
            <a:spLocks noGrp="1"/>
          </p:cNvSpPr>
          <p:nvPr>
            <p:ph idx="1"/>
          </p:nvPr>
        </p:nvSpPr>
        <p:spPr/>
        <p:txBody>
          <a:bodyPr/>
          <a:lstStyle/>
          <a:p>
            <a:r>
              <a:rPr lang="fr-FR" dirty="0" smtClean="0"/>
              <a:t>Modifier </a:t>
            </a:r>
            <a:r>
              <a:rPr lang="fr-FR" b="1" dirty="0" err="1" smtClean="0"/>
              <a:t>TweetListActivity</a:t>
            </a:r>
            <a:r>
              <a:rPr lang="fr-FR" dirty="0" smtClean="0"/>
              <a:t> pour avoir une liste de Tweets</a:t>
            </a:r>
          </a:p>
          <a:p>
            <a:r>
              <a:rPr lang="fr-FR" dirty="0" smtClean="0"/>
              <a:t>Modifier le constructeur de </a:t>
            </a:r>
            <a:r>
              <a:rPr lang="fr-FR" b="1" dirty="0" err="1" smtClean="0"/>
              <a:t>TweetAda</a:t>
            </a:r>
            <a:r>
              <a:rPr lang="fr-CA" b="1" dirty="0" err="1" smtClean="0"/>
              <a:t>pter</a:t>
            </a:r>
            <a:r>
              <a:rPr lang="fr-CA" dirty="0" smtClean="0"/>
              <a:t> pour qu’il puisse accepter une liste de Tweets</a:t>
            </a:r>
            <a:endParaRPr lang="fr-FR" dirty="0" smtClean="0"/>
          </a:p>
          <a:p>
            <a:r>
              <a:rPr lang="fr-FR" dirty="0" smtClean="0"/>
              <a:t>Remplir la liste avec les tweets générés</a:t>
            </a:r>
            <a:endParaRPr lang="fr-FR" dirty="0"/>
          </a:p>
        </p:txBody>
      </p:sp>
    </p:spTree>
    <p:extLst>
      <p:ext uri="{BB962C8B-B14F-4D97-AF65-F5344CB8AC3E}">
        <p14:creationId xmlns:p14="http://schemas.microsoft.com/office/powerpoint/2010/main" val="3695391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smtClean="0"/>
              <a:t>Module 9</a:t>
            </a:r>
            <a:endParaRPr lang="fr-FR" dirty="0"/>
          </a:p>
        </p:txBody>
      </p:sp>
      <p:sp>
        <p:nvSpPr>
          <p:cNvPr id="5" name="Espace réservé du texte 4"/>
          <p:cNvSpPr>
            <a:spLocks noGrp="1"/>
          </p:cNvSpPr>
          <p:nvPr>
            <p:ph type="body" idx="1"/>
          </p:nvPr>
        </p:nvSpPr>
        <p:spPr/>
        <p:txBody>
          <a:bodyPr/>
          <a:lstStyle/>
          <a:p>
            <a:r>
              <a:rPr lang="fr-FR" dirty="0" smtClean="0"/>
              <a:t>Stockage local</a:t>
            </a:r>
            <a:endParaRPr lang="fr-FR" dirty="0"/>
          </a:p>
        </p:txBody>
      </p:sp>
    </p:spTree>
    <p:extLst>
      <p:ext uri="{BB962C8B-B14F-4D97-AF65-F5344CB8AC3E}">
        <p14:creationId xmlns:p14="http://schemas.microsoft.com/office/powerpoint/2010/main" val="3221734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smtClean="0"/>
              <a:t>Plan de module</a:t>
            </a:r>
            <a:endParaRPr lang="fr-FR" dirty="0"/>
          </a:p>
        </p:txBody>
      </p:sp>
      <p:sp>
        <p:nvSpPr>
          <p:cNvPr id="5" name="Espace réservé du contenu 4"/>
          <p:cNvSpPr>
            <a:spLocks noGrp="1"/>
          </p:cNvSpPr>
          <p:nvPr>
            <p:ph idx="1"/>
          </p:nvPr>
        </p:nvSpPr>
        <p:spPr/>
        <p:txBody>
          <a:bodyPr/>
          <a:lstStyle/>
          <a:p>
            <a:r>
              <a:rPr lang="fr-FR" dirty="0" smtClean="0"/>
              <a:t>Pourquoi le stockage local</a:t>
            </a:r>
          </a:p>
          <a:p>
            <a:r>
              <a:rPr lang="fr-FR" dirty="0" smtClean="0"/>
              <a:t>Écrire</a:t>
            </a:r>
          </a:p>
          <a:p>
            <a:r>
              <a:rPr lang="fr-FR" dirty="0" smtClean="0"/>
              <a:t>Lire</a:t>
            </a:r>
          </a:p>
          <a:p>
            <a:endParaRPr lang="fr-FR" dirty="0"/>
          </a:p>
        </p:txBody>
      </p:sp>
    </p:spTree>
    <p:extLst>
      <p:ext uri="{BB962C8B-B14F-4D97-AF65-F5344CB8AC3E}">
        <p14:creationId xmlns:p14="http://schemas.microsoft.com/office/powerpoint/2010/main" val="9635219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ListActivity</a:t>
            </a:r>
            <a:endParaRPr lang="fr-FR" dirty="0"/>
          </a:p>
        </p:txBody>
      </p:sp>
      <p:sp>
        <p:nvSpPr>
          <p:cNvPr id="3" name="Espace réservé du contenu 2"/>
          <p:cNvSpPr>
            <a:spLocks noGrp="1"/>
          </p:cNvSpPr>
          <p:nvPr>
            <p:ph idx="1"/>
          </p:nvPr>
        </p:nvSpPr>
        <p:spPr/>
        <p:txBody>
          <a:bodyPr/>
          <a:lstStyle/>
          <a:p>
            <a:r>
              <a:rPr lang="fr-FR" b="1" dirty="0" err="1"/>
              <a:t>ListActivity</a:t>
            </a:r>
            <a:r>
              <a:rPr lang="fr-FR" dirty="0"/>
              <a:t> doit avoir un élément </a:t>
            </a:r>
            <a:r>
              <a:rPr lang="fr-FR" dirty="0" smtClean="0"/>
              <a:t>identifié comme </a:t>
            </a:r>
            <a:r>
              <a:rPr lang="fr-FR" dirty="0"/>
              <a:t>« @</a:t>
            </a:r>
            <a:r>
              <a:rPr lang="fr-FR" dirty="0" err="1"/>
              <a:t>android:id</a:t>
            </a:r>
            <a:r>
              <a:rPr lang="fr-FR" dirty="0"/>
              <a:t>/</a:t>
            </a:r>
            <a:r>
              <a:rPr lang="fr-FR" dirty="0" err="1"/>
              <a:t>list</a:t>
            </a:r>
            <a:r>
              <a:rPr lang="fr-FR" dirty="0"/>
              <a:t> »</a:t>
            </a:r>
            <a:endParaRPr lang="fr-FR" b="1" dirty="0"/>
          </a:p>
          <a:p>
            <a:r>
              <a:rPr lang="fr-FR" dirty="0" smtClean="0"/>
              <a:t>Cet élément sera rempli avec la méthode </a:t>
            </a:r>
            <a:r>
              <a:rPr lang="fr-FR" b="1" dirty="0" err="1" smtClean="0"/>
              <a:t>setListAdapter</a:t>
            </a:r>
            <a:endParaRPr lang="fr-FR" dirty="0" smtClean="0"/>
          </a:p>
          <a:p>
            <a:endParaRPr lang="fr-FR" dirty="0"/>
          </a:p>
        </p:txBody>
      </p:sp>
    </p:spTree>
    <p:extLst>
      <p:ext uri="{BB962C8B-B14F-4D97-AF65-F5344CB8AC3E}">
        <p14:creationId xmlns:p14="http://schemas.microsoft.com/office/powerpoint/2010/main" val="122662216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Pourquoi le stockage local?</a:t>
            </a:r>
            <a:endParaRPr lang="fr-FR" dirty="0"/>
          </a:p>
        </p:txBody>
      </p:sp>
      <p:sp>
        <p:nvSpPr>
          <p:cNvPr id="3" name="Espace réservé du contenu 2"/>
          <p:cNvSpPr>
            <a:spLocks noGrp="1"/>
          </p:cNvSpPr>
          <p:nvPr>
            <p:ph idx="1"/>
          </p:nvPr>
        </p:nvSpPr>
        <p:spPr/>
        <p:txBody>
          <a:bodyPr/>
          <a:lstStyle/>
          <a:p>
            <a:r>
              <a:rPr lang="fr-FR" dirty="0" smtClean="0"/>
              <a:t>L’utilisation de stockage local permet de créer un cache de données</a:t>
            </a:r>
          </a:p>
          <a:p>
            <a:r>
              <a:rPr lang="fr-FR" dirty="0" smtClean="0"/>
              <a:t>Utilisé avec des threads asynchrones permet d’améliorer </a:t>
            </a:r>
            <a:r>
              <a:rPr lang="fr-FR" dirty="0"/>
              <a:t>l’expérience utilisateur</a:t>
            </a:r>
          </a:p>
          <a:p>
            <a:endParaRPr lang="fr-FR" dirty="0"/>
          </a:p>
        </p:txBody>
      </p:sp>
    </p:spTree>
    <p:extLst>
      <p:ext uri="{BB962C8B-B14F-4D97-AF65-F5344CB8AC3E}">
        <p14:creationId xmlns:p14="http://schemas.microsoft.com/office/powerpoint/2010/main" val="188624467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Écrire dans un fichier</a:t>
            </a:r>
            <a:endParaRPr lang="fr-FR" dirty="0"/>
          </a:p>
        </p:txBody>
      </p:sp>
      <p:sp>
        <p:nvSpPr>
          <p:cNvPr id="3" name="Espace réservé du contenu 2"/>
          <p:cNvSpPr>
            <a:spLocks noGrp="1"/>
          </p:cNvSpPr>
          <p:nvPr>
            <p:ph idx="1"/>
          </p:nvPr>
        </p:nvSpPr>
        <p:spPr/>
        <p:txBody>
          <a:bodyPr/>
          <a:lstStyle/>
          <a:p>
            <a:r>
              <a:rPr lang="fr-FR" dirty="0" smtClean="0"/>
              <a:t>L’écriture de fichier dans </a:t>
            </a:r>
            <a:r>
              <a:rPr lang="fr-FR" dirty="0" err="1" smtClean="0"/>
              <a:t>Android</a:t>
            </a:r>
            <a:r>
              <a:rPr lang="fr-FR" dirty="0" smtClean="0"/>
              <a:t> est similaire à ce que l’on retrouve sur un OS de PC</a:t>
            </a:r>
          </a:p>
          <a:p>
            <a:r>
              <a:rPr lang="fr-FR" dirty="0" smtClean="0"/>
              <a:t>On utilise un objet </a:t>
            </a:r>
            <a:r>
              <a:rPr lang="fr-FR" b="1" dirty="0" err="1" smtClean="0"/>
              <a:t>FileOutputStream</a:t>
            </a:r>
            <a:r>
              <a:rPr lang="fr-FR" dirty="0" smtClean="0"/>
              <a:t> pour créer un fichier de sortie</a:t>
            </a:r>
          </a:p>
          <a:p>
            <a:r>
              <a:rPr lang="fr-FR" dirty="0" smtClean="0"/>
              <a:t>La méthode </a:t>
            </a:r>
            <a:r>
              <a:rPr lang="fr-FR" b="1" dirty="0" err="1" smtClean="0"/>
              <a:t>openFileOutput</a:t>
            </a:r>
            <a:r>
              <a:rPr lang="fr-FR" dirty="0" smtClean="0"/>
              <a:t> retourne un objet </a:t>
            </a:r>
            <a:r>
              <a:rPr lang="fr-FR" b="1" dirty="0" err="1" smtClean="0"/>
              <a:t>FileOutputStream</a:t>
            </a:r>
            <a:endParaRPr lang="fr-FR" dirty="0" smtClean="0"/>
          </a:p>
          <a:p>
            <a:endParaRPr lang="fr-FR" dirty="0"/>
          </a:p>
        </p:txBody>
      </p:sp>
    </p:spTree>
    <p:extLst>
      <p:ext uri="{BB962C8B-B14F-4D97-AF65-F5344CB8AC3E}">
        <p14:creationId xmlns:p14="http://schemas.microsoft.com/office/powerpoint/2010/main" val="96063890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Écrire dans un fichier</a:t>
            </a:r>
          </a:p>
        </p:txBody>
      </p:sp>
      <p:sp>
        <p:nvSpPr>
          <p:cNvPr id="3" name="Espace réservé du contenu 2"/>
          <p:cNvSpPr>
            <a:spLocks noGrp="1"/>
          </p:cNvSpPr>
          <p:nvPr>
            <p:ph idx="1"/>
          </p:nvPr>
        </p:nvSpPr>
        <p:spPr/>
        <p:txBody>
          <a:bodyPr/>
          <a:lstStyle/>
          <a:p>
            <a:r>
              <a:rPr lang="fr-FR" dirty="0" smtClean="0"/>
              <a:t>La méthode </a:t>
            </a:r>
            <a:r>
              <a:rPr lang="fr-FR" b="1" dirty="0" err="1" smtClean="0"/>
              <a:t>write</a:t>
            </a:r>
            <a:r>
              <a:rPr lang="fr-FR" b="1" dirty="0" smtClean="0"/>
              <a:t>(…)</a:t>
            </a:r>
            <a:r>
              <a:rPr lang="fr-FR" dirty="0" smtClean="0"/>
              <a:t> permet d’écrire dans le fichier</a:t>
            </a:r>
          </a:p>
          <a:p>
            <a:r>
              <a:rPr lang="fr-FR" dirty="0" smtClean="0"/>
              <a:t>La méthode </a:t>
            </a:r>
            <a:r>
              <a:rPr lang="fr-FR" b="1" dirty="0" smtClean="0"/>
              <a:t>close()</a:t>
            </a:r>
            <a:r>
              <a:rPr lang="fr-FR" dirty="0" smtClean="0"/>
              <a:t> ferme le flux de sortie</a:t>
            </a:r>
          </a:p>
          <a:p>
            <a:pPr lvl="1"/>
            <a:r>
              <a:rPr lang="fr-FR" dirty="0" smtClean="0"/>
              <a:t>Il est important de bien fermer le fichier</a:t>
            </a:r>
          </a:p>
          <a:p>
            <a:endParaRPr lang="fr-FR" dirty="0"/>
          </a:p>
        </p:txBody>
      </p:sp>
    </p:spTree>
    <p:extLst>
      <p:ext uri="{BB962C8B-B14F-4D97-AF65-F5344CB8AC3E}">
        <p14:creationId xmlns:p14="http://schemas.microsoft.com/office/powerpoint/2010/main" val="67600138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Exemple</a:t>
            </a:r>
            <a:endParaRPr lang="fr-FR" dirty="0"/>
          </a:p>
        </p:txBody>
      </p:sp>
      <p:pic>
        <p:nvPicPr>
          <p:cNvPr id="4" name="Espace réservé du contenu 3" descr="Screen Shot 2014-09-19 at 11.10.20.p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06077" y="1853468"/>
            <a:ext cx="8559918" cy="1762336"/>
          </a:xfrm>
          <a:prstGeom prst="rect">
            <a:avLst/>
          </a:prstGeom>
          <a:ln>
            <a:noFill/>
          </a:ln>
          <a:effectLst>
            <a:outerShdw blurRad="292100" dist="139700" dir="2700000" algn="tl" rotWithShape="0">
              <a:srgbClr val="333333">
                <a:alpha val="65000"/>
              </a:srgbClr>
            </a:outerShdw>
          </a:effectLst>
        </p:spPr>
      </p:pic>
      <p:sp>
        <p:nvSpPr>
          <p:cNvPr id="6" name="ZoneTexte 5"/>
          <p:cNvSpPr txBox="1"/>
          <p:nvPr/>
        </p:nvSpPr>
        <p:spPr>
          <a:xfrm>
            <a:off x="3215679" y="4386809"/>
            <a:ext cx="5546355" cy="64633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fr-FR" dirty="0"/>
              <a:t>Le MODE_PRIVATE indique que le fichier sera privé</a:t>
            </a:r>
            <a:br>
              <a:rPr lang="fr-FR" dirty="0"/>
            </a:br>
            <a:r>
              <a:rPr lang="fr-FR" dirty="0"/>
              <a:t>à l’application</a:t>
            </a:r>
          </a:p>
        </p:txBody>
      </p:sp>
    </p:spTree>
    <p:extLst>
      <p:ext uri="{BB962C8B-B14F-4D97-AF65-F5344CB8AC3E}">
        <p14:creationId xmlns:p14="http://schemas.microsoft.com/office/powerpoint/2010/main" val="136673464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Écrire des objets dans un fichier</a:t>
            </a:r>
            <a:endParaRPr lang="fr-FR" dirty="0"/>
          </a:p>
        </p:txBody>
      </p:sp>
      <p:sp>
        <p:nvSpPr>
          <p:cNvPr id="3" name="Espace réservé du contenu 2"/>
          <p:cNvSpPr>
            <a:spLocks noGrp="1"/>
          </p:cNvSpPr>
          <p:nvPr>
            <p:ph idx="1"/>
          </p:nvPr>
        </p:nvSpPr>
        <p:spPr/>
        <p:txBody>
          <a:bodyPr>
            <a:normAutofit/>
          </a:bodyPr>
          <a:lstStyle/>
          <a:p>
            <a:r>
              <a:rPr lang="fr-FR" dirty="0" smtClean="0"/>
              <a:t>Dans l’application, il faudra écrire des vecteurs de </a:t>
            </a:r>
            <a:r>
              <a:rPr lang="fr-FR" b="1" dirty="0" err="1" smtClean="0"/>
              <a:t>tweets</a:t>
            </a:r>
            <a:r>
              <a:rPr lang="fr-FR" dirty="0" smtClean="0"/>
              <a:t> dans un fichier</a:t>
            </a:r>
          </a:p>
          <a:p>
            <a:r>
              <a:rPr lang="fr-FR" dirty="0" smtClean="0"/>
              <a:t>Il faut utiliser la classe </a:t>
            </a:r>
            <a:r>
              <a:rPr lang="fr-FR" b="1" dirty="0" err="1" smtClean="0"/>
              <a:t>ObjectOutputStream</a:t>
            </a:r>
            <a:r>
              <a:rPr lang="fr-FR" dirty="0" smtClean="0"/>
              <a:t> </a:t>
            </a:r>
          </a:p>
          <a:p>
            <a:r>
              <a:rPr lang="fr-FR" dirty="0"/>
              <a:t>Pour écrire un objet, il faut qu’il soit </a:t>
            </a:r>
            <a:r>
              <a:rPr lang="fr-FR" i="1" dirty="0" err="1" smtClean="0"/>
              <a:t>sérialisable</a:t>
            </a:r>
            <a:endParaRPr lang="fr-FR" dirty="0" smtClean="0"/>
          </a:p>
          <a:p>
            <a:r>
              <a:rPr lang="fr-FR" dirty="0" smtClean="0"/>
              <a:t>Dans le cas présent, la classe </a:t>
            </a:r>
            <a:r>
              <a:rPr lang="fr-FR" b="1" dirty="0" err="1" smtClean="0"/>
              <a:t>Tweet</a:t>
            </a:r>
            <a:r>
              <a:rPr lang="fr-FR" dirty="0" smtClean="0"/>
              <a:t> doit implémenter la classe </a:t>
            </a:r>
            <a:r>
              <a:rPr lang="fr-FR" b="1" dirty="0" err="1" smtClean="0"/>
              <a:t>Serializable</a:t>
            </a:r>
            <a:endParaRPr lang="fr-FR" dirty="0" smtClean="0"/>
          </a:p>
          <a:p>
            <a:r>
              <a:rPr lang="fr-FR" dirty="0" smtClean="0"/>
              <a:t>Pour les besoins de Java, il faut ajouter une propriété statique nommé </a:t>
            </a:r>
            <a:r>
              <a:rPr lang="fr-FR" b="1" dirty="0" err="1" smtClean="0"/>
              <a:t>serialVersionUID</a:t>
            </a:r>
            <a:endParaRPr lang="fr-FR" dirty="0" smtClean="0"/>
          </a:p>
          <a:p>
            <a:pPr lvl="1"/>
            <a:r>
              <a:rPr lang="fr-FR" dirty="0" smtClean="0"/>
              <a:t>Cette dernière permet à l’application de s’assurer que la classe sérialisée et </a:t>
            </a:r>
            <a:r>
              <a:rPr lang="fr-FR" dirty="0" err="1" smtClean="0"/>
              <a:t>désérialisée</a:t>
            </a:r>
            <a:r>
              <a:rPr lang="fr-FR" dirty="0" smtClean="0"/>
              <a:t> est du m</a:t>
            </a:r>
            <a:r>
              <a:rPr lang="fr-CA" dirty="0" err="1" smtClean="0"/>
              <a:t>ême</a:t>
            </a:r>
            <a:r>
              <a:rPr lang="fr-CA" dirty="0" smtClean="0"/>
              <a:t> format</a:t>
            </a:r>
          </a:p>
          <a:p>
            <a:pPr lvl="1"/>
            <a:endParaRPr lang="fr-FR" dirty="0"/>
          </a:p>
        </p:txBody>
      </p:sp>
      <p:sp>
        <p:nvSpPr>
          <p:cNvPr id="5" name="ZoneTexte 4"/>
          <p:cNvSpPr txBox="1"/>
          <p:nvPr/>
        </p:nvSpPr>
        <p:spPr>
          <a:xfrm>
            <a:off x="2652416" y="5379561"/>
            <a:ext cx="5184576"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fr-FR" dirty="0" err="1"/>
              <a:t>private</a:t>
            </a:r>
            <a:r>
              <a:rPr lang="fr-FR" dirty="0"/>
              <a:t> </a:t>
            </a:r>
            <a:r>
              <a:rPr lang="fr-FR" dirty="0" err="1"/>
              <a:t>static</a:t>
            </a:r>
            <a:r>
              <a:rPr lang="fr-FR" dirty="0"/>
              <a:t> final long </a:t>
            </a:r>
            <a:r>
              <a:rPr lang="fr-FR" dirty="0" err="1"/>
              <a:t>serialVersionUID</a:t>
            </a:r>
            <a:r>
              <a:rPr lang="fr-FR" dirty="0"/>
              <a:t> = </a:t>
            </a:r>
            <a:r>
              <a:rPr lang="fr-FR" dirty="0" smtClean="0"/>
              <a:t>13L</a:t>
            </a:r>
            <a:r>
              <a:rPr lang="fr-FR" dirty="0"/>
              <a:t>;</a:t>
            </a:r>
          </a:p>
        </p:txBody>
      </p:sp>
    </p:spTree>
    <p:extLst>
      <p:ext uri="{BB962C8B-B14F-4D97-AF65-F5344CB8AC3E}">
        <p14:creationId xmlns:p14="http://schemas.microsoft.com/office/powerpoint/2010/main" val="12240733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Exemple</a:t>
            </a:r>
            <a:endParaRPr lang="fr-FR" dirty="0"/>
          </a:p>
        </p:txBody>
      </p:sp>
      <p:sp>
        <p:nvSpPr>
          <p:cNvPr id="5" name="Espace réservé du contenu 4"/>
          <p:cNvSpPr>
            <a:spLocks noGrp="1"/>
          </p:cNvSpPr>
          <p:nvPr>
            <p:ph idx="1"/>
          </p:nvPr>
        </p:nvSpPr>
        <p:spPr/>
        <p:txBody>
          <a:bodyPr/>
          <a:lstStyle/>
          <a:p>
            <a:endParaRPr lang="fr-FR" dirty="0"/>
          </a:p>
        </p:txBody>
      </p:sp>
      <p:pic>
        <p:nvPicPr>
          <p:cNvPr id="7" name="Image 6" descr="Screen Shot 2014-09-19 at 11.44.33.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67608" y="3212976"/>
            <a:ext cx="6997700" cy="13081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0822831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Exercice</a:t>
            </a:r>
            <a:endParaRPr lang="fr-FR" dirty="0"/>
          </a:p>
        </p:txBody>
      </p:sp>
      <p:sp>
        <p:nvSpPr>
          <p:cNvPr id="3" name="Espace réservé du contenu 2"/>
          <p:cNvSpPr>
            <a:spLocks noGrp="1"/>
          </p:cNvSpPr>
          <p:nvPr>
            <p:ph idx="1"/>
          </p:nvPr>
        </p:nvSpPr>
        <p:spPr/>
        <p:txBody>
          <a:bodyPr/>
          <a:lstStyle/>
          <a:p>
            <a:r>
              <a:rPr lang="fr-FR" dirty="0" smtClean="0"/>
              <a:t>Écrire le vecteur de </a:t>
            </a:r>
            <a:r>
              <a:rPr lang="fr-FR" b="1" dirty="0" err="1" smtClean="0"/>
              <a:t>tweets</a:t>
            </a:r>
            <a:r>
              <a:rPr lang="fr-FR" dirty="0" smtClean="0"/>
              <a:t> dans un fichier</a:t>
            </a:r>
          </a:p>
          <a:p>
            <a:r>
              <a:rPr lang="fr-FR" dirty="0" smtClean="0"/>
              <a:t>Astuces</a:t>
            </a:r>
          </a:p>
          <a:p>
            <a:pPr lvl="1"/>
            <a:r>
              <a:rPr lang="fr-FR" dirty="0" smtClean="0"/>
              <a:t>Une bonne pratique est d’utiliser une variable statique pour le nom du fichier</a:t>
            </a:r>
          </a:p>
          <a:p>
            <a:pPr lvl="1"/>
            <a:r>
              <a:rPr lang="fr-FR" dirty="0" smtClean="0"/>
              <a:t>Pour pouvoir gérer les fichiers, il faut gérer les exceptions</a:t>
            </a:r>
          </a:p>
          <a:p>
            <a:r>
              <a:rPr lang="fr-FR" dirty="0" smtClean="0"/>
              <a:t>Il faudra ajouter les </a:t>
            </a:r>
            <a:r>
              <a:rPr lang="fr-FR" b="1" dirty="0" err="1" smtClean="0"/>
              <a:t>try</a:t>
            </a:r>
            <a:r>
              <a:rPr lang="fr-FR" b="1" dirty="0" smtClean="0"/>
              <a:t>/catch/</a:t>
            </a:r>
            <a:r>
              <a:rPr lang="fr-FR" b="1" dirty="0" err="1" smtClean="0"/>
              <a:t>finally</a:t>
            </a:r>
            <a:r>
              <a:rPr lang="fr-FR" dirty="0" smtClean="0"/>
              <a:t> pour compléter le code</a:t>
            </a:r>
            <a:endParaRPr lang="fr-FR" dirty="0"/>
          </a:p>
        </p:txBody>
      </p:sp>
    </p:spTree>
    <p:extLst>
      <p:ext uri="{BB962C8B-B14F-4D97-AF65-F5344CB8AC3E}">
        <p14:creationId xmlns:p14="http://schemas.microsoft.com/office/powerpoint/2010/main" val="7459077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Lire des </a:t>
            </a:r>
            <a:r>
              <a:rPr lang="fr-FR" dirty="0" err="1" smtClean="0"/>
              <a:t>tweets</a:t>
            </a:r>
            <a:endParaRPr lang="fr-FR" dirty="0"/>
          </a:p>
        </p:txBody>
      </p:sp>
      <p:sp>
        <p:nvSpPr>
          <p:cNvPr id="3" name="Espace réservé du contenu 2"/>
          <p:cNvSpPr>
            <a:spLocks noGrp="1"/>
          </p:cNvSpPr>
          <p:nvPr>
            <p:ph idx="1"/>
          </p:nvPr>
        </p:nvSpPr>
        <p:spPr/>
        <p:txBody>
          <a:bodyPr/>
          <a:lstStyle/>
          <a:p>
            <a:r>
              <a:rPr lang="fr-FR" dirty="0" smtClean="0"/>
              <a:t>Pour lire le contenu d’un fichier, il faut utiliser un objet </a:t>
            </a:r>
            <a:r>
              <a:rPr lang="fr-FR" b="1" dirty="0" err="1" smtClean="0"/>
              <a:t>FileInputStream</a:t>
            </a:r>
            <a:endParaRPr lang="fr-FR" b="1" dirty="0" smtClean="0"/>
          </a:p>
          <a:p>
            <a:r>
              <a:rPr lang="fr-FR" dirty="0" smtClean="0"/>
              <a:t>Pour lire les objets d’un fichier, il faut utiliser un objet </a:t>
            </a:r>
            <a:r>
              <a:rPr lang="fr-FR" b="1" dirty="0" err="1" smtClean="0"/>
              <a:t>ObjectInputStream</a:t>
            </a:r>
            <a:endParaRPr lang="fr-FR" dirty="0" smtClean="0"/>
          </a:p>
          <a:p>
            <a:endParaRPr lang="fr-FR" dirty="0"/>
          </a:p>
        </p:txBody>
      </p:sp>
      <p:pic>
        <p:nvPicPr>
          <p:cNvPr id="4" name="Image 3" descr="Screen Shot 2014-09-19 at 15.05.19.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35300" y="4437112"/>
            <a:ext cx="6108700" cy="8509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66418922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Exercice</a:t>
            </a:r>
            <a:endParaRPr lang="fr-FR" dirty="0"/>
          </a:p>
        </p:txBody>
      </p:sp>
      <p:sp>
        <p:nvSpPr>
          <p:cNvPr id="3" name="Espace réservé du contenu 2"/>
          <p:cNvSpPr>
            <a:spLocks noGrp="1"/>
          </p:cNvSpPr>
          <p:nvPr>
            <p:ph idx="1"/>
          </p:nvPr>
        </p:nvSpPr>
        <p:spPr/>
        <p:txBody>
          <a:bodyPr>
            <a:normAutofit/>
          </a:bodyPr>
          <a:lstStyle/>
          <a:p>
            <a:r>
              <a:rPr lang="fr-FR" dirty="0" smtClean="0"/>
              <a:t>Dans le </a:t>
            </a:r>
            <a:r>
              <a:rPr lang="fr-FR" b="1" dirty="0" err="1" smtClean="0"/>
              <a:t>onCreate</a:t>
            </a:r>
            <a:r>
              <a:rPr lang="fr-FR" dirty="0" smtClean="0"/>
              <a:t>, la première étape sera de lire les </a:t>
            </a:r>
            <a:r>
              <a:rPr lang="fr-FR" dirty="0" err="1" smtClean="0"/>
              <a:t>tweets</a:t>
            </a:r>
            <a:r>
              <a:rPr lang="fr-FR" dirty="0" smtClean="0"/>
              <a:t> dans un objet </a:t>
            </a:r>
            <a:r>
              <a:rPr lang="fr-FR" b="1" dirty="0" err="1" smtClean="0"/>
              <a:t>tweetsRead</a:t>
            </a:r>
            <a:endParaRPr lang="fr-FR" dirty="0" smtClean="0"/>
          </a:p>
          <a:p>
            <a:r>
              <a:rPr lang="fr-FR" dirty="0" smtClean="0"/>
              <a:t>La seconde étape sera de créer des </a:t>
            </a:r>
            <a:r>
              <a:rPr lang="fr-FR" dirty="0" err="1" smtClean="0"/>
              <a:t>tweets</a:t>
            </a:r>
            <a:r>
              <a:rPr lang="fr-FR" dirty="0" smtClean="0"/>
              <a:t> bidons dans </a:t>
            </a:r>
            <a:r>
              <a:rPr lang="fr-FR" b="1" dirty="0" err="1" smtClean="0"/>
              <a:t>tweetsWrite</a:t>
            </a:r>
            <a:endParaRPr lang="fr-FR" dirty="0" smtClean="0"/>
          </a:p>
          <a:p>
            <a:r>
              <a:rPr lang="fr-FR" dirty="0" smtClean="0"/>
              <a:t>La troisième étape sera d’écrire les </a:t>
            </a:r>
            <a:r>
              <a:rPr lang="fr-FR" dirty="0" err="1" smtClean="0"/>
              <a:t>tweets</a:t>
            </a:r>
            <a:r>
              <a:rPr lang="fr-FR" dirty="0" smtClean="0"/>
              <a:t> bidons dans le fichier de cache</a:t>
            </a:r>
          </a:p>
          <a:p>
            <a:r>
              <a:rPr lang="fr-FR" dirty="0" smtClean="0"/>
              <a:t>La quatrième étape sera d’afficher les </a:t>
            </a:r>
            <a:r>
              <a:rPr lang="fr-FR" dirty="0" err="1" smtClean="0"/>
              <a:t>tweets</a:t>
            </a:r>
            <a:r>
              <a:rPr lang="fr-FR" dirty="0" smtClean="0"/>
              <a:t> de </a:t>
            </a:r>
            <a:r>
              <a:rPr lang="fr-FR" dirty="0" err="1" smtClean="0"/>
              <a:t>tweetsRead</a:t>
            </a:r>
            <a:endParaRPr lang="fr-FR" dirty="0" smtClean="0"/>
          </a:p>
          <a:p>
            <a:r>
              <a:rPr lang="fr-FR" dirty="0" smtClean="0"/>
              <a:t>Dans tous les </a:t>
            </a:r>
            <a:r>
              <a:rPr lang="fr-FR" dirty="0" err="1" smtClean="0"/>
              <a:t>try</a:t>
            </a:r>
            <a:r>
              <a:rPr lang="fr-FR" dirty="0" smtClean="0"/>
              <a:t>/catch, </a:t>
            </a:r>
            <a:r>
              <a:rPr lang="fr-FR" dirty="0" err="1" smtClean="0"/>
              <a:t>logguer</a:t>
            </a:r>
            <a:r>
              <a:rPr lang="fr-FR" dirty="0" smtClean="0"/>
              <a:t> les réussites et échec</a:t>
            </a:r>
            <a:endParaRPr lang="fr-FR" dirty="0"/>
          </a:p>
        </p:txBody>
      </p:sp>
      <p:pic>
        <p:nvPicPr>
          <p:cNvPr id="4" name="Image 3" descr="Screen Shot 2014-09-19 at 15.09.1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87992" y="4669762"/>
            <a:ext cx="3822700" cy="13716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201269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Module 10</a:t>
            </a:r>
            <a:endParaRPr lang="fr-FR" dirty="0"/>
          </a:p>
        </p:txBody>
      </p:sp>
      <p:sp>
        <p:nvSpPr>
          <p:cNvPr id="4" name="Espace réservé du texte 3"/>
          <p:cNvSpPr>
            <a:spLocks noGrp="1"/>
          </p:cNvSpPr>
          <p:nvPr>
            <p:ph type="body" idx="1"/>
          </p:nvPr>
        </p:nvSpPr>
        <p:spPr/>
        <p:txBody>
          <a:bodyPr/>
          <a:lstStyle/>
          <a:p>
            <a:r>
              <a:rPr lang="fr-FR" dirty="0" smtClean="0"/>
              <a:t>Gérer les </a:t>
            </a:r>
            <a:r>
              <a:rPr lang="fr-FR" dirty="0" err="1" smtClean="0"/>
              <a:t>tweets</a:t>
            </a:r>
            <a:r>
              <a:rPr lang="fr-FR" dirty="0" smtClean="0"/>
              <a:t> avec des tâches asynchrones</a:t>
            </a:r>
            <a:endParaRPr lang="fr-FR" dirty="0"/>
          </a:p>
        </p:txBody>
      </p:sp>
    </p:spTree>
    <p:extLst>
      <p:ext uri="{BB962C8B-B14F-4D97-AF65-F5344CB8AC3E}">
        <p14:creationId xmlns:p14="http://schemas.microsoft.com/office/powerpoint/2010/main" val="12383512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Pratique – Leçon 11</a:t>
            </a:r>
            <a:endParaRPr lang="fr-FR" dirty="0"/>
          </a:p>
        </p:txBody>
      </p:sp>
      <p:sp>
        <p:nvSpPr>
          <p:cNvPr id="3" name="Espace réservé du contenu 2"/>
          <p:cNvSpPr>
            <a:spLocks noGrp="1"/>
          </p:cNvSpPr>
          <p:nvPr>
            <p:ph idx="1"/>
          </p:nvPr>
        </p:nvSpPr>
        <p:spPr/>
        <p:txBody>
          <a:bodyPr>
            <a:normAutofit/>
          </a:bodyPr>
          <a:lstStyle/>
          <a:p>
            <a:r>
              <a:rPr lang="fr-FR" dirty="0" smtClean="0"/>
              <a:t>Modifier l’extension de </a:t>
            </a:r>
            <a:r>
              <a:rPr lang="fr-FR" b="1" dirty="0" err="1" smtClean="0"/>
              <a:t>ActionBarActivity</a:t>
            </a:r>
            <a:r>
              <a:rPr lang="fr-FR" dirty="0" smtClean="0"/>
              <a:t> à </a:t>
            </a:r>
            <a:r>
              <a:rPr lang="fr-FR" b="1" dirty="0" err="1" smtClean="0"/>
              <a:t>ListActivity</a:t>
            </a:r>
            <a:endParaRPr lang="fr-FR" b="1" dirty="0" smtClean="0"/>
          </a:p>
          <a:p>
            <a:r>
              <a:rPr lang="fr-FR" dirty="0" smtClean="0"/>
              <a:t>Important! Modifier le id de la </a:t>
            </a:r>
            <a:r>
              <a:rPr lang="fr-FR" b="1" dirty="0" err="1" smtClean="0"/>
              <a:t>ListView</a:t>
            </a:r>
            <a:r>
              <a:rPr lang="fr-FR" dirty="0" smtClean="0"/>
              <a:t> pour « </a:t>
            </a:r>
            <a:r>
              <a:rPr lang="fr-FR" b="1" dirty="0" smtClean="0"/>
              <a:t>@</a:t>
            </a:r>
            <a:r>
              <a:rPr lang="fr-FR" b="1" dirty="0" err="1" smtClean="0"/>
              <a:t>android:id</a:t>
            </a:r>
            <a:r>
              <a:rPr lang="fr-FR" b="1" dirty="0" smtClean="0"/>
              <a:t>/</a:t>
            </a:r>
            <a:r>
              <a:rPr lang="fr-FR" b="1" dirty="0" err="1" smtClean="0"/>
              <a:t>list</a:t>
            </a:r>
            <a:r>
              <a:rPr lang="fr-FR" dirty="0" smtClean="0"/>
              <a:t> »</a:t>
            </a:r>
          </a:p>
          <a:p>
            <a:r>
              <a:rPr lang="fr-FR" dirty="0" smtClean="0"/>
              <a:t>Dans la classe </a:t>
            </a:r>
            <a:r>
              <a:rPr lang="fr-FR" b="1" dirty="0" err="1" smtClean="0"/>
              <a:t>TweetListActivity</a:t>
            </a:r>
            <a:r>
              <a:rPr lang="fr-FR" dirty="0" smtClean="0"/>
              <a:t>, modifier </a:t>
            </a:r>
            <a:r>
              <a:rPr lang="fr-FR" b="1" dirty="0" err="1" smtClean="0"/>
              <a:t>setAdapter</a:t>
            </a:r>
            <a:r>
              <a:rPr lang="fr-FR" dirty="0" smtClean="0"/>
              <a:t> pour </a:t>
            </a:r>
            <a:r>
              <a:rPr lang="fr-FR" b="1" dirty="0" err="1" smtClean="0"/>
              <a:t>setListAdapter</a:t>
            </a:r>
            <a:endParaRPr lang="fr-FR" b="1" dirty="0" smtClean="0"/>
          </a:p>
          <a:p>
            <a:endParaRPr lang="fr-FR" b="1" dirty="0" smtClean="0"/>
          </a:p>
        </p:txBody>
      </p:sp>
    </p:spTree>
    <p:extLst>
      <p:ext uri="{BB962C8B-B14F-4D97-AF65-F5344CB8AC3E}">
        <p14:creationId xmlns:p14="http://schemas.microsoft.com/office/powerpoint/2010/main" val="214318279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smtClean="0"/>
              <a:t>Plan de module</a:t>
            </a:r>
            <a:endParaRPr lang="fr-FR" dirty="0"/>
          </a:p>
        </p:txBody>
      </p:sp>
      <p:sp>
        <p:nvSpPr>
          <p:cNvPr id="5" name="Espace réservé du contenu 4"/>
          <p:cNvSpPr>
            <a:spLocks noGrp="1"/>
          </p:cNvSpPr>
          <p:nvPr>
            <p:ph idx="1"/>
          </p:nvPr>
        </p:nvSpPr>
        <p:spPr/>
        <p:txBody>
          <a:bodyPr/>
          <a:lstStyle/>
          <a:p>
            <a:r>
              <a:rPr lang="fr-FR" dirty="0" smtClean="0"/>
              <a:t>Utilité des threads</a:t>
            </a:r>
          </a:p>
          <a:p>
            <a:r>
              <a:rPr lang="fr-FR" dirty="0" smtClean="0"/>
              <a:t>Introduction et simulation</a:t>
            </a:r>
          </a:p>
          <a:p>
            <a:r>
              <a:rPr lang="fr-FR" dirty="0" smtClean="0"/>
              <a:t>Montrer des </a:t>
            </a:r>
            <a:r>
              <a:rPr lang="fr-FR" dirty="0" err="1" smtClean="0"/>
              <a:t>tweets</a:t>
            </a:r>
            <a:r>
              <a:rPr lang="fr-FR" dirty="0" smtClean="0"/>
              <a:t> via un thread</a:t>
            </a:r>
          </a:p>
          <a:p>
            <a:r>
              <a:rPr lang="fr-FR" dirty="0" smtClean="0"/>
              <a:t>Enregistrer des tweets via un thread</a:t>
            </a:r>
            <a:endParaRPr lang="fr-FR" dirty="0"/>
          </a:p>
        </p:txBody>
      </p:sp>
    </p:spTree>
    <p:extLst>
      <p:ext uri="{BB962C8B-B14F-4D97-AF65-F5344CB8AC3E}">
        <p14:creationId xmlns:p14="http://schemas.microsoft.com/office/powerpoint/2010/main" val="170514995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Utilité des threads</a:t>
            </a:r>
            <a:endParaRPr lang="fr-FR" dirty="0"/>
          </a:p>
        </p:txBody>
      </p:sp>
      <p:sp>
        <p:nvSpPr>
          <p:cNvPr id="3" name="Espace réservé du contenu 2"/>
          <p:cNvSpPr>
            <a:spLocks noGrp="1"/>
          </p:cNvSpPr>
          <p:nvPr>
            <p:ph idx="1"/>
          </p:nvPr>
        </p:nvSpPr>
        <p:spPr/>
        <p:txBody>
          <a:bodyPr>
            <a:normAutofit/>
          </a:bodyPr>
          <a:lstStyle/>
          <a:p>
            <a:r>
              <a:rPr lang="fr-FR" dirty="0" smtClean="0"/>
              <a:t>La lecture/écriture dans un fichier est lourd en temps processeur</a:t>
            </a:r>
          </a:p>
          <a:p>
            <a:r>
              <a:rPr lang="fr-FR" dirty="0" smtClean="0"/>
              <a:t>Ces tâches ne devraient pas être exécutées dans le thread principale</a:t>
            </a:r>
          </a:p>
          <a:p>
            <a:pPr lvl="1"/>
            <a:r>
              <a:rPr lang="fr-FR" dirty="0" smtClean="0"/>
              <a:t>Cela créé l’effet d’une application figée</a:t>
            </a:r>
          </a:p>
          <a:p>
            <a:r>
              <a:rPr lang="fr-FR" dirty="0" smtClean="0"/>
              <a:t>On pourrait montrer une barre de progression ou une roue qui tourne, mais c’est un mauvais design</a:t>
            </a:r>
          </a:p>
          <a:p>
            <a:pPr lvl="1"/>
            <a:r>
              <a:rPr lang="fr-FR" dirty="0" smtClean="0"/>
              <a:t>Cela brise la séquence de l’application</a:t>
            </a:r>
            <a:endParaRPr lang="fr-FR" dirty="0"/>
          </a:p>
        </p:txBody>
      </p:sp>
    </p:spTree>
    <p:extLst>
      <p:ext uri="{BB962C8B-B14F-4D97-AF65-F5344CB8AC3E}">
        <p14:creationId xmlns:p14="http://schemas.microsoft.com/office/powerpoint/2010/main" val="28600766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Utilité des threads</a:t>
            </a:r>
          </a:p>
        </p:txBody>
      </p:sp>
      <p:sp>
        <p:nvSpPr>
          <p:cNvPr id="3" name="Espace réservé du contenu 2"/>
          <p:cNvSpPr>
            <a:spLocks noGrp="1"/>
          </p:cNvSpPr>
          <p:nvPr>
            <p:ph idx="1"/>
          </p:nvPr>
        </p:nvSpPr>
        <p:spPr/>
        <p:txBody>
          <a:bodyPr>
            <a:normAutofit/>
          </a:bodyPr>
          <a:lstStyle/>
          <a:p>
            <a:r>
              <a:rPr lang="fr-FR" dirty="0" smtClean="0"/>
              <a:t>On ne brise la séquence de l’application seulement si l’action présente est nécessaire à la suivante</a:t>
            </a:r>
          </a:p>
          <a:p>
            <a:r>
              <a:rPr lang="fr-FR" dirty="0" smtClean="0"/>
              <a:t>Exemple</a:t>
            </a:r>
          </a:p>
          <a:p>
            <a:pPr lvl="1"/>
            <a:r>
              <a:rPr lang="fr-FR" dirty="0" smtClean="0"/>
              <a:t>On ne brise pas la séquence lorsque l’utilisateur attend les mises à jour de son fil Facebook</a:t>
            </a:r>
          </a:p>
          <a:p>
            <a:pPr lvl="1"/>
            <a:r>
              <a:rPr lang="fr-FR" dirty="0" smtClean="0"/>
              <a:t>Cependant, lorsqu’il envoie une publication, il veut savoir si celle-ci a bel et bien été envoyée</a:t>
            </a:r>
            <a:endParaRPr lang="fr-FR" dirty="0"/>
          </a:p>
        </p:txBody>
      </p:sp>
    </p:spTree>
    <p:extLst>
      <p:ext uri="{BB962C8B-B14F-4D97-AF65-F5344CB8AC3E}">
        <p14:creationId xmlns:p14="http://schemas.microsoft.com/office/powerpoint/2010/main" val="86239005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AsyncTask</a:t>
            </a:r>
            <a:endParaRPr lang="fr-FR" dirty="0"/>
          </a:p>
        </p:txBody>
      </p:sp>
      <p:sp>
        <p:nvSpPr>
          <p:cNvPr id="3" name="Espace réservé du contenu 2"/>
          <p:cNvSpPr>
            <a:spLocks noGrp="1"/>
          </p:cNvSpPr>
          <p:nvPr>
            <p:ph idx="1"/>
          </p:nvPr>
        </p:nvSpPr>
        <p:spPr>
          <a:xfrm>
            <a:off x="677334" y="2138459"/>
            <a:ext cx="8754501" cy="2257475"/>
          </a:xfrm>
        </p:spPr>
        <p:txBody>
          <a:bodyPr>
            <a:normAutofit/>
          </a:bodyPr>
          <a:lstStyle/>
          <a:p>
            <a:r>
              <a:rPr lang="fr-FR" dirty="0" smtClean="0"/>
              <a:t>La classe </a:t>
            </a:r>
            <a:r>
              <a:rPr lang="fr-FR" b="1" dirty="0" err="1" smtClean="0"/>
              <a:t>AsyncTask</a:t>
            </a:r>
            <a:r>
              <a:rPr lang="fr-FR" dirty="0" smtClean="0"/>
              <a:t> sert à créer des tâches asynchrones</a:t>
            </a:r>
          </a:p>
          <a:p>
            <a:r>
              <a:rPr lang="fr-FR" dirty="0" smtClean="0"/>
              <a:t>La bonne méthode pour utiliser cette classe est de faire une nouvelle classe qui est une extension de celle-ci et de surcharger la méthode </a:t>
            </a:r>
            <a:r>
              <a:rPr lang="fr-FR" b="1" dirty="0" err="1" smtClean="0"/>
              <a:t>doInBackground</a:t>
            </a:r>
            <a:r>
              <a:rPr lang="fr-FR" b="1" dirty="0" smtClean="0"/>
              <a:t>()</a:t>
            </a:r>
          </a:p>
          <a:p>
            <a:r>
              <a:rPr lang="fr-FR" dirty="0"/>
              <a:t>Pour exécuter une tâche, il suffit d’exécuter la méthode </a:t>
            </a:r>
            <a:r>
              <a:rPr lang="fr-FR" b="1" dirty="0" err="1"/>
              <a:t>execute</a:t>
            </a:r>
            <a:r>
              <a:rPr lang="fr-FR" b="1" dirty="0"/>
              <a:t>()</a:t>
            </a:r>
            <a:r>
              <a:rPr lang="fr-FR" dirty="0"/>
              <a:t> de la </a:t>
            </a:r>
            <a:r>
              <a:rPr lang="fr-FR" dirty="0" smtClean="0"/>
              <a:t>classe</a:t>
            </a:r>
          </a:p>
          <a:p>
            <a:endParaRPr lang="fr-FR" dirty="0" smtClean="0"/>
          </a:p>
          <a:p>
            <a:endParaRPr lang="fr-FR" dirty="0"/>
          </a:p>
        </p:txBody>
      </p:sp>
      <p:pic>
        <p:nvPicPr>
          <p:cNvPr id="5" name="Image 4" descr="Screen Shot 2014-09-22 at 09.11.30.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33451" y="4104006"/>
            <a:ext cx="7645400" cy="21082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82252078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AsyncTask</a:t>
            </a:r>
            <a:endParaRPr lang="fr-FR" dirty="0"/>
          </a:p>
        </p:txBody>
      </p:sp>
      <p:sp>
        <p:nvSpPr>
          <p:cNvPr id="3" name="Espace réservé du contenu 2"/>
          <p:cNvSpPr>
            <a:spLocks noGrp="1"/>
          </p:cNvSpPr>
          <p:nvPr>
            <p:ph idx="1"/>
          </p:nvPr>
        </p:nvSpPr>
        <p:spPr/>
        <p:txBody>
          <a:bodyPr>
            <a:normAutofit/>
          </a:bodyPr>
          <a:lstStyle/>
          <a:p>
            <a:r>
              <a:rPr lang="fr-FR" b="1" dirty="0" err="1" smtClean="0"/>
              <a:t>Params</a:t>
            </a:r>
            <a:r>
              <a:rPr lang="fr-FR" dirty="0" smtClean="0"/>
              <a:t> est la classe que l’on passe en paramètre lors de l’exécution</a:t>
            </a:r>
          </a:p>
          <a:p>
            <a:r>
              <a:rPr lang="fr-FR" b="1" dirty="0" smtClean="0"/>
              <a:t>Progress</a:t>
            </a:r>
            <a:r>
              <a:rPr lang="fr-FR" dirty="0" smtClean="0"/>
              <a:t> est la classe que l’on passe en paramètre lors de la progression de l’exécution</a:t>
            </a:r>
          </a:p>
          <a:p>
            <a:pPr lvl="1"/>
            <a:r>
              <a:rPr lang="fr-FR" dirty="0" smtClean="0"/>
              <a:t>Exemple : Pourcentage de progression</a:t>
            </a:r>
          </a:p>
          <a:p>
            <a:r>
              <a:rPr lang="fr-FR" b="1" dirty="0" err="1" smtClean="0"/>
              <a:t>Result</a:t>
            </a:r>
            <a:r>
              <a:rPr lang="fr-FR" dirty="0" smtClean="0"/>
              <a:t> est la classe que l’on passe en paramètre lors de la post-exécution</a:t>
            </a:r>
          </a:p>
          <a:p>
            <a:pPr lvl="1"/>
            <a:r>
              <a:rPr lang="fr-FR" dirty="0" smtClean="0"/>
              <a:t>Exemple : Tableau de résumé de la </a:t>
            </a:r>
            <a:r>
              <a:rPr lang="fr-FR" dirty="0" err="1" smtClean="0"/>
              <a:t>t</a:t>
            </a:r>
            <a:r>
              <a:rPr lang="fr-CA" dirty="0" err="1" smtClean="0"/>
              <a:t>âche</a:t>
            </a:r>
            <a:endParaRPr lang="fr-FR" dirty="0"/>
          </a:p>
        </p:txBody>
      </p:sp>
    </p:spTree>
    <p:extLst>
      <p:ext uri="{BB962C8B-B14F-4D97-AF65-F5344CB8AC3E}">
        <p14:creationId xmlns:p14="http://schemas.microsoft.com/office/powerpoint/2010/main" val="78612381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AsyncTask</a:t>
            </a:r>
            <a:endParaRPr lang="fr-FR" dirty="0"/>
          </a:p>
        </p:txBody>
      </p:sp>
      <p:sp>
        <p:nvSpPr>
          <p:cNvPr id="3" name="Espace réservé du contenu 2"/>
          <p:cNvSpPr>
            <a:spLocks noGrp="1"/>
          </p:cNvSpPr>
          <p:nvPr>
            <p:ph idx="1"/>
          </p:nvPr>
        </p:nvSpPr>
        <p:spPr/>
        <p:txBody>
          <a:bodyPr>
            <a:normAutofit/>
          </a:bodyPr>
          <a:lstStyle/>
          <a:p>
            <a:r>
              <a:rPr lang="fr-FR" dirty="0" smtClean="0"/>
              <a:t>Si on n’a pas besoin de passer de classe en paramètre, on peut mettre </a:t>
            </a:r>
            <a:r>
              <a:rPr lang="fr-FR" b="1" dirty="0" err="1" smtClean="0"/>
              <a:t>Void</a:t>
            </a:r>
            <a:endParaRPr lang="fr-FR" dirty="0" smtClean="0"/>
          </a:p>
        </p:txBody>
      </p:sp>
      <p:pic>
        <p:nvPicPr>
          <p:cNvPr id="4" name="Image 3" descr="Screen Shot 2014-09-22 at 09.39.3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3533" y="3437681"/>
            <a:ext cx="8190469" cy="74902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06347832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AsyncTask</a:t>
            </a:r>
            <a:endParaRPr lang="fr-FR" dirty="0"/>
          </a:p>
        </p:txBody>
      </p:sp>
      <p:sp>
        <p:nvSpPr>
          <p:cNvPr id="3" name="Espace réservé du contenu 2"/>
          <p:cNvSpPr>
            <a:spLocks noGrp="1"/>
          </p:cNvSpPr>
          <p:nvPr>
            <p:ph idx="1"/>
          </p:nvPr>
        </p:nvSpPr>
        <p:spPr/>
        <p:txBody>
          <a:bodyPr/>
          <a:lstStyle/>
          <a:p>
            <a:r>
              <a:rPr lang="fr-FR" dirty="0"/>
              <a:t>Il est bien de noter qu’on ne peut ouvrir de fichier directement dans un thread</a:t>
            </a:r>
          </a:p>
          <a:p>
            <a:r>
              <a:rPr lang="fr-FR" b="1" dirty="0" err="1"/>
              <a:t>openFileOutput</a:t>
            </a:r>
            <a:r>
              <a:rPr lang="fr-FR" dirty="0"/>
              <a:t> ne peut être utilisé que dans le cadre d’une activité</a:t>
            </a:r>
          </a:p>
          <a:p>
            <a:r>
              <a:rPr lang="fr-FR" dirty="0"/>
              <a:t>Il faut passer l’activité en paramètre dans le constructeur de la classe découlant de </a:t>
            </a:r>
            <a:r>
              <a:rPr lang="fr-FR" b="1" dirty="0" err="1"/>
              <a:t>AsyncTask</a:t>
            </a:r>
            <a:r>
              <a:rPr lang="fr-FR" dirty="0"/>
              <a:t> et ensuite appeler la méthode de cette activité</a:t>
            </a:r>
          </a:p>
          <a:p>
            <a:endParaRPr lang="fr-FR" dirty="0"/>
          </a:p>
        </p:txBody>
      </p:sp>
    </p:spTree>
    <p:extLst>
      <p:ext uri="{BB962C8B-B14F-4D97-AF65-F5344CB8AC3E}">
        <p14:creationId xmlns:p14="http://schemas.microsoft.com/office/powerpoint/2010/main" val="37383110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err="1" smtClean="0"/>
              <a:t>AsyncTask</a:t>
            </a:r>
            <a:r>
              <a:rPr lang="fr-CA" dirty="0" smtClean="0"/>
              <a:t> - Exemple</a:t>
            </a:r>
            <a:endParaRPr lang="fr-CA" dirty="0"/>
          </a:p>
        </p:txBody>
      </p:sp>
      <p:sp>
        <p:nvSpPr>
          <p:cNvPr id="3" name="Content Placeholder 2"/>
          <p:cNvSpPr>
            <a:spLocks noGrp="1"/>
          </p:cNvSpPr>
          <p:nvPr>
            <p:ph idx="1"/>
          </p:nvPr>
        </p:nvSpPr>
        <p:spPr>
          <a:xfrm>
            <a:off x="677334" y="1736203"/>
            <a:ext cx="8596668" cy="4582952"/>
          </a:xfrm>
        </p:spPr>
        <p:txBody>
          <a:bodyPr>
            <a:normAutofit fontScale="92500" lnSpcReduction="10000"/>
          </a:bodyPr>
          <a:lstStyle/>
          <a:p>
            <a:pPr marL="357188" indent="-346075">
              <a:buNone/>
            </a:pPr>
            <a:r>
              <a:rPr lang="fr-CA" dirty="0" smtClean="0"/>
              <a:t>public class </a:t>
            </a:r>
            <a:r>
              <a:rPr lang="fr-CA" dirty="0" err="1" smtClean="0"/>
              <a:t>AsyncFetchTweets</a:t>
            </a:r>
            <a:r>
              <a:rPr lang="fr-CA" dirty="0" smtClean="0"/>
              <a:t> </a:t>
            </a:r>
            <a:r>
              <a:rPr lang="fr-CA" dirty="0" err="1" smtClean="0"/>
              <a:t>extends</a:t>
            </a:r>
            <a:r>
              <a:rPr lang="fr-CA" dirty="0" smtClean="0"/>
              <a:t> </a:t>
            </a:r>
            <a:r>
              <a:rPr lang="fr-CA" dirty="0" err="1" smtClean="0"/>
              <a:t>AsyncTask</a:t>
            </a:r>
            <a:r>
              <a:rPr lang="fr-CA" dirty="0" smtClean="0"/>
              <a:t>&lt;</a:t>
            </a:r>
            <a:r>
              <a:rPr lang="fr-CA" dirty="0" err="1" smtClean="0"/>
              <a:t>Void</a:t>
            </a:r>
            <a:r>
              <a:rPr lang="fr-CA" dirty="0" smtClean="0"/>
              <a:t>, </a:t>
            </a:r>
            <a:r>
              <a:rPr lang="fr-CA" dirty="0" err="1" smtClean="0"/>
              <a:t>Void</a:t>
            </a:r>
            <a:r>
              <a:rPr lang="fr-CA" dirty="0" smtClean="0"/>
              <a:t>, List&lt;Tweet&gt; {</a:t>
            </a:r>
            <a:br>
              <a:rPr lang="fr-CA" dirty="0" smtClean="0"/>
            </a:br>
            <a:r>
              <a:rPr lang="fr-CA" dirty="0" smtClean="0"/>
              <a:t>@</a:t>
            </a:r>
            <a:r>
              <a:rPr lang="fr-CA" dirty="0" err="1" smtClean="0"/>
              <a:t>Override</a:t>
            </a:r>
            <a:r>
              <a:rPr lang="fr-CA" dirty="0" smtClean="0"/>
              <a:t/>
            </a:r>
            <a:br>
              <a:rPr lang="fr-CA" dirty="0" smtClean="0"/>
            </a:br>
            <a:r>
              <a:rPr lang="fr-CA" dirty="0" err="1" smtClean="0"/>
              <a:t>protected</a:t>
            </a:r>
            <a:r>
              <a:rPr lang="fr-CA" dirty="0" smtClean="0"/>
              <a:t> </a:t>
            </a:r>
            <a:r>
              <a:rPr lang="fr-CA" dirty="0" err="1" smtClean="0"/>
              <a:t>void</a:t>
            </a:r>
            <a:r>
              <a:rPr lang="fr-CA" dirty="0" smtClean="0"/>
              <a:t> </a:t>
            </a:r>
            <a:r>
              <a:rPr lang="fr-CA" dirty="0" err="1" smtClean="0"/>
              <a:t>onPreExecute</a:t>
            </a:r>
            <a:r>
              <a:rPr lang="fr-CA" dirty="0" smtClean="0"/>
              <a:t>() {</a:t>
            </a:r>
            <a:br>
              <a:rPr lang="fr-CA" dirty="0" smtClean="0"/>
            </a:br>
            <a:r>
              <a:rPr lang="fr-CA" dirty="0" smtClean="0"/>
              <a:t>    </a:t>
            </a:r>
            <a:r>
              <a:rPr lang="fr-CA" dirty="0" err="1" smtClean="0"/>
              <a:t>super.onPreExecute</a:t>
            </a:r>
            <a:r>
              <a:rPr lang="fr-CA" dirty="0" smtClean="0"/>
              <a:t>();</a:t>
            </a:r>
            <a:br>
              <a:rPr lang="fr-CA" dirty="0" smtClean="0"/>
            </a:br>
            <a:r>
              <a:rPr lang="fr-CA" dirty="0" smtClean="0"/>
              <a:t>    // Instructions avant l’exécution de la tâche</a:t>
            </a:r>
            <a:br>
              <a:rPr lang="fr-CA" dirty="0" smtClean="0"/>
            </a:br>
            <a:r>
              <a:rPr lang="fr-CA" dirty="0" smtClean="0"/>
              <a:t>}</a:t>
            </a:r>
            <a:br>
              <a:rPr lang="fr-CA" dirty="0" smtClean="0"/>
            </a:br>
            <a:r>
              <a:rPr lang="fr-CA" dirty="0" smtClean="0"/>
              <a:t/>
            </a:r>
            <a:br>
              <a:rPr lang="fr-CA" dirty="0" smtClean="0"/>
            </a:br>
            <a:r>
              <a:rPr lang="fr-CA" dirty="0" smtClean="0"/>
              <a:t>@</a:t>
            </a:r>
            <a:r>
              <a:rPr lang="fr-CA" dirty="0" err="1" smtClean="0"/>
              <a:t>Override</a:t>
            </a:r>
            <a:r>
              <a:rPr lang="fr-CA" dirty="0" smtClean="0"/>
              <a:t/>
            </a:r>
            <a:br>
              <a:rPr lang="fr-CA" dirty="0" smtClean="0"/>
            </a:br>
            <a:r>
              <a:rPr lang="fr-CA" dirty="0" err="1" smtClean="0"/>
              <a:t>protected</a:t>
            </a:r>
            <a:r>
              <a:rPr lang="fr-CA" dirty="0" smtClean="0"/>
              <a:t> List&lt;Tweet&gt; </a:t>
            </a:r>
            <a:r>
              <a:rPr lang="fr-CA" dirty="0" err="1" smtClean="0"/>
              <a:t>doInBackground</a:t>
            </a:r>
            <a:r>
              <a:rPr lang="fr-CA" dirty="0" smtClean="0"/>
              <a:t>(</a:t>
            </a:r>
            <a:r>
              <a:rPr lang="fr-CA" dirty="0" err="1" smtClean="0"/>
              <a:t>Void</a:t>
            </a:r>
            <a:r>
              <a:rPr lang="fr-CA" dirty="0" smtClean="0"/>
              <a:t>… </a:t>
            </a:r>
            <a:r>
              <a:rPr lang="fr-CA" dirty="0" err="1" smtClean="0"/>
              <a:t>params</a:t>
            </a:r>
            <a:r>
              <a:rPr lang="fr-CA" dirty="0" smtClean="0"/>
              <a:t>) {</a:t>
            </a:r>
            <a:br>
              <a:rPr lang="fr-CA" dirty="0" smtClean="0"/>
            </a:br>
            <a:r>
              <a:rPr lang="fr-CA" dirty="0" smtClean="0"/>
              <a:t>    // Instructions de la tâche</a:t>
            </a:r>
            <a:br>
              <a:rPr lang="fr-CA" dirty="0" smtClean="0"/>
            </a:br>
            <a:r>
              <a:rPr lang="fr-CA" dirty="0" smtClean="0"/>
              <a:t>}</a:t>
            </a:r>
            <a:br>
              <a:rPr lang="fr-CA" dirty="0" smtClean="0"/>
            </a:br>
            <a:r>
              <a:rPr lang="fr-CA" dirty="0" smtClean="0"/>
              <a:t/>
            </a:r>
            <a:br>
              <a:rPr lang="fr-CA" dirty="0" smtClean="0"/>
            </a:br>
            <a:r>
              <a:rPr lang="fr-CA" dirty="0" smtClean="0"/>
              <a:t>@</a:t>
            </a:r>
            <a:r>
              <a:rPr lang="fr-CA" dirty="0" err="1" smtClean="0"/>
              <a:t>Override</a:t>
            </a:r>
            <a:r>
              <a:rPr lang="fr-CA" dirty="0" smtClean="0"/>
              <a:t/>
            </a:r>
            <a:br>
              <a:rPr lang="fr-CA" dirty="0" smtClean="0"/>
            </a:br>
            <a:r>
              <a:rPr lang="fr-CA" dirty="0" err="1" smtClean="0"/>
              <a:t>protected</a:t>
            </a:r>
            <a:r>
              <a:rPr lang="fr-CA" dirty="0" smtClean="0"/>
              <a:t> </a:t>
            </a:r>
            <a:r>
              <a:rPr lang="fr-CA" dirty="0" err="1" smtClean="0"/>
              <a:t>void</a:t>
            </a:r>
            <a:r>
              <a:rPr lang="fr-CA" dirty="0" smtClean="0"/>
              <a:t> </a:t>
            </a:r>
            <a:r>
              <a:rPr lang="fr-CA" dirty="0" err="1" smtClean="0"/>
              <a:t>onPostExecute</a:t>
            </a:r>
            <a:r>
              <a:rPr lang="fr-CA" dirty="0" smtClean="0"/>
              <a:t>(List &lt;Tweet&gt; tweets) {</a:t>
            </a:r>
            <a:br>
              <a:rPr lang="fr-CA" dirty="0" smtClean="0"/>
            </a:br>
            <a:r>
              <a:rPr lang="fr-CA" dirty="0" smtClean="0"/>
              <a:t>    // Instructions après la tâche</a:t>
            </a:r>
            <a:br>
              <a:rPr lang="fr-CA" dirty="0" smtClean="0"/>
            </a:br>
            <a:r>
              <a:rPr lang="fr-CA" dirty="0" smtClean="0"/>
              <a:t>}</a:t>
            </a:r>
          </a:p>
          <a:p>
            <a:pPr marL="0" indent="0">
              <a:buNone/>
            </a:pPr>
            <a:r>
              <a:rPr lang="fr-CA" dirty="0" smtClean="0"/>
              <a:t>}</a:t>
            </a:r>
            <a:endParaRPr lang="fr-CA" dirty="0"/>
          </a:p>
        </p:txBody>
      </p:sp>
    </p:spTree>
    <p:extLst>
      <p:ext uri="{BB962C8B-B14F-4D97-AF65-F5344CB8AC3E}">
        <p14:creationId xmlns:p14="http://schemas.microsoft.com/office/powerpoint/2010/main" val="66423886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Exercices</a:t>
            </a:r>
            <a:endParaRPr lang="fr-FR" dirty="0"/>
          </a:p>
        </p:txBody>
      </p:sp>
      <p:sp>
        <p:nvSpPr>
          <p:cNvPr id="3" name="Espace réservé du contenu 2"/>
          <p:cNvSpPr>
            <a:spLocks noGrp="1"/>
          </p:cNvSpPr>
          <p:nvPr>
            <p:ph idx="1"/>
          </p:nvPr>
        </p:nvSpPr>
        <p:spPr/>
        <p:txBody>
          <a:bodyPr/>
          <a:lstStyle/>
          <a:p>
            <a:r>
              <a:rPr lang="fr-FR" dirty="0" smtClean="0"/>
              <a:t>Créer une classe privée appelée </a:t>
            </a:r>
            <a:r>
              <a:rPr lang="fr-FR" b="1" dirty="0" err="1" smtClean="0"/>
              <a:t>FetchTweets</a:t>
            </a:r>
            <a:r>
              <a:rPr lang="fr-FR" b="1" dirty="0" smtClean="0"/>
              <a:t> </a:t>
            </a:r>
            <a:r>
              <a:rPr lang="fr-FR" dirty="0" smtClean="0"/>
              <a:t>qui est une extension d’</a:t>
            </a:r>
            <a:r>
              <a:rPr lang="fr-FR" b="1" dirty="0" err="1" smtClean="0"/>
              <a:t>AsyncTask</a:t>
            </a:r>
            <a:endParaRPr lang="fr-FR" b="1" dirty="0" smtClean="0"/>
          </a:p>
          <a:p>
            <a:pPr lvl="1"/>
            <a:r>
              <a:rPr lang="fr-FR" dirty="0" smtClean="0"/>
              <a:t>Une classe privée est une classe à l’intérieur d’une classe. Cette classe n’est accessible que par la classe dans laquelle elle a été déclarée.</a:t>
            </a:r>
          </a:p>
          <a:p>
            <a:r>
              <a:rPr lang="fr-FR" dirty="0" smtClean="0"/>
              <a:t>Surcharger la méthode </a:t>
            </a:r>
            <a:r>
              <a:rPr lang="fr-FR" b="1" dirty="0" err="1" smtClean="0"/>
              <a:t>doInBackground</a:t>
            </a:r>
            <a:r>
              <a:rPr lang="fr-FR" dirty="0" smtClean="0"/>
              <a:t> pour qu’elle :</a:t>
            </a:r>
          </a:p>
          <a:p>
            <a:pPr lvl="1"/>
            <a:r>
              <a:rPr lang="fr-FR" dirty="0"/>
              <a:t>A</a:t>
            </a:r>
            <a:r>
              <a:rPr lang="fr-FR" dirty="0" smtClean="0"/>
              <a:t>it un délai de 5 secondes pour simuler l’attente d’un réseau. </a:t>
            </a:r>
            <a:r>
              <a:rPr lang="fr-FR" b="1" dirty="0" err="1" smtClean="0"/>
              <a:t>Thread.sleep</a:t>
            </a:r>
            <a:r>
              <a:rPr lang="fr-FR" b="1" dirty="0" smtClean="0"/>
              <a:t>(5000)</a:t>
            </a:r>
            <a:endParaRPr lang="fr-FR" dirty="0" smtClean="0"/>
          </a:p>
          <a:p>
            <a:pPr lvl="1"/>
            <a:r>
              <a:rPr lang="fr-FR" dirty="0" smtClean="0"/>
              <a:t>Génère des tweets aléatoires dans la liste</a:t>
            </a:r>
          </a:p>
          <a:p>
            <a:pPr lvl="1"/>
            <a:r>
              <a:rPr lang="fr-FR" dirty="0" smtClean="0"/>
              <a:t>Écrive dans un fichier les </a:t>
            </a:r>
            <a:r>
              <a:rPr lang="fr-FR" dirty="0" err="1" smtClean="0"/>
              <a:t>tweets</a:t>
            </a:r>
            <a:endParaRPr lang="fr-FR" dirty="0" smtClean="0"/>
          </a:p>
          <a:p>
            <a:pPr lvl="1"/>
            <a:endParaRPr lang="fr-FR" dirty="0"/>
          </a:p>
        </p:txBody>
      </p:sp>
      <p:sp>
        <p:nvSpPr>
          <p:cNvPr id="4" name="ZoneTexte 3"/>
          <p:cNvSpPr txBox="1"/>
          <p:nvPr/>
        </p:nvSpPr>
        <p:spPr>
          <a:xfrm rot="19524246">
            <a:off x="6175152" y="5033478"/>
            <a:ext cx="2915163" cy="92333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fr-FR" dirty="0"/>
              <a:t>Désinstaller l’application</a:t>
            </a:r>
            <a:br>
              <a:rPr lang="fr-FR" dirty="0"/>
            </a:br>
            <a:r>
              <a:rPr lang="fr-FR" dirty="0"/>
              <a:t>entre chaque test pour</a:t>
            </a:r>
            <a:br>
              <a:rPr lang="fr-FR" dirty="0"/>
            </a:br>
            <a:r>
              <a:rPr lang="fr-FR" dirty="0"/>
              <a:t>supprimer la cache</a:t>
            </a:r>
          </a:p>
        </p:txBody>
      </p:sp>
    </p:spTree>
    <p:extLst>
      <p:ext uri="{BB962C8B-B14F-4D97-AF65-F5344CB8AC3E}">
        <p14:creationId xmlns:p14="http://schemas.microsoft.com/office/powerpoint/2010/main" val="158964703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AsyncTask</a:t>
            </a:r>
            <a:r>
              <a:rPr lang="fr-FR" dirty="0" smtClean="0"/>
              <a:t> : </a:t>
            </a:r>
            <a:r>
              <a:rPr lang="fr-FR" dirty="0" err="1" smtClean="0"/>
              <a:t>MàJ</a:t>
            </a:r>
            <a:r>
              <a:rPr lang="fr-FR" dirty="0" smtClean="0"/>
              <a:t> du UI</a:t>
            </a:r>
            <a:endParaRPr lang="fr-FR" dirty="0"/>
          </a:p>
        </p:txBody>
      </p:sp>
      <p:sp>
        <p:nvSpPr>
          <p:cNvPr id="3" name="Espace réservé du contenu 2"/>
          <p:cNvSpPr>
            <a:spLocks noGrp="1"/>
          </p:cNvSpPr>
          <p:nvPr>
            <p:ph idx="1"/>
          </p:nvPr>
        </p:nvSpPr>
        <p:spPr/>
        <p:txBody>
          <a:bodyPr>
            <a:normAutofit/>
          </a:bodyPr>
          <a:lstStyle/>
          <a:p>
            <a:r>
              <a:rPr lang="fr-FR" dirty="0" smtClean="0"/>
              <a:t>Jusqu’à maintenant, il n’y a pas de modification au niveau du UI</a:t>
            </a:r>
          </a:p>
          <a:p>
            <a:r>
              <a:rPr lang="fr-FR" dirty="0" err="1" smtClean="0"/>
              <a:t>AsyncTask</a:t>
            </a:r>
            <a:r>
              <a:rPr lang="fr-FR" dirty="0" smtClean="0"/>
              <a:t> ne peut modifier directement le UI d’une activité</a:t>
            </a:r>
          </a:p>
          <a:p>
            <a:r>
              <a:rPr lang="fr-FR" dirty="0" smtClean="0"/>
              <a:t>Pour ce faire, il faut ajouter une méthode de rendu publique dans le fichier de l’activité</a:t>
            </a:r>
          </a:p>
          <a:p>
            <a:pPr lvl="1"/>
            <a:r>
              <a:rPr lang="fr-FR" dirty="0" smtClean="0"/>
              <a:t>Pour respecter le principe DRY (</a:t>
            </a:r>
            <a:r>
              <a:rPr lang="fr-FR" i="1" dirty="0" err="1" smtClean="0"/>
              <a:t>Don’t</a:t>
            </a:r>
            <a:r>
              <a:rPr lang="fr-FR" i="1" dirty="0" smtClean="0"/>
              <a:t> </a:t>
            </a:r>
            <a:r>
              <a:rPr lang="fr-FR" i="1" dirty="0" err="1" smtClean="0"/>
              <a:t>repeat</a:t>
            </a:r>
            <a:r>
              <a:rPr lang="fr-FR" i="1" dirty="0" smtClean="0"/>
              <a:t> </a:t>
            </a:r>
            <a:r>
              <a:rPr lang="fr-FR" i="1" dirty="0" err="1" smtClean="0"/>
              <a:t>yourself</a:t>
            </a:r>
            <a:r>
              <a:rPr lang="fr-FR" dirty="0" smtClean="0"/>
              <a:t>), il faut retirer le code du rendu dans le </a:t>
            </a:r>
            <a:r>
              <a:rPr lang="fr-FR" b="1" dirty="0" err="1" smtClean="0"/>
              <a:t>onCreate</a:t>
            </a:r>
            <a:endParaRPr lang="fr-FR" dirty="0"/>
          </a:p>
        </p:txBody>
      </p:sp>
    </p:spTree>
    <p:extLst>
      <p:ext uri="{BB962C8B-B14F-4D97-AF65-F5344CB8AC3E}">
        <p14:creationId xmlns:p14="http://schemas.microsoft.com/office/powerpoint/2010/main" val="353614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Pratique – Leçon 11</a:t>
            </a:r>
            <a:endParaRPr lang="fr-FR" dirty="0"/>
          </a:p>
        </p:txBody>
      </p:sp>
      <p:sp>
        <p:nvSpPr>
          <p:cNvPr id="3" name="Espace réservé du contenu 2"/>
          <p:cNvSpPr>
            <a:spLocks noGrp="1"/>
          </p:cNvSpPr>
          <p:nvPr>
            <p:ph idx="1"/>
          </p:nvPr>
        </p:nvSpPr>
        <p:spPr/>
        <p:txBody>
          <a:bodyPr/>
          <a:lstStyle/>
          <a:p>
            <a:r>
              <a:rPr lang="fr-FR" dirty="0"/>
              <a:t>Dans l’application finale, on ouvre les détails d’un </a:t>
            </a:r>
            <a:r>
              <a:rPr lang="fr-FR" dirty="0" err="1"/>
              <a:t>tweet</a:t>
            </a:r>
            <a:r>
              <a:rPr lang="fr-FR" dirty="0"/>
              <a:t> via un </a:t>
            </a:r>
            <a:r>
              <a:rPr lang="fr-FR" dirty="0" err="1"/>
              <a:t>layout</a:t>
            </a:r>
            <a:r>
              <a:rPr lang="fr-FR" dirty="0"/>
              <a:t>. Pour l’instant, on changera le texte dans le </a:t>
            </a:r>
            <a:r>
              <a:rPr lang="fr-FR" dirty="0" smtClean="0"/>
              <a:t>« Header </a:t>
            </a:r>
            <a:r>
              <a:rPr lang="fr-FR" dirty="0" err="1" smtClean="0"/>
              <a:t>Text</a:t>
            </a:r>
            <a:r>
              <a:rPr lang="fr-FR" dirty="0" smtClean="0"/>
              <a:t> »</a:t>
            </a:r>
          </a:p>
          <a:p>
            <a:r>
              <a:rPr lang="fr-FR" dirty="0" smtClean="0"/>
              <a:t>Dans « </a:t>
            </a:r>
            <a:r>
              <a:rPr lang="fr-FR" dirty="0" err="1" smtClean="0"/>
              <a:t>row_tweet</a:t>
            </a:r>
            <a:r>
              <a:rPr lang="fr-FR" dirty="0" smtClean="0"/>
              <a:t> », donner au </a:t>
            </a:r>
            <a:r>
              <a:rPr lang="fr-FR" dirty="0" err="1" smtClean="0"/>
              <a:t>TextView</a:t>
            </a:r>
            <a:r>
              <a:rPr lang="fr-FR" dirty="0" smtClean="0"/>
              <a:t> du « Header </a:t>
            </a:r>
            <a:r>
              <a:rPr lang="fr-FR" dirty="0" err="1" smtClean="0"/>
              <a:t>Text</a:t>
            </a:r>
            <a:r>
              <a:rPr lang="fr-FR" dirty="0" smtClean="0"/>
              <a:t> » le id « </a:t>
            </a:r>
            <a:r>
              <a:rPr lang="fr-FR" dirty="0" err="1" smtClean="0"/>
              <a:t>tweetTitle</a:t>
            </a:r>
            <a:r>
              <a:rPr lang="fr-FR" dirty="0" smtClean="0"/>
              <a:t> » au lieu de « </a:t>
            </a:r>
            <a:r>
              <a:rPr lang="fr-FR" dirty="0" err="1" smtClean="0"/>
              <a:t>textView</a:t>
            </a:r>
            <a:r>
              <a:rPr lang="fr-FR" dirty="0" smtClean="0"/>
              <a:t> »</a:t>
            </a:r>
            <a:endParaRPr lang="fr-FR" dirty="0"/>
          </a:p>
        </p:txBody>
      </p:sp>
    </p:spTree>
    <p:extLst>
      <p:ext uri="{BB962C8B-B14F-4D97-AF65-F5344CB8AC3E}">
        <p14:creationId xmlns:p14="http://schemas.microsoft.com/office/powerpoint/2010/main" val="73002443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a:t>AsyncTask</a:t>
            </a:r>
            <a:r>
              <a:rPr lang="fr-FR" dirty="0"/>
              <a:t> : </a:t>
            </a:r>
            <a:r>
              <a:rPr lang="fr-FR" dirty="0" err="1"/>
              <a:t>MàJ</a:t>
            </a:r>
            <a:r>
              <a:rPr lang="fr-FR" dirty="0"/>
              <a:t> du UI</a:t>
            </a:r>
          </a:p>
        </p:txBody>
      </p:sp>
      <p:sp>
        <p:nvSpPr>
          <p:cNvPr id="3" name="Espace réservé du contenu 2"/>
          <p:cNvSpPr>
            <a:spLocks noGrp="1"/>
          </p:cNvSpPr>
          <p:nvPr>
            <p:ph idx="1"/>
          </p:nvPr>
        </p:nvSpPr>
        <p:spPr/>
        <p:txBody>
          <a:bodyPr/>
          <a:lstStyle/>
          <a:p>
            <a:r>
              <a:rPr lang="fr-FR" dirty="0" smtClean="0"/>
              <a:t>Pour cette partie, la méthode de rendu sera désormais appelé dans la méthode </a:t>
            </a:r>
            <a:r>
              <a:rPr lang="fr-FR" b="1" dirty="0" err="1" smtClean="0"/>
              <a:t>onCreate</a:t>
            </a:r>
            <a:r>
              <a:rPr lang="fr-FR" dirty="0" smtClean="0"/>
              <a:t> et dans la méthode </a:t>
            </a:r>
            <a:r>
              <a:rPr lang="fr-FR" b="1" dirty="0" err="1" smtClean="0"/>
              <a:t>onPostExecute</a:t>
            </a:r>
            <a:endParaRPr lang="fr-FR" dirty="0"/>
          </a:p>
        </p:txBody>
      </p:sp>
    </p:spTree>
    <p:extLst>
      <p:ext uri="{BB962C8B-B14F-4D97-AF65-F5344CB8AC3E}">
        <p14:creationId xmlns:p14="http://schemas.microsoft.com/office/powerpoint/2010/main" val="111159983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a:t>AsyncTask</a:t>
            </a:r>
            <a:r>
              <a:rPr lang="fr-FR" dirty="0"/>
              <a:t> : </a:t>
            </a:r>
            <a:r>
              <a:rPr lang="fr-FR" dirty="0" err="1"/>
              <a:t>MàJ</a:t>
            </a:r>
            <a:r>
              <a:rPr lang="fr-FR" dirty="0"/>
              <a:t> du UI</a:t>
            </a:r>
          </a:p>
        </p:txBody>
      </p:sp>
      <p:sp>
        <p:nvSpPr>
          <p:cNvPr id="3" name="Espace réservé du contenu 2"/>
          <p:cNvSpPr>
            <a:spLocks noGrp="1"/>
          </p:cNvSpPr>
          <p:nvPr>
            <p:ph idx="1"/>
          </p:nvPr>
        </p:nvSpPr>
        <p:spPr/>
        <p:txBody>
          <a:bodyPr/>
          <a:lstStyle/>
          <a:p>
            <a:r>
              <a:rPr lang="fr-FR" dirty="0" smtClean="0"/>
              <a:t>Dans la classe </a:t>
            </a:r>
            <a:r>
              <a:rPr lang="fr-FR" b="1" dirty="0" err="1" smtClean="0"/>
              <a:t>AsyncTask</a:t>
            </a:r>
            <a:r>
              <a:rPr lang="fr-FR" dirty="0" smtClean="0"/>
              <a:t>, il faut surcharger la méthode </a:t>
            </a:r>
            <a:r>
              <a:rPr lang="fr-FR" b="1" dirty="0" err="1" smtClean="0"/>
              <a:t>onPostExecute</a:t>
            </a:r>
            <a:r>
              <a:rPr lang="fr-FR" b="1" dirty="0" smtClean="0"/>
              <a:t>(…)</a:t>
            </a:r>
            <a:endParaRPr lang="fr-FR" dirty="0" smtClean="0"/>
          </a:p>
          <a:p>
            <a:r>
              <a:rPr lang="fr-FR" dirty="0" smtClean="0"/>
              <a:t>Cette méthode est exécutée immédiatement après que </a:t>
            </a:r>
            <a:r>
              <a:rPr lang="fr-FR" b="1" dirty="0" err="1" smtClean="0"/>
              <a:t>doInBackground</a:t>
            </a:r>
            <a:r>
              <a:rPr lang="fr-FR" dirty="0" smtClean="0"/>
              <a:t> est terminée</a:t>
            </a:r>
          </a:p>
          <a:p>
            <a:r>
              <a:rPr lang="fr-FR" b="1" dirty="0" err="1" smtClean="0"/>
              <a:t>onPostExecute</a:t>
            </a:r>
            <a:r>
              <a:rPr lang="fr-FR" dirty="0" smtClean="0"/>
              <a:t> accepte comme paramètre le type retourné de </a:t>
            </a:r>
            <a:r>
              <a:rPr lang="fr-FR" b="1" dirty="0" err="1" smtClean="0"/>
              <a:t>doInBackground</a:t>
            </a:r>
            <a:endParaRPr lang="fr-FR" b="1" dirty="0"/>
          </a:p>
        </p:txBody>
      </p:sp>
    </p:spTree>
    <p:extLst>
      <p:ext uri="{BB962C8B-B14F-4D97-AF65-F5344CB8AC3E}">
        <p14:creationId xmlns:p14="http://schemas.microsoft.com/office/powerpoint/2010/main" val="169809755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err="1" smtClean="0"/>
              <a:t>ProgressDialog</a:t>
            </a:r>
            <a:endParaRPr lang="fr-CA" dirty="0"/>
          </a:p>
        </p:txBody>
      </p:sp>
      <p:sp>
        <p:nvSpPr>
          <p:cNvPr id="3" name="Content Placeholder 2"/>
          <p:cNvSpPr>
            <a:spLocks noGrp="1"/>
          </p:cNvSpPr>
          <p:nvPr>
            <p:ph idx="1"/>
          </p:nvPr>
        </p:nvSpPr>
        <p:spPr/>
        <p:txBody>
          <a:bodyPr>
            <a:normAutofit lnSpcReduction="10000"/>
          </a:bodyPr>
          <a:lstStyle/>
          <a:p>
            <a:r>
              <a:rPr lang="fr-CA" dirty="0" smtClean="0"/>
              <a:t>Le </a:t>
            </a:r>
            <a:r>
              <a:rPr lang="fr-CA" dirty="0" err="1" smtClean="0"/>
              <a:t>ProgressDialog</a:t>
            </a:r>
            <a:r>
              <a:rPr lang="fr-CA" dirty="0" smtClean="0"/>
              <a:t> permet d’afficher une fenêtre avec une roue qui tourne dans une activité déterminée</a:t>
            </a:r>
          </a:p>
          <a:p>
            <a:r>
              <a:rPr lang="fr-CA" dirty="0" smtClean="0"/>
              <a:t>Plusieurs styles de barre de dialogue de progression existe</a:t>
            </a:r>
          </a:p>
          <a:p>
            <a:r>
              <a:rPr lang="fr-CA" dirty="0" smtClean="0"/>
              <a:t>Voici l’algorithme de base</a:t>
            </a:r>
          </a:p>
          <a:p>
            <a:pPr lvl="1"/>
            <a:r>
              <a:rPr lang="fr-CA" dirty="0" smtClean="0"/>
              <a:t>Instancier l’objet </a:t>
            </a:r>
            <a:r>
              <a:rPr lang="fr-CA" dirty="0" err="1" smtClean="0"/>
              <a:t>ProgressDialog</a:t>
            </a:r>
            <a:r>
              <a:rPr lang="fr-CA" dirty="0" smtClean="0"/>
              <a:t> avec l’activité dans laquelle afficher le dialogue</a:t>
            </a:r>
          </a:p>
          <a:p>
            <a:pPr lvl="1"/>
            <a:r>
              <a:rPr lang="fr-CA" dirty="0" smtClean="0"/>
              <a:t>Configurer le message</a:t>
            </a:r>
          </a:p>
          <a:p>
            <a:pPr lvl="1"/>
            <a:r>
              <a:rPr lang="fr-CA" dirty="0" smtClean="0"/>
              <a:t>Configurer le style</a:t>
            </a:r>
          </a:p>
          <a:p>
            <a:pPr lvl="1"/>
            <a:r>
              <a:rPr lang="fr-CA" dirty="0" smtClean="0"/>
              <a:t>Configurer si elle a une durée déterminée ou non</a:t>
            </a:r>
          </a:p>
          <a:p>
            <a:pPr lvl="1"/>
            <a:r>
              <a:rPr lang="fr-CA" dirty="0" smtClean="0"/>
              <a:t>Afficher</a:t>
            </a:r>
          </a:p>
          <a:p>
            <a:pPr lvl="1"/>
            <a:r>
              <a:rPr lang="fr-CA" dirty="0" smtClean="0"/>
              <a:t>Exécuter la tâche en arrière-plan</a:t>
            </a:r>
          </a:p>
          <a:p>
            <a:pPr lvl="1"/>
            <a:r>
              <a:rPr lang="fr-CA" dirty="0" smtClean="0"/>
              <a:t>Une fois la tâche complétée, fermer la boîte de dialogue</a:t>
            </a:r>
            <a:endParaRPr lang="fr-CA" dirty="0"/>
          </a:p>
        </p:txBody>
      </p:sp>
      <p:sp>
        <p:nvSpPr>
          <p:cNvPr id="4" name="TextBox 3"/>
          <p:cNvSpPr txBox="1"/>
          <p:nvPr/>
        </p:nvSpPr>
        <p:spPr>
          <a:xfrm rot="19637183">
            <a:off x="7095282" y="5139157"/>
            <a:ext cx="3488455" cy="64633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r>
              <a:rPr lang="fr-CA" dirty="0" smtClean="0"/>
              <a:t>Il y a un exemple dans les notes</a:t>
            </a:r>
            <a:br>
              <a:rPr lang="fr-CA" dirty="0" smtClean="0"/>
            </a:br>
            <a:r>
              <a:rPr lang="fr-CA" dirty="0" smtClean="0"/>
              <a:t>de </a:t>
            </a:r>
            <a:r>
              <a:rPr lang="fr-CA" smtClean="0"/>
              <a:t>ce diapositive</a:t>
            </a:r>
            <a:endParaRPr lang="fr-CA"/>
          </a:p>
        </p:txBody>
      </p:sp>
    </p:spTree>
    <p:extLst>
      <p:ext uri="{BB962C8B-B14F-4D97-AF65-F5344CB8AC3E}">
        <p14:creationId xmlns:p14="http://schemas.microsoft.com/office/powerpoint/2010/main" val="90605325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Exercice</a:t>
            </a:r>
            <a:endParaRPr lang="fr-FR" dirty="0"/>
          </a:p>
        </p:txBody>
      </p:sp>
      <p:sp>
        <p:nvSpPr>
          <p:cNvPr id="3" name="Espace réservé du contenu 2"/>
          <p:cNvSpPr>
            <a:spLocks noGrp="1"/>
          </p:cNvSpPr>
          <p:nvPr>
            <p:ph idx="1"/>
          </p:nvPr>
        </p:nvSpPr>
        <p:spPr/>
        <p:txBody>
          <a:bodyPr>
            <a:normAutofit/>
          </a:bodyPr>
          <a:lstStyle/>
          <a:p>
            <a:pPr marL="525780" indent="-457200">
              <a:buFont typeface="+mj-lt"/>
              <a:buAutoNum type="arabicPeriod"/>
            </a:pPr>
            <a:r>
              <a:rPr lang="fr-FR" dirty="0" smtClean="0"/>
              <a:t>Modifier la méthode </a:t>
            </a:r>
            <a:r>
              <a:rPr lang="fr-FR" b="1" dirty="0" err="1" smtClean="0"/>
              <a:t>doInBackground</a:t>
            </a:r>
            <a:r>
              <a:rPr lang="fr-FR" dirty="0" smtClean="0"/>
              <a:t> de la classe </a:t>
            </a:r>
            <a:r>
              <a:rPr lang="fr-FR" b="1" dirty="0" err="1" smtClean="0"/>
              <a:t>FetchTweets</a:t>
            </a:r>
            <a:r>
              <a:rPr lang="fr-FR" b="1" dirty="0" smtClean="0"/>
              <a:t> </a:t>
            </a:r>
            <a:r>
              <a:rPr lang="fr-FR" dirty="0" smtClean="0"/>
              <a:t>pour qu’elle retourne une liste de tweets</a:t>
            </a:r>
          </a:p>
          <a:p>
            <a:pPr marL="525780" indent="-457200">
              <a:buFont typeface="+mj-lt"/>
              <a:buAutoNum type="arabicPeriod"/>
            </a:pPr>
            <a:r>
              <a:rPr lang="fr-FR" dirty="0" smtClean="0"/>
              <a:t>Surcharger la méthode </a:t>
            </a:r>
            <a:r>
              <a:rPr lang="fr-FR" b="1" dirty="0" err="1" smtClean="0"/>
              <a:t>onPostExecute</a:t>
            </a:r>
            <a:r>
              <a:rPr lang="fr-FR" dirty="0" smtClean="0"/>
              <a:t> pour qu’elle accepte une liste de </a:t>
            </a:r>
            <a:r>
              <a:rPr lang="fr-FR" dirty="0" err="1" smtClean="0"/>
              <a:t>tweets</a:t>
            </a:r>
            <a:endParaRPr lang="fr-FR" dirty="0" smtClean="0"/>
          </a:p>
          <a:p>
            <a:pPr marL="525780" indent="-457200">
              <a:buFont typeface="+mj-lt"/>
              <a:buAutoNum type="arabicPeriod"/>
            </a:pPr>
            <a:r>
              <a:rPr lang="fr-FR" dirty="0" smtClean="0"/>
              <a:t>Afficher une </a:t>
            </a:r>
            <a:r>
              <a:rPr lang="fr-FR" dirty="0" err="1" smtClean="0"/>
              <a:t>bo</a:t>
            </a:r>
            <a:r>
              <a:rPr lang="fr-CA" dirty="0" err="1" smtClean="0"/>
              <a:t>îte</a:t>
            </a:r>
            <a:r>
              <a:rPr lang="fr-CA" dirty="0" smtClean="0"/>
              <a:t> de dialogue</a:t>
            </a:r>
            <a:r>
              <a:rPr lang="fr-FR" dirty="0" smtClean="0"/>
              <a:t> de </a:t>
            </a:r>
            <a:r>
              <a:rPr lang="fr-CA" dirty="0" smtClean="0"/>
              <a:t>progression dans la </a:t>
            </a:r>
            <a:r>
              <a:rPr lang="fr-CA" dirty="0" err="1" smtClean="0"/>
              <a:t>préexécution</a:t>
            </a:r>
            <a:r>
              <a:rPr lang="fr-CA" dirty="0" smtClean="0"/>
              <a:t> et cacher celle-ci après l’exécution de la tâche</a:t>
            </a:r>
            <a:endParaRPr lang="fr-FR" dirty="0" smtClean="0"/>
          </a:p>
        </p:txBody>
      </p:sp>
    </p:spTree>
    <p:extLst>
      <p:ext uri="{BB962C8B-B14F-4D97-AF65-F5344CB8AC3E}">
        <p14:creationId xmlns:p14="http://schemas.microsoft.com/office/powerpoint/2010/main" val="201545551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Exercice</a:t>
            </a:r>
            <a:endParaRPr lang="fr-FR" dirty="0"/>
          </a:p>
        </p:txBody>
      </p:sp>
      <p:sp>
        <p:nvSpPr>
          <p:cNvPr id="3" name="Espace réservé du contenu 2"/>
          <p:cNvSpPr>
            <a:spLocks noGrp="1"/>
          </p:cNvSpPr>
          <p:nvPr>
            <p:ph idx="1"/>
          </p:nvPr>
        </p:nvSpPr>
        <p:spPr/>
        <p:txBody>
          <a:bodyPr/>
          <a:lstStyle/>
          <a:p>
            <a:pPr marL="525780" indent="-457200">
              <a:buFont typeface="+mj-lt"/>
              <a:buAutoNum type="arabicPeriod"/>
            </a:pPr>
            <a:r>
              <a:rPr lang="fr-FR" dirty="0"/>
              <a:t>Ajouter une propriété de date/temps dans le modèle </a:t>
            </a:r>
            <a:r>
              <a:rPr lang="fr-FR" dirty="0" err="1"/>
              <a:t>Tweet</a:t>
            </a:r>
            <a:r>
              <a:rPr lang="fr-FR" dirty="0"/>
              <a:t> ainsi que les accesseurs</a:t>
            </a:r>
          </a:p>
          <a:p>
            <a:pPr marL="525780" indent="-457200">
              <a:buFont typeface="+mj-lt"/>
              <a:buAutoNum type="arabicPeriod"/>
            </a:pPr>
            <a:r>
              <a:rPr lang="fr-FR" dirty="0"/>
              <a:t>Faire en sorte que la date et l’heure de la création du </a:t>
            </a:r>
            <a:r>
              <a:rPr lang="fr-FR" dirty="0" err="1"/>
              <a:t>tweet</a:t>
            </a:r>
            <a:r>
              <a:rPr lang="fr-FR" dirty="0"/>
              <a:t> s’affiche dans la liste</a:t>
            </a:r>
          </a:p>
          <a:p>
            <a:pPr marL="525780" indent="-457200">
              <a:buFont typeface="+mj-lt"/>
              <a:buAutoNum type="arabicPeriod"/>
            </a:pPr>
            <a:r>
              <a:rPr lang="fr-FR" dirty="0"/>
              <a:t>Ajouter les nouveaux </a:t>
            </a:r>
            <a:r>
              <a:rPr lang="fr-FR" dirty="0" err="1"/>
              <a:t>tweets</a:t>
            </a:r>
            <a:r>
              <a:rPr lang="fr-FR" dirty="0"/>
              <a:t> générés à la fin de la liste</a:t>
            </a:r>
          </a:p>
          <a:p>
            <a:endParaRPr lang="fr-FR" dirty="0"/>
          </a:p>
        </p:txBody>
      </p:sp>
    </p:spTree>
    <p:extLst>
      <p:ext uri="{BB962C8B-B14F-4D97-AF65-F5344CB8AC3E}">
        <p14:creationId xmlns:p14="http://schemas.microsoft.com/office/powerpoint/2010/main" val="150129328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Améliorer les tâches</a:t>
            </a:r>
            <a:endParaRPr lang="fr-FR" dirty="0"/>
          </a:p>
        </p:txBody>
      </p:sp>
      <p:sp>
        <p:nvSpPr>
          <p:cNvPr id="3" name="Espace réservé du contenu 2"/>
          <p:cNvSpPr>
            <a:spLocks noGrp="1"/>
          </p:cNvSpPr>
          <p:nvPr>
            <p:ph idx="1"/>
          </p:nvPr>
        </p:nvSpPr>
        <p:spPr/>
        <p:txBody>
          <a:bodyPr/>
          <a:lstStyle/>
          <a:p>
            <a:r>
              <a:rPr lang="fr-FR" dirty="0" smtClean="0"/>
              <a:t>Comme mentionné précédemment, l’écriture et la lecture de données dans un fichier est une tâche exigeante</a:t>
            </a:r>
          </a:p>
          <a:p>
            <a:r>
              <a:rPr lang="fr-FR" dirty="0" smtClean="0"/>
              <a:t>Idéalement, il faudrait que les tâches de lecture et écriture soit aussi dans leur propre tâche</a:t>
            </a:r>
            <a:endParaRPr lang="fr-FR" dirty="0"/>
          </a:p>
        </p:txBody>
      </p:sp>
    </p:spTree>
    <p:extLst>
      <p:ext uri="{BB962C8B-B14F-4D97-AF65-F5344CB8AC3E}">
        <p14:creationId xmlns:p14="http://schemas.microsoft.com/office/powerpoint/2010/main" val="145080516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Améliorer les tâches</a:t>
            </a:r>
            <a:endParaRPr lang="fr-FR" dirty="0"/>
          </a:p>
        </p:txBody>
      </p:sp>
      <p:pic>
        <p:nvPicPr>
          <p:cNvPr id="4" name="Espace réservé du contenu 3" descr="Screen Shot 2014-09-22 at 11.24.16.p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02706" y="2118167"/>
            <a:ext cx="6771296" cy="35545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15306331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Exercice</a:t>
            </a:r>
            <a:endParaRPr lang="fr-FR" dirty="0"/>
          </a:p>
        </p:txBody>
      </p:sp>
      <p:sp>
        <p:nvSpPr>
          <p:cNvPr id="3" name="Espace réservé du contenu 2"/>
          <p:cNvSpPr>
            <a:spLocks noGrp="1"/>
          </p:cNvSpPr>
          <p:nvPr>
            <p:ph idx="1"/>
          </p:nvPr>
        </p:nvSpPr>
        <p:spPr/>
        <p:txBody>
          <a:bodyPr>
            <a:normAutofit/>
          </a:bodyPr>
          <a:lstStyle/>
          <a:p>
            <a:r>
              <a:rPr lang="fr-FR" dirty="0" smtClean="0"/>
              <a:t>Créer une nouvelle classe </a:t>
            </a:r>
            <a:r>
              <a:rPr lang="fr-FR" b="1" dirty="0" err="1" smtClean="0"/>
              <a:t>AsyncWriteTweets</a:t>
            </a:r>
            <a:r>
              <a:rPr lang="fr-FR" dirty="0" smtClean="0"/>
              <a:t> dont la tâche principale sera l’écriture des </a:t>
            </a:r>
            <a:r>
              <a:rPr lang="fr-FR" dirty="0" err="1" smtClean="0"/>
              <a:t>tweets</a:t>
            </a:r>
            <a:r>
              <a:rPr lang="fr-FR" dirty="0" smtClean="0"/>
              <a:t> dans le fichier de cache</a:t>
            </a:r>
          </a:p>
          <a:p>
            <a:r>
              <a:rPr lang="fr-FR" dirty="0" smtClean="0"/>
              <a:t>Modifier </a:t>
            </a:r>
            <a:r>
              <a:rPr lang="fr-FR" b="1" dirty="0" err="1" smtClean="0"/>
              <a:t>AsyncFetchTweets</a:t>
            </a:r>
            <a:r>
              <a:rPr lang="fr-FR" dirty="0" smtClean="0"/>
              <a:t> pour qu’elle aille chercher (génère) les </a:t>
            </a:r>
            <a:r>
              <a:rPr lang="fr-FR" dirty="0" err="1" smtClean="0"/>
              <a:t>tweets</a:t>
            </a:r>
            <a:r>
              <a:rPr lang="fr-FR" dirty="0" smtClean="0"/>
              <a:t> et démarrer la nouvelle tâche d’écriture</a:t>
            </a:r>
          </a:p>
          <a:p>
            <a:r>
              <a:rPr lang="fr-FR" dirty="0" smtClean="0"/>
              <a:t>Donner un délai de 3 secondes dans </a:t>
            </a:r>
            <a:r>
              <a:rPr lang="fr-FR" b="1" dirty="0" err="1" smtClean="0"/>
              <a:t>AsyncWriteTweets</a:t>
            </a:r>
            <a:endParaRPr lang="fr-FR" b="1" dirty="0"/>
          </a:p>
        </p:txBody>
      </p:sp>
    </p:spTree>
    <p:extLst>
      <p:ext uri="{BB962C8B-B14F-4D97-AF65-F5344CB8AC3E}">
        <p14:creationId xmlns:p14="http://schemas.microsoft.com/office/powerpoint/2010/main" val="64262064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Passer des paramètres</a:t>
            </a:r>
            <a:endParaRPr lang="fr-FR" dirty="0"/>
          </a:p>
        </p:txBody>
      </p:sp>
      <p:sp>
        <p:nvSpPr>
          <p:cNvPr id="3" name="Espace réservé du contenu 2"/>
          <p:cNvSpPr>
            <a:spLocks noGrp="1"/>
          </p:cNvSpPr>
          <p:nvPr>
            <p:ph idx="1"/>
          </p:nvPr>
        </p:nvSpPr>
        <p:spPr/>
        <p:txBody>
          <a:bodyPr/>
          <a:lstStyle/>
          <a:p>
            <a:r>
              <a:rPr lang="fr-FR" dirty="0" smtClean="0"/>
              <a:t>On a vu plusieurs éléments d’une application </a:t>
            </a:r>
            <a:r>
              <a:rPr lang="fr-FR" dirty="0" err="1" smtClean="0"/>
              <a:t>Android</a:t>
            </a:r>
            <a:endParaRPr lang="fr-FR" dirty="0" smtClean="0"/>
          </a:p>
          <a:p>
            <a:r>
              <a:rPr lang="fr-FR" dirty="0" smtClean="0"/>
              <a:t>On a oublié la portion pour passer des paramètres entre les activité</a:t>
            </a:r>
          </a:p>
          <a:p>
            <a:r>
              <a:rPr lang="fr-FR" dirty="0" smtClean="0"/>
              <a:t>La façon de passer les paramètres est assez simple, il suffit d’ajouter des données à l’</a:t>
            </a:r>
            <a:r>
              <a:rPr lang="fr-FR" b="1" dirty="0" err="1" smtClean="0"/>
              <a:t>intent</a:t>
            </a:r>
            <a:r>
              <a:rPr lang="fr-FR" dirty="0" smtClean="0"/>
              <a:t> via la méthode </a:t>
            </a:r>
            <a:r>
              <a:rPr lang="fr-FR" b="1" dirty="0" err="1" smtClean="0"/>
              <a:t>putExtra</a:t>
            </a:r>
            <a:endParaRPr lang="fr-FR" dirty="0"/>
          </a:p>
        </p:txBody>
      </p:sp>
    </p:spTree>
    <p:extLst>
      <p:ext uri="{BB962C8B-B14F-4D97-AF65-F5344CB8AC3E}">
        <p14:creationId xmlns:p14="http://schemas.microsoft.com/office/powerpoint/2010/main" val="82986933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Passer des paramètres</a:t>
            </a:r>
            <a:endParaRPr lang="fr-FR" dirty="0"/>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67493" y="3628963"/>
            <a:ext cx="6777317" cy="89835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855042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Pratique – Leçon 11</a:t>
            </a:r>
            <a:endParaRPr lang="fr-FR" dirty="0"/>
          </a:p>
        </p:txBody>
      </p:sp>
      <p:sp>
        <p:nvSpPr>
          <p:cNvPr id="3" name="Espace réservé du contenu 2"/>
          <p:cNvSpPr>
            <a:spLocks noGrp="1"/>
          </p:cNvSpPr>
          <p:nvPr>
            <p:ph idx="1"/>
          </p:nvPr>
        </p:nvSpPr>
        <p:spPr/>
        <p:txBody>
          <a:bodyPr/>
          <a:lstStyle/>
          <a:p>
            <a:r>
              <a:rPr lang="fr-FR" dirty="0" smtClean="0"/>
              <a:t>Dans la classe </a:t>
            </a:r>
            <a:r>
              <a:rPr lang="fr-FR" b="1" dirty="0" err="1" smtClean="0"/>
              <a:t>TweetListActivity</a:t>
            </a:r>
            <a:r>
              <a:rPr lang="fr-FR" dirty="0" smtClean="0"/>
              <a:t>, ajouter la méthode qui se lancera lorsqu’un item sera cliqué</a:t>
            </a:r>
          </a:p>
          <a:p>
            <a:r>
              <a:rPr lang="fr-FR" dirty="0" smtClean="0"/>
              <a:t>Exécuter</a:t>
            </a:r>
          </a:p>
          <a:p>
            <a:endParaRPr lang="fr-FR" dirty="0"/>
          </a:p>
        </p:txBody>
      </p:sp>
      <p:pic>
        <p:nvPicPr>
          <p:cNvPr id="5" name="Image 4" descr="Screen Shot 2014-09-17 at 10.13.34.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063" y="3905026"/>
            <a:ext cx="10841475" cy="172023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94658692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Passer des paramètres</a:t>
            </a:r>
            <a:endParaRPr lang="fr-FR" dirty="0"/>
          </a:p>
        </p:txBody>
      </p:sp>
      <p:sp>
        <p:nvSpPr>
          <p:cNvPr id="3" name="Espace réservé du contenu 2"/>
          <p:cNvSpPr>
            <a:spLocks noGrp="1"/>
          </p:cNvSpPr>
          <p:nvPr>
            <p:ph idx="1"/>
          </p:nvPr>
        </p:nvSpPr>
        <p:spPr/>
        <p:txBody>
          <a:bodyPr/>
          <a:lstStyle/>
          <a:p>
            <a:r>
              <a:rPr lang="fr-FR" dirty="0" smtClean="0"/>
              <a:t>Pour récupérer les paramètres, il faut utiliser la méthode </a:t>
            </a:r>
            <a:r>
              <a:rPr lang="fr-FR" b="1" dirty="0" err="1" smtClean="0"/>
              <a:t>getXXXExtra</a:t>
            </a:r>
            <a:r>
              <a:rPr lang="fr-FR" b="1" dirty="0" smtClean="0"/>
              <a:t>(</a:t>
            </a:r>
            <a:r>
              <a:rPr lang="fr-FR" b="1" i="1" dirty="0" smtClean="0"/>
              <a:t>clé</a:t>
            </a:r>
            <a:r>
              <a:rPr lang="fr-FR" b="1" dirty="0" smtClean="0"/>
              <a:t>)</a:t>
            </a:r>
            <a:endParaRPr lang="fr-FR" dirty="0"/>
          </a:p>
          <a:p>
            <a:pPr lvl="1"/>
            <a:r>
              <a:rPr lang="fr-FR" dirty="0" smtClean="0"/>
              <a:t>XXX est le type de paramètre</a:t>
            </a:r>
          </a:p>
          <a:p>
            <a:endParaRPr lang="fr-FR" dirty="0"/>
          </a:p>
        </p:txBody>
      </p:sp>
    </p:spTree>
    <p:extLst>
      <p:ext uri="{BB962C8B-B14F-4D97-AF65-F5344CB8AC3E}">
        <p14:creationId xmlns:p14="http://schemas.microsoft.com/office/powerpoint/2010/main" val="53169354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Références</a:t>
            </a:r>
            <a:endParaRPr lang="fr-CA" dirty="0"/>
          </a:p>
        </p:txBody>
      </p:sp>
      <p:sp>
        <p:nvSpPr>
          <p:cNvPr id="3" name="Espace réservé du contenu 2"/>
          <p:cNvSpPr>
            <a:spLocks noGrp="1"/>
          </p:cNvSpPr>
          <p:nvPr>
            <p:ph idx="1"/>
          </p:nvPr>
        </p:nvSpPr>
        <p:spPr/>
        <p:txBody>
          <a:bodyPr/>
          <a:lstStyle/>
          <a:p>
            <a:r>
              <a:rPr lang="fr-CA" dirty="0" smtClean="0"/>
              <a:t>Site officiel</a:t>
            </a:r>
          </a:p>
          <a:p>
            <a:pPr lvl="1"/>
            <a:r>
              <a:rPr lang="fr-CA" dirty="0">
                <a:hlinkClick r:id="rId2"/>
              </a:rPr>
              <a:t>http://</a:t>
            </a:r>
            <a:r>
              <a:rPr lang="fr-CA" dirty="0" smtClean="0">
                <a:hlinkClick r:id="rId2"/>
              </a:rPr>
              <a:t>developer.android.com/training/basics/firstapp/index.html</a:t>
            </a:r>
            <a:endParaRPr lang="fr-CA" dirty="0"/>
          </a:p>
          <a:p>
            <a:r>
              <a:rPr lang="fr-CA" dirty="0" smtClean="0"/>
              <a:t>Source du document</a:t>
            </a:r>
          </a:p>
          <a:p>
            <a:pPr lvl="1"/>
            <a:r>
              <a:rPr lang="fr-CA" dirty="0"/>
              <a:t>http://</a:t>
            </a:r>
            <a:r>
              <a:rPr lang="fr-CA" dirty="0" err="1"/>
              <a:t>www.codelearn.org</a:t>
            </a:r>
            <a:r>
              <a:rPr lang="fr-CA" dirty="0"/>
              <a:t>/</a:t>
            </a:r>
            <a:r>
              <a:rPr lang="fr-CA" dirty="0" err="1"/>
              <a:t>android</a:t>
            </a:r>
            <a:r>
              <a:rPr lang="fr-CA" dirty="0"/>
              <a:t>-</a:t>
            </a:r>
            <a:r>
              <a:rPr lang="fr-CA" dirty="0" smtClean="0"/>
              <a:t>tutorial</a:t>
            </a:r>
            <a:endParaRPr lang="fr-CA" dirty="0"/>
          </a:p>
        </p:txBody>
      </p:sp>
    </p:spTree>
    <p:extLst>
      <p:ext uri="{BB962C8B-B14F-4D97-AF65-F5344CB8AC3E}">
        <p14:creationId xmlns:p14="http://schemas.microsoft.com/office/powerpoint/2010/main" val="4939892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Module 6</a:t>
            </a:r>
            <a:endParaRPr lang="fr-FR" dirty="0"/>
          </a:p>
        </p:txBody>
      </p:sp>
      <p:sp>
        <p:nvSpPr>
          <p:cNvPr id="3" name="Espace réservé du texte 2"/>
          <p:cNvSpPr>
            <a:spLocks noGrp="1"/>
          </p:cNvSpPr>
          <p:nvPr>
            <p:ph type="body" idx="1"/>
          </p:nvPr>
        </p:nvSpPr>
        <p:spPr/>
        <p:txBody>
          <a:bodyPr/>
          <a:lstStyle/>
          <a:p>
            <a:r>
              <a:rPr lang="fr-FR" dirty="0" err="1" smtClean="0"/>
              <a:t>TweetList</a:t>
            </a:r>
            <a:r>
              <a:rPr lang="fr-FR" dirty="0" smtClean="0"/>
              <a:t> à </a:t>
            </a:r>
            <a:r>
              <a:rPr lang="fr-FR" dirty="0" err="1" smtClean="0"/>
              <a:t>TweetDetail</a:t>
            </a:r>
            <a:endParaRPr lang="fr-FR" dirty="0"/>
          </a:p>
        </p:txBody>
      </p:sp>
    </p:spTree>
    <p:extLst>
      <p:ext uri="{BB962C8B-B14F-4D97-AF65-F5344CB8AC3E}">
        <p14:creationId xmlns:p14="http://schemas.microsoft.com/office/powerpoint/2010/main" val="7276251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smtClean="0"/>
              <a:t>Plan de module</a:t>
            </a:r>
            <a:endParaRPr lang="fr-FR" dirty="0"/>
          </a:p>
        </p:txBody>
      </p:sp>
      <p:sp>
        <p:nvSpPr>
          <p:cNvPr id="5" name="Espace réservé du contenu 4"/>
          <p:cNvSpPr>
            <a:spLocks noGrp="1"/>
          </p:cNvSpPr>
          <p:nvPr>
            <p:ph idx="1"/>
          </p:nvPr>
        </p:nvSpPr>
        <p:spPr/>
        <p:txBody>
          <a:bodyPr/>
          <a:lstStyle/>
          <a:p>
            <a:r>
              <a:rPr lang="fr-FR" dirty="0" smtClean="0"/>
              <a:t>Dans ce module, on développera un nouveau </a:t>
            </a:r>
            <a:r>
              <a:rPr lang="fr-FR" dirty="0" err="1" smtClean="0"/>
              <a:t>layout</a:t>
            </a:r>
            <a:r>
              <a:rPr lang="fr-FR" dirty="0"/>
              <a:t> </a:t>
            </a:r>
            <a:r>
              <a:rPr lang="fr-FR" dirty="0" smtClean="0"/>
              <a:t>pour afficher le détail d’un </a:t>
            </a:r>
            <a:r>
              <a:rPr lang="fr-FR" dirty="0" err="1" smtClean="0"/>
              <a:t>tweet</a:t>
            </a:r>
            <a:endParaRPr lang="fr-FR" dirty="0" smtClean="0"/>
          </a:p>
          <a:p>
            <a:r>
              <a:rPr lang="fr-FR" dirty="0" smtClean="0"/>
              <a:t>Par la suite, on programmera la méthode </a:t>
            </a:r>
            <a:r>
              <a:rPr lang="fr-FR" b="1" dirty="0" err="1" smtClean="0"/>
              <a:t>OnListItemClick</a:t>
            </a:r>
            <a:r>
              <a:rPr lang="fr-FR" dirty="0" smtClean="0"/>
              <a:t> pour qu’elle ouvre les détails</a:t>
            </a:r>
          </a:p>
        </p:txBody>
      </p:sp>
    </p:spTree>
    <p:extLst>
      <p:ext uri="{BB962C8B-B14F-4D97-AF65-F5344CB8AC3E}">
        <p14:creationId xmlns:p14="http://schemas.microsoft.com/office/powerpoint/2010/main" val="1423388173"/>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689</TotalTime>
  <Words>2723</Words>
  <Application>Microsoft Macintosh PowerPoint</Application>
  <PresentationFormat>Widescreen</PresentationFormat>
  <Paragraphs>362</Paragraphs>
  <Slides>71</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71</vt:i4>
      </vt:variant>
    </vt:vector>
  </HeadingPairs>
  <TitlesOfParts>
    <vt:vector size="77" baseType="lpstr">
      <vt:lpstr>Calibri</vt:lpstr>
      <vt:lpstr>Trebuchet MS</vt:lpstr>
      <vt:lpstr>Wingdings</vt:lpstr>
      <vt:lpstr>Wingdings 3</vt:lpstr>
      <vt:lpstr>Arial</vt:lpstr>
      <vt:lpstr>Facet</vt:lpstr>
      <vt:lpstr>Semaine 05b Partie 3 – ListView Item click</vt:lpstr>
      <vt:lpstr>Résumé</vt:lpstr>
      <vt:lpstr>ListActivity</vt:lpstr>
      <vt:lpstr>ListActivity</vt:lpstr>
      <vt:lpstr>Pratique – Leçon 11</vt:lpstr>
      <vt:lpstr>Pratique – Leçon 11</vt:lpstr>
      <vt:lpstr>Pratique – Leçon 11</vt:lpstr>
      <vt:lpstr>Module 6</vt:lpstr>
      <vt:lpstr>Plan de module</vt:lpstr>
      <vt:lpstr>Pratique – Leçon 12</vt:lpstr>
      <vt:lpstr>Pratique – Leçon 12</vt:lpstr>
      <vt:lpstr>Pratique – Leçon 12</vt:lpstr>
      <vt:lpstr>Résumé</vt:lpstr>
      <vt:lpstr>Module 7</vt:lpstr>
      <vt:lpstr>Plan de module</vt:lpstr>
      <vt:lpstr>Récapitulatif</vt:lpstr>
      <vt:lpstr>Exercice</vt:lpstr>
      <vt:lpstr>SharedPreferences</vt:lpstr>
      <vt:lpstr>SharedPreferences</vt:lpstr>
      <vt:lpstr>SharedPreferences</vt:lpstr>
      <vt:lpstr>SharedPreferences</vt:lpstr>
      <vt:lpstr>Exercices</vt:lpstr>
      <vt:lpstr>Modifier la séquence d’exécution</vt:lpstr>
      <vt:lpstr>Modifier la séquence d’exécution</vt:lpstr>
      <vt:lpstr>Exercice</vt:lpstr>
      <vt:lpstr>Module 8</vt:lpstr>
      <vt:lpstr>Plan de module</vt:lpstr>
      <vt:lpstr>Créer un modèle Tweet</vt:lpstr>
      <vt:lpstr>Créer un modèle Tweet</vt:lpstr>
      <vt:lpstr>Créer un modèle Tweet</vt:lpstr>
      <vt:lpstr>Exercice</vt:lpstr>
      <vt:lpstr>Exercice</vt:lpstr>
      <vt:lpstr>Remplir des tweets</vt:lpstr>
      <vt:lpstr>Remplir des tweets</vt:lpstr>
      <vt:lpstr>Remplir le ListView</vt:lpstr>
      <vt:lpstr>Modifier le getView</vt:lpstr>
      <vt:lpstr>Exercice</vt:lpstr>
      <vt:lpstr>Module 9</vt:lpstr>
      <vt:lpstr>Plan de module</vt:lpstr>
      <vt:lpstr>Pourquoi le stockage local?</vt:lpstr>
      <vt:lpstr>Écrire dans un fichier</vt:lpstr>
      <vt:lpstr>Écrire dans un fichier</vt:lpstr>
      <vt:lpstr>Exemple</vt:lpstr>
      <vt:lpstr>Écrire des objets dans un fichier</vt:lpstr>
      <vt:lpstr>Exemple</vt:lpstr>
      <vt:lpstr>Exercice</vt:lpstr>
      <vt:lpstr>Lire des tweets</vt:lpstr>
      <vt:lpstr>Exercice</vt:lpstr>
      <vt:lpstr>Module 10</vt:lpstr>
      <vt:lpstr>Plan de module</vt:lpstr>
      <vt:lpstr>Utilité des threads</vt:lpstr>
      <vt:lpstr>Utilité des threads</vt:lpstr>
      <vt:lpstr>AsyncTask</vt:lpstr>
      <vt:lpstr>AsyncTask</vt:lpstr>
      <vt:lpstr>AsyncTask</vt:lpstr>
      <vt:lpstr>AsyncTask</vt:lpstr>
      <vt:lpstr>AsyncTask - Exemple</vt:lpstr>
      <vt:lpstr>Exercices</vt:lpstr>
      <vt:lpstr>AsyncTask : MàJ du UI</vt:lpstr>
      <vt:lpstr>AsyncTask : MàJ du UI</vt:lpstr>
      <vt:lpstr>AsyncTask : MàJ du UI</vt:lpstr>
      <vt:lpstr>ProgressDialog</vt:lpstr>
      <vt:lpstr>Exercice</vt:lpstr>
      <vt:lpstr>Exercice</vt:lpstr>
      <vt:lpstr>Améliorer les tâches</vt:lpstr>
      <vt:lpstr>Améliorer les tâches</vt:lpstr>
      <vt:lpstr>Exercice</vt:lpstr>
      <vt:lpstr>Passer des paramètres</vt:lpstr>
      <vt:lpstr>Passer des paramètres</vt:lpstr>
      <vt:lpstr>Passer des paramètres</vt:lpstr>
      <vt:lpstr>Références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Semaine 06 Partie 3 – ListView Item click</dc:title>
  <dc:creator>Nicolas Bourré</dc:creator>
  <cp:lastModifiedBy>Nicolas Bourré</cp:lastModifiedBy>
  <cp:revision>41</cp:revision>
  <dcterms:created xsi:type="dcterms:W3CDTF">2015-09-17T18:59:06Z</dcterms:created>
  <dcterms:modified xsi:type="dcterms:W3CDTF">2015-10-05T14:08:50Z</dcterms:modified>
</cp:coreProperties>
</file>