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40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9791"/>
    <p:restoredTop sz="86374"/>
  </p:normalViewPr>
  <p:slideViewPr>
    <p:cSldViewPr snapToGrid="0" snapToObjects="1">
      <p:cViewPr varScale="1">
        <p:scale>
          <a:sx n="118" d="100"/>
          <a:sy n="118" d="100"/>
        </p:scale>
        <p:origin x="224" y="544"/>
      </p:cViewPr>
      <p:guideLst/>
    </p:cSldViewPr>
  </p:slideViewPr>
  <p:outlineViewPr>
    <p:cViewPr>
      <p:scale>
        <a:sx n="33" d="100"/>
        <a:sy n="33" d="100"/>
      </p:scale>
      <p:origin x="0" y="-113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40" Type="http://schemas.openxmlformats.org/officeDocument/2006/relationships/notesMaster" Target="notesMasters/notesMaster1.xml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96E2557-B36D-8248-899E-966E211FF00E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D90BDB-124E-D948-B71F-971E44C023E9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699178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Explication pour android.R.layout.simple_list_item_1 : http://</a:t>
            </a:r>
            <a:r>
              <a:rPr lang="fr-CA" dirty="0" err="1" smtClean="0"/>
              <a:t>stackoverflow.com</a:t>
            </a:r>
            <a:r>
              <a:rPr lang="fr-CA" dirty="0" smtClean="0"/>
              <a:t>/questions/3663745/what-is-android-r-layout-simple-list-item-1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90BDB-124E-D948-B71F-971E44C023E9}" type="slidenum">
              <a:rPr lang="fr-CA" smtClean="0"/>
              <a:t>21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8316006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21 Octobre 2015… </a:t>
            </a:r>
            <a:r>
              <a:rPr lang="fr-CA" dirty="0" err="1" smtClean="0"/>
              <a:t>Marthy</a:t>
            </a:r>
            <a:r>
              <a:rPr lang="fr-CA" dirty="0" smtClean="0"/>
              <a:t> </a:t>
            </a:r>
            <a:r>
              <a:rPr lang="fr-CA" dirty="0" err="1" smtClean="0"/>
              <a:t>McFly</a:t>
            </a:r>
            <a:r>
              <a:rPr lang="fr-CA" dirty="0" smtClean="0"/>
              <a:t>!!!</a:t>
            </a:r>
            <a:endParaRPr lang="fr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D90BDB-124E-D948-B71F-971E44C023E9}" type="slidenum">
              <a:rPr lang="fr-CA" smtClean="0"/>
              <a:t>32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658635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21362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62381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9050426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1883132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515033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8028865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322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31007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34302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8161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05301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92782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13736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5120310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7391863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CA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12036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slideLayout" Target="../slideLayouts/slideLayout15.xml"/><Relationship Id="rId16" Type="http://schemas.openxmlformats.org/officeDocument/2006/relationships/slideLayout" Target="../slideLayouts/slideLayout16.xml"/><Relationship Id="rId17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CA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Click to edit Master text styles</a:t>
            </a:r>
          </a:p>
          <a:p>
            <a:pPr lvl="1"/>
            <a:r>
              <a:rPr lang="fr-CA" smtClean="0"/>
              <a:t>Second level</a:t>
            </a:r>
          </a:p>
          <a:p>
            <a:pPr lvl="2"/>
            <a:r>
              <a:rPr lang="fr-CA" smtClean="0"/>
              <a:t>Third level</a:t>
            </a:r>
          </a:p>
          <a:p>
            <a:pPr lvl="3"/>
            <a:r>
              <a:rPr lang="fr-CA" smtClean="0"/>
              <a:t>Fourth level</a:t>
            </a:r>
          </a:p>
          <a:p>
            <a:pPr lvl="4"/>
            <a:r>
              <a:rPr lang="fr-CA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4D2A61-C400-4543-ADED-4BF4CEC5232B}" type="datetimeFigureOut">
              <a:rPr lang="fr-CA" smtClean="0"/>
              <a:t>2015-09-28</a:t>
            </a:fld>
            <a:endParaRPr lang="fr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4200A07-D4A3-B342-9243-FBDBB5974D45}" type="slidenum">
              <a:rPr lang="fr-CA" smtClean="0"/>
              <a:t>‹#›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1513238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1.png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3.png"/><Relationship Id="rId3" Type="http://schemas.openxmlformats.org/officeDocument/2006/relationships/image" Target="../media/image14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5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16.png"/><Relationship Id="rId3" Type="http://schemas.openxmlformats.org/officeDocument/2006/relationships/image" Target="../media/image17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logue.nbourre.profweb.ca/wp-content/uploads/2015/09/no_pic-web.png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8.png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9.png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1.png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2.png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Semaine 05 - Android </a:t>
            </a:r>
            <a:r>
              <a:rPr lang="fr-CA" dirty="0" smtClean="0"/>
              <a:t>- Partie 02</a:t>
            </a:r>
            <a:endParaRPr lang="fr-CA" dirty="0"/>
          </a:p>
        </p:txBody>
      </p:sp>
      <p:sp>
        <p:nvSpPr>
          <p:cNvPr id="6" name="Espace réservé du texte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CA" dirty="0" smtClean="0"/>
              <a:t>Le </a:t>
            </a:r>
            <a:r>
              <a:rPr lang="fr-CA" dirty="0" err="1" smtClean="0"/>
              <a:t>TweetListActivity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08853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/>
              <a:t>Intent</a:t>
            </a:r>
            <a:r>
              <a:rPr lang="fr-CA" dirty="0"/>
              <a:t> : Passer des données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Une autre méthode est d’utiliser un objet de type </a:t>
            </a:r>
            <a:r>
              <a:rPr lang="fr-CA" b="1" dirty="0" smtClean="0"/>
              <a:t>Bundle</a:t>
            </a:r>
            <a:endParaRPr lang="fr-CA" dirty="0" smtClean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41334" y="3861049"/>
            <a:ext cx="3277057" cy="65731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9428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Intent</a:t>
            </a:r>
            <a:r>
              <a:rPr lang="fr-CA" dirty="0" smtClean="0"/>
              <a:t> : Retrouver les données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Évidemment, si l’on envoie des données, il faut que quelqu’un les consomme!</a:t>
            </a:r>
          </a:p>
          <a:p>
            <a:endParaRPr lang="fr-CA" dirty="0" smtClean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9701" y="4078141"/>
            <a:ext cx="4820323" cy="66684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512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Intent</a:t>
            </a:r>
            <a:r>
              <a:rPr lang="fr-CA" dirty="0" smtClean="0"/>
              <a:t> : Ouvrir une application tierce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exécuter une application tierce, il faut envoyer un message au OS pour qu’il l’interprète</a:t>
            </a:r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50463" y="4078141"/>
            <a:ext cx="6258798" cy="3620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17737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Pratique – Leçon 06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Ajouter un </a:t>
            </a:r>
            <a:r>
              <a:rPr lang="fr-CA" dirty="0" err="1" smtClean="0"/>
              <a:t>intent</a:t>
            </a:r>
            <a:r>
              <a:rPr lang="fr-CA" dirty="0" smtClean="0"/>
              <a:t> explicite qui permet d’appeler </a:t>
            </a:r>
            <a:r>
              <a:rPr lang="fr-CA" b="1" dirty="0" err="1" smtClean="0"/>
              <a:t>TweetListActivity</a:t>
            </a:r>
            <a:endParaRPr lang="fr-CA" dirty="0" smtClean="0"/>
          </a:p>
          <a:p>
            <a:r>
              <a:rPr lang="fr-CA" dirty="0" smtClean="0"/>
              <a:t>Exécuter l’application</a:t>
            </a:r>
            <a:endParaRPr lang="fr-CA" dirty="0"/>
          </a:p>
        </p:txBody>
      </p:sp>
      <p:grpSp>
        <p:nvGrpSpPr>
          <p:cNvPr id="11" name="Groupe 10"/>
          <p:cNvGrpSpPr/>
          <p:nvPr/>
        </p:nvGrpSpPr>
        <p:grpSpPr>
          <a:xfrm>
            <a:off x="3225086" y="3717033"/>
            <a:ext cx="5440249" cy="2496507"/>
            <a:chOff x="2017095" y="3789040"/>
            <a:chExt cx="5440249" cy="2496507"/>
          </a:xfrm>
        </p:grpSpPr>
        <p:pic>
          <p:nvPicPr>
            <p:cNvPr id="4" name="Image 3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17095" y="3789040"/>
              <a:ext cx="5077534" cy="1057423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cxnSp>
          <p:nvCxnSpPr>
            <p:cNvPr id="6" name="Connecteur droit avec flèche 5"/>
            <p:cNvCxnSpPr>
              <a:stCxn id="7" idx="0"/>
            </p:cNvCxnSpPr>
            <p:nvPr/>
          </p:nvCxnSpPr>
          <p:spPr>
            <a:xfrm flipH="1" flipV="1">
              <a:off x="4788025" y="4437112"/>
              <a:ext cx="1334659" cy="1202104"/>
            </a:xfrm>
            <a:prstGeom prst="straightConnector1">
              <a:avLst/>
            </a:prstGeom>
            <a:ln w="34925"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" name="ZoneTexte 6"/>
            <p:cNvSpPr txBox="1"/>
            <p:nvPr/>
          </p:nvSpPr>
          <p:spPr>
            <a:xfrm>
              <a:off x="4788024" y="5639216"/>
              <a:ext cx="2669320" cy="646331"/>
            </a:xfrm>
            <a:prstGeom prst="rect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wrap="none" rtlCol="0">
              <a:spAutoFit/>
            </a:bodyPr>
            <a:lstStyle/>
            <a:p>
              <a:r>
                <a:rPr lang="fr-CA" dirty="0"/>
                <a:t>Remplaçable par</a:t>
              </a:r>
              <a:br>
                <a:rPr lang="fr-CA" dirty="0"/>
              </a:br>
              <a:r>
                <a:rPr lang="fr-CA" dirty="0" err="1"/>
                <a:t>getApplicationContext</a:t>
              </a:r>
              <a:r>
                <a:rPr lang="fr-CA" dirty="0"/>
                <a:t>()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86549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Résumé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À ce stade, l’application permet de naviguer entre la page d’accueil et la « liste »</a:t>
            </a:r>
          </a:p>
          <a:p>
            <a:r>
              <a:rPr lang="fr-CA" dirty="0" smtClean="0"/>
              <a:t>Dans la prochaine partie, on définira la liste en utilisant un contrôle nommé </a:t>
            </a:r>
            <a:r>
              <a:rPr lang="fr-CA" b="1" dirty="0" err="1" smtClean="0"/>
              <a:t>ListView</a:t>
            </a:r>
            <a:endParaRPr lang="fr-CA" dirty="0" smtClean="0"/>
          </a:p>
          <a:p>
            <a:r>
              <a:rPr lang="fr-CA" dirty="0" smtClean="0"/>
              <a:t>On développera de façon itérative pour obtenir le résultat désiré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38691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ListView</a:t>
            </a:r>
            <a:r>
              <a:rPr lang="fr-CA" dirty="0" smtClean="0"/>
              <a:t> : Description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b="1" dirty="0" err="1" smtClean="0"/>
              <a:t>ListView</a:t>
            </a:r>
            <a:r>
              <a:rPr lang="fr-CA" dirty="0" smtClean="0"/>
              <a:t> est un </a:t>
            </a:r>
            <a:r>
              <a:rPr lang="fr-CA" dirty="0" err="1" smtClean="0"/>
              <a:t>ViewGroup</a:t>
            </a:r>
            <a:r>
              <a:rPr lang="fr-CA" dirty="0" smtClean="0"/>
              <a:t> qui permet d’afficher une liste d’item défilante</a:t>
            </a:r>
          </a:p>
          <a:p>
            <a:r>
              <a:rPr lang="fr-CA" dirty="0" smtClean="0"/>
              <a:t>Pour remplir un </a:t>
            </a:r>
            <a:r>
              <a:rPr lang="fr-CA" dirty="0" err="1" smtClean="0"/>
              <a:t>ListView</a:t>
            </a:r>
            <a:r>
              <a:rPr lang="fr-CA" dirty="0" smtClean="0"/>
              <a:t>, il faut utiliser un objet de type </a:t>
            </a:r>
            <a:r>
              <a:rPr lang="fr-CA" b="1" dirty="0" smtClean="0"/>
              <a:t>Adapter</a:t>
            </a:r>
          </a:p>
          <a:p>
            <a:r>
              <a:rPr lang="fr-CA" dirty="0" smtClean="0"/>
              <a:t>Un </a:t>
            </a:r>
            <a:r>
              <a:rPr lang="fr-CA" b="1" dirty="0" smtClean="0"/>
              <a:t>Adapter</a:t>
            </a:r>
            <a:r>
              <a:rPr lang="fr-CA" dirty="0" smtClean="0"/>
              <a:t> fonctionne de façon similaire à un data set, i.e. il va chercher les données et les adaptes pour la vue</a:t>
            </a:r>
          </a:p>
          <a:p>
            <a:r>
              <a:rPr lang="fr-CA" dirty="0" smtClean="0"/>
              <a:t>Plusieurs types d’</a:t>
            </a:r>
            <a:r>
              <a:rPr lang="fr-CA" b="1" dirty="0" smtClean="0"/>
              <a:t>Adapter</a:t>
            </a:r>
            <a:r>
              <a:rPr lang="fr-CA" dirty="0" smtClean="0"/>
              <a:t> sont disponibles</a:t>
            </a:r>
          </a:p>
          <a:p>
            <a:r>
              <a:rPr lang="fr-CA" dirty="0" smtClean="0"/>
              <a:t>Pour la première itération ce sera un </a:t>
            </a:r>
            <a:r>
              <a:rPr lang="fr-CA" b="1" dirty="0" err="1" smtClean="0"/>
              <a:t>ArrayAdapter</a:t>
            </a:r>
            <a:endParaRPr lang="fr-CA" b="1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073085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ListView</a:t>
            </a:r>
            <a:r>
              <a:rPr lang="fr-CA" dirty="0" smtClean="0"/>
              <a:t> : Utilisation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294967295"/>
          </p:nvPr>
        </p:nvSpPr>
        <p:spPr>
          <a:xfrm>
            <a:off x="2566416" y="3573016"/>
            <a:ext cx="7274000" cy="2233424"/>
          </a:xfrm>
          <a:prstGeom prst="rect">
            <a:avLst/>
          </a:prstGeom>
        </p:spPr>
        <p:txBody>
          <a:bodyPr/>
          <a:lstStyle/>
          <a:p>
            <a:r>
              <a:rPr lang="fr-CA" dirty="0" smtClean="0"/>
              <a:t>Les paramètres de l’adaptateur sont les suivants.</a:t>
            </a:r>
          </a:p>
          <a:p>
            <a:pPr lvl="1"/>
            <a:r>
              <a:rPr lang="fr-CA" dirty="0" smtClean="0"/>
              <a:t>Le premier paramètre est le contexte</a:t>
            </a:r>
          </a:p>
          <a:p>
            <a:pPr lvl="1"/>
            <a:r>
              <a:rPr lang="fr-CA" dirty="0" smtClean="0"/>
              <a:t>Le second est la façon dont on veut faire afficher le contenu</a:t>
            </a:r>
          </a:p>
          <a:p>
            <a:pPr lvl="1"/>
            <a:r>
              <a:rPr lang="fr-CA" dirty="0" smtClean="0"/>
              <a:t>La troisième est le tableau de données à attacher</a:t>
            </a:r>
            <a:endParaRPr lang="fr-CA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398" y="2157757"/>
            <a:ext cx="5616929" cy="1258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20787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ListView</a:t>
            </a:r>
            <a:r>
              <a:rPr lang="fr-CA" dirty="0" smtClean="0"/>
              <a:t> : Utilisation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4294967295"/>
          </p:nvPr>
        </p:nvSpPr>
        <p:spPr>
          <a:xfrm>
            <a:off x="2566416" y="3573016"/>
            <a:ext cx="7274000" cy="2233424"/>
          </a:xfrm>
          <a:prstGeom prst="rect">
            <a:avLst/>
          </a:prstGeom>
        </p:spPr>
        <p:txBody>
          <a:bodyPr/>
          <a:lstStyle/>
          <a:p>
            <a:r>
              <a:rPr lang="fr-CA" dirty="0" smtClean="0"/>
              <a:t>Ici, on voit comment attacher un adaptateur à une liste</a:t>
            </a:r>
            <a:endParaRPr lang="fr-CA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1398" y="2522492"/>
            <a:ext cx="5616929" cy="5288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147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Pratique – Leçon 07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/>
              <a:t>Dans l’interface de la </a:t>
            </a:r>
            <a:r>
              <a:rPr lang="fr-CA" dirty="0" smtClean="0"/>
              <a:t>liste, ajouter un objet </a:t>
            </a:r>
            <a:r>
              <a:rPr lang="fr-CA" b="1" dirty="0" err="1" smtClean="0"/>
              <a:t>ListView</a:t>
            </a:r>
            <a:endParaRPr lang="fr-CA" b="1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47782" y="3265620"/>
            <a:ext cx="5382601" cy="14401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789899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Pratique – Leçon 07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Une fois le contrôle ajouté à l’interface, il faut le remplir</a:t>
            </a:r>
          </a:p>
          <a:p>
            <a:r>
              <a:rPr lang="fr-CA" dirty="0" smtClean="0"/>
              <a:t>Dans le fichier Java, il faut créer les instances des objets qui seront utilisés</a:t>
            </a:r>
          </a:p>
          <a:p>
            <a:r>
              <a:rPr lang="fr-CA" dirty="0" smtClean="0"/>
              <a:t>Décl</a:t>
            </a:r>
            <a:r>
              <a:rPr lang="fr-CA" dirty="0"/>
              <a:t>arer dans la classe les objets </a:t>
            </a:r>
            <a:r>
              <a:rPr lang="fr-CA" dirty="0" smtClean="0"/>
              <a:t>suivants</a:t>
            </a:r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523" y="4725144"/>
            <a:ext cx="5992679" cy="81422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24917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Résumé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la partie 1, on a créé une interface de connexion</a:t>
            </a:r>
          </a:p>
          <a:p>
            <a:r>
              <a:rPr lang="fr-CA" dirty="0" smtClean="0"/>
              <a:t>Un bouton avec un écouteur sur le clic a été créé</a:t>
            </a:r>
          </a:p>
          <a:p>
            <a:r>
              <a:rPr lang="fr-CA" dirty="0" smtClean="0"/>
              <a:t>Dans cette partie, on démarrera une nouvelle activité à la suite d’un clic du bouton en utilisant un </a:t>
            </a:r>
            <a:r>
              <a:rPr lang="fr-CA" b="1" dirty="0" err="1" smtClean="0"/>
              <a:t>intent</a:t>
            </a:r>
            <a:endParaRPr lang="fr-CA" b="1" dirty="0" smtClean="0"/>
          </a:p>
          <a:p>
            <a:endParaRPr lang="fr-CA" dirty="0"/>
          </a:p>
        </p:txBody>
      </p:sp>
      <p:pic>
        <p:nvPicPr>
          <p:cNvPr id="6" name="Imag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5527" y="1569256"/>
            <a:ext cx="5992061" cy="311511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8229191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 – Leçon 07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l’événement de création, nous allons simplement instancier le vecteur de chaîne de caractères en utilisant une boucle.</a:t>
            </a:r>
            <a:endParaRPr lang="fr-CA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75627" y="3126614"/>
            <a:ext cx="5600082" cy="13789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83368" y="5195050"/>
            <a:ext cx="3784600" cy="1346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TextBox 5"/>
          <p:cNvSpPr txBox="1"/>
          <p:nvPr/>
        </p:nvSpPr>
        <p:spPr>
          <a:xfrm>
            <a:off x="4723836" y="4662194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b="1" dirty="0" smtClean="0"/>
              <a:t>OU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1617791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Pratique – Leçon 07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Après avoir créer le vecteur, il faudra l’attacher à la liste</a:t>
            </a:r>
            <a:endParaRPr lang="fr-CA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32222" y="3040581"/>
            <a:ext cx="6686892" cy="158417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oneTexte 7"/>
          <p:cNvSpPr txBox="1"/>
          <p:nvPr/>
        </p:nvSpPr>
        <p:spPr>
          <a:xfrm>
            <a:off x="5145811" y="5148393"/>
            <a:ext cx="1098378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fr-CA" dirty="0"/>
              <a:t>Exécuter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45751" y="5118032"/>
            <a:ext cx="4433103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fr-CA" dirty="0" smtClean="0"/>
              <a:t>Indique la méthode d’affichage des items pour notre liste. Il y a plusieurs façons pour afficher le contenu.</a:t>
            </a:r>
            <a:endParaRPr lang="fr-CA" dirty="0"/>
          </a:p>
        </p:txBody>
      </p:sp>
      <p:cxnSp>
        <p:nvCxnSpPr>
          <p:cNvPr id="6" name="Curved Connector 5"/>
          <p:cNvCxnSpPr>
            <a:stCxn id="4" idx="0"/>
          </p:cNvCxnSpPr>
          <p:nvPr/>
        </p:nvCxnSpPr>
        <p:spPr>
          <a:xfrm rot="16200000" flipV="1">
            <a:off x="8115736" y="3771464"/>
            <a:ext cx="1159490" cy="1533645"/>
          </a:xfrm>
          <a:prstGeom prst="curvedConnector2">
            <a:avLst/>
          </a:prstGeom>
          <a:ln w="38100"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7686675" y="1500188"/>
            <a:ext cx="395012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CA" dirty="0" smtClean="0"/>
              <a:t>Il manque un élément dans ce code,</a:t>
            </a:r>
            <a:br>
              <a:rPr lang="fr-CA" dirty="0" smtClean="0"/>
            </a:br>
            <a:r>
              <a:rPr lang="fr-CA" dirty="0" smtClean="0"/>
              <a:t>trouvez lequel!!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926663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Contrôle et </a:t>
            </a:r>
            <a:r>
              <a:rPr lang="fr-CA" dirty="0" err="1" smtClean="0"/>
              <a:t>ListView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la portion précédente, on a rempli un </a:t>
            </a:r>
            <a:r>
              <a:rPr lang="fr-CA" b="1" dirty="0" err="1" smtClean="0"/>
              <a:t>ListView</a:t>
            </a:r>
            <a:r>
              <a:rPr lang="fr-CA" dirty="0" smtClean="0"/>
              <a:t> avec des strings</a:t>
            </a:r>
          </a:p>
          <a:p>
            <a:r>
              <a:rPr lang="fr-CA" dirty="0" smtClean="0"/>
              <a:t>Dans cette partie, on modifiera le contenu de la liste pour afficher un autre layout</a:t>
            </a:r>
            <a:r>
              <a:rPr lang="fr-CA" dirty="0"/>
              <a:t> </a:t>
            </a:r>
            <a:r>
              <a:rPr lang="fr-CA" dirty="0" smtClean="0"/>
              <a:t>que l’on développera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8889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ListView</a:t>
            </a:r>
            <a:r>
              <a:rPr lang="fr-CA" dirty="0" smtClean="0"/>
              <a:t> : Maquette</a:t>
            </a:r>
            <a:endParaRPr lang="fr-CA" dirty="0"/>
          </a:p>
        </p:txBody>
      </p:sp>
      <p:pic>
        <p:nvPicPr>
          <p:cNvPr id="7" name="Espace réservé du contenu 6"/>
          <p:cNvPicPr>
            <a:picLocks noGrp="1" noChangeAspect="1"/>
          </p:cNvPicPr>
          <p:nvPr>
            <p:ph sz="quarter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781" y="2312989"/>
            <a:ext cx="2745888" cy="3494087"/>
          </a:xfrm>
          <a:prstGeom prst="rect">
            <a:avLst/>
          </a:prstGeom>
        </p:spPr>
      </p:pic>
      <p:pic>
        <p:nvPicPr>
          <p:cNvPr id="8" name="Espace réservé du contenu 7"/>
          <p:cNvPicPr>
            <a:picLocks noGrp="1" noChangeAspect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9026" y="3037752"/>
            <a:ext cx="3419475" cy="20445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40369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Layout de détail</a:t>
            </a:r>
            <a:endParaRPr lang="fr-CA" dirty="0"/>
          </a:p>
        </p:txBody>
      </p:sp>
      <p:sp>
        <p:nvSpPr>
          <p:cNvPr id="6" name="Espace réservé du contenu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cette partie, on développera un layout de détail pour ensuite l’insérer dans la </a:t>
            </a:r>
            <a:r>
              <a:rPr lang="fr-CA" b="1" dirty="0" err="1" smtClean="0"/>
              <a:t>ListView</a:t>
            </a:r>
            <a:endParaRPr lang="fr-CA" b="1" dirty="0" smtClean="0"/>
          </a:p>
          <a:p>
            <a:r>
              <a:rPr lang="fr-CA" dirty="0" smtClean="0"/>
              <a:t>Télécharger l’image qui représentera les utilisateurs </a:t>
            </a:r>
            <a:r>
              <a:rPr lang="fr-CA" dirty="0" smtClean="0">
                <a:hlinkClick r:id="rId2"/>
              </a:rPr>
              <a:t>ici</a:t>
            </a:r>
            <a:endParaRPr lang="fr-CA" dirty="0" smtClean="0"/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553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Pratique – Leçon 08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Ajouter un nouveau layout au projet</a:t>
            </a:r>
          </a:p>
          <a:p>
            <a:pPr lvl="1"/>
            <a:r>
              <a:rPr lang="fr-CA" dirty="0" smtClean="0"/>
              <a:t>Android XML Layout File</a:t>
            </a:r>
          </a:p>
          <a:p>
            <a:r>
              <a:rPr lang="fr-CA" dirty="0" smtClean="0"/>
              <a:t>Nommer le layout « row_tweet.xml »</a:t>
            </a:r>
          </a:p>
          <a:p>
            <a:r>
              <a:rPr lang="fr-CA" dirty="0" smtClean="0"/>
              <a:t>Choisir type </a:t>
            </a:r>
            <a:r>
              <a:rPr lang="fr-CA" b="1" dirty="0" err="1" smtClean="0"/>
              <a:t>LinearLayout</a:t>
            </a:r>
            <a:endParaRPr lang="fr-CA" dirty="0" smtClean="0"/>
          </a:p>
          <a:p>
            <a:r>
              <a:rPr lang="fr-CA" dirty="0" smtClean="0"/>
              <a:t>Modifier l’orientation pour la mettre horizontal</a:t>
            </a:r>
          </a:p>
          <a:p>
            <a:r>
              <a:rPr lang="fr-CA" dirty="0" smtClean="0"/>
              <a:t>Cette mise en page englobera les autres niveaux de mise en page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0209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Ajouter un élément graphique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Pour ajouter un élément graphique dans un projet AS, plusieurs méthodes existent</a:t>
            </a:r>
          </a:p>
          <a:p>
            <a:pPr lvl="1"/>
            <a:r>
              <a:rPr lang="fr-CA" dirty="0" smtClean="0"/>
              <a:t>Si c’est une icône, il faut ajouter le fichier via « New </a:t>
            </a:r>
            <a:r>
              <a:rPr lang="fr-CA" dirty="0" smtClean="0">
                <a:sym typeface="Wingdings"/>
              </a:rPr>
              <a:t></a:t>
            </a:r>
            <a:r>
              <a:rPr lang="fr-CA" dirty="0" smtClean="0"/>
              <a:t> Image </a:t>
            </a:r>
            <a:r>
              <a:rPr lang="fr-CA" dirty="0" err="1" smtClean="0"/>
              <a:t>Asset</a:t>
            </a:r>
            <a:r>
              <a:rPr lang="fr-CA" dirty="0" smtClean="0"/>
              <a:t> </a:t>
            </a:r>
            <a:r>
              <a:rPr lang="fr-CA" dirty="0" smtClean="0">
                <a:sym typeface="Wingdings"/>
              </a:rPr>
              <a:t> </a:t>
            </a:r>
            <a:r>
              <a:rPr lang="fr-CA" dirty="0" err="1" smtClean="0">
                <a:sym typeface="Wingdings"/>
              </a:rPr>
              <a:t>Icons</a:t>
            </a:r>
            <a:r>
              <a:rPr lang="fr-CA" dirty="0" smtClean="0">
                <a:sym typeface="Wingdings"/>
              </a:rPr>
              <a:t> »</a:t>
            </a:r>
          </a:p>
          <a:p>
            <a:pPr lvl="2"/>
            <a:r>
              <a:rPr lang="fr-CA" dirty="0" smtClean="0">
                <a:sym typeface="Wingdings"/>
              </a:rPr>
              <a:t>Cette méthode ajoute la ressource dans le dossier « </a:t>
            </a:r>
            <a:r>
              <a:rPr lang="fr-CA" dirty="0" err="1" smtClean="0">
                <a:sym typeface="Wingdings"/>
              </a:rPr>
              <a:t>mipmap</a:t>
            </a:r>
            <a:r>
              <a:rPr lang="fr-CA" dirty="0" smtClean="0">
                <a:sym typeface="Wingdings"/>
              </a:rPr>
              <a:t> »</a:t>
            </a:r>
          </a:p>
          <a:p>
            <a:pPr lvl="1"/>
            <a:r>
              <a:rPr lang="fr-CA" dirty="0" smtClean="0">
                <a:sym typeface="Wingdings"/>
              </a:rPr>
              <a:t>Si c’est une image, il faut </a:t>
            </a:r>
            <a:r>
              <a:rPr lang="fr-CA" dirty="0" smtClean="0"/>
              <a:t>copier le fichier et coller dans le dossier « </a:t>
            </a:r>
            <a:r>
              <a:rPr lang="fr-CA" dirty="0" err="1" smtClean="0"/>
              <a:t>drawable</a:t>
            </a:r>
            <a:r>
              <a:rPr lang="fr-CA" dirty="0" smtClean="0"/>
              <a:t> »</a:t>
            </a:r>
          </a:p>
          <a:p>
            <a:r>
              <a:rPr lang="fr-CA" dirty="0" smtClean="0"/>
              <a:t>Une fois l’élément graphique dans le dossier, il sera disponible pour l’ensemble du projet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589966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Pratique – Leçon 09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Ajouter l’image téléchargée précédemment dans le projet</a:t>
            </a:r>
          </a:p>
          <a:p>
            <a:r>
              <a:rPr lang="fr-CA" dirty="0" smtClean="0"/>
              <a:t>Dans le mode « Design » de </a:t>
            </a:r>
            <a:r>
              <a:rPr lang="fr-CA" b="1" dirty="0" smtClean="0"/>
              <a:t>row_tweet.xml</a:t>
            </a:r>
            <a:r>
              <a:rPr lang="fr-CA" dirty="0" smtClean="0"/>
              <a:t>, naviguer dans la catégorie </a:t>
            </a:r>
            <a:r>
              <a:rPr lang="fr-CA" b="1" dirty="0" smtClean="0"/>
              <a:t>Widgets</a:t>
            </a:r>
            <a:endParaRPr lang="fr-CA" dirty="0" smtClean="0"/>
          </a:p>
          <a:p>
            <a:r>
              <a:rPr lang="fr-CA" dirty="0" smtClean="0"/>
              <a:t>Glisser un objet </a:t>
            </a:r>
            <a:r>
              <a:rPr lang="fr-CA" b="1" dirty="0" err="1" smtClean="0"/>
              <a:t>ImageView</a:t>
            </a:r>
            <a:endParaRPr lang="fr-CA" dirty="0" smtClean="0"/>
          </a:p>
          <a:p>
            <a:r>
              <a:rPr lang="fr-CA" dirty="0" smtClean="0"/>
              <a:t>Dans le code, ajouter l’image qui est dans les ressources à l’aide de l’attribut « </a:t>
            </a:r>
            <a:r>
              <a:rPr lang="fr-CA" dirty="0" err="1" smtClean="0"/>
              <a:t>android:src</a:t>
            </a:r>
            <a:r>
              <a:rPr lang="fr-CA" dirty="0" smtClean="0"/>
              <a:t> »</a:t>
            </a:r>
          </a:p>
          <a:p>
            <a:r>
              <a:rPr lang="fr-CA" dirty="0" smtClean="0"/>
              <a:t>Le chemin vers la ressource dépendra si vous avez ajouté le fichier dans </a:t>
            </a:r>
            <a:r>
              <a:rPr lang="fr-CA" dirty="0" err="1" smtClean="0"/>
              <a:t>drawable</a:t>
            </a:r>
            <a:r>
              <a:rPr lang="fr-CA" dirty="0" smtClean="0"/>
              <a:t> ou </a:t>
            </a:r>
            <a:r>
              <a:rPr lang="fr-CA" dirty="0" err="1" smtClean="0"/>
              <a:t>mipmap</a:t>
            </a:r>
            <a:endParaRPr lang="fr-CA" dirty="0" smtClean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10791" y="4763618"/>
            <a:ext cx="2810267" cy="186716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6341269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 – Leçon 09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Ajouter un </a:t>
            </a:r>
            <a:r>
              <a:rPr lang="fr-CA" b="1" dirty="0" err="1" smtClean="0"/>
              <a:t>LinearLayout</a:t>
            </a:r>
            <a:r>
              <a:rPr lang="fr-CA" b="1" dirty="0" smtClean="0"/>
              <a:t> vertical</a:t>
            </a:r>
            <a:r>
              <a:rPr lang="fr-CA" dirty="0" smtClean="0"/>
              <a:t> qui se retrouve dans le groupe </a:t>
            </a:r>
            <a:r>
              <a:rPr lang="fr-CA" b="1" dirty="0" err="1" smtClean="0"/>
              <a:t>Layouts</a:t>
            </a:r>
            <a:endParaRPr lang="fr-CA" dirty="0" smtClean="0"/>
          </a:p>
          <a:p>
            <a:r>
              <a:rPr lang="fr-CA" dirty="0" smtClean="0"/>
              <a:t>Dans le même ordre, glisser à l’intérieur du </a:t>
            </a:r>
            <a:r>
              <a:rPr lang="fr-CA" b="1" dirty="0" err="1" smtClean="0"/>
              <a:t>LinearLayout</a:t>
            </a:r>
            <a:r>
              <a:rPr lang="fr-CA" b="1" dirty="0" smtClean="0"/>
              <a:t> </a:t>
            </a:r>
            <a:r>
              <a:rPr lang="fr-CA" dirty="0" smtClean="0"/>
              <a:t>un </a:t>
            </a:r>
            <a:r>
              <a:rPr lang="fr-CA" b="1" dirty="0" err="1" smtClean="0"/>
              <a:t>TextView</a:t>
            </a:r>
            <a:r>
              <a:rPr lang="fr-CA" b="1" dirty="0" smtClean="0"/>
              <a:t> large, moyen </a:t>
            </a:r>
            <a:r>
              <a:rPr lang="fr-CA" dirty="0" smtClean="0"/>
              <a:t>et </a:t>
            </a:r>
            <a:r>
              <a:rPr lang="fr-CA" b="1" dirty="0" smtClean="0"/>
              <a:t>petit</a:t>
            </a:r>
            <a:endParaRPr lang="fr-CA" dirty="0" smtClean="0"/>
          </a:p>
          <a:p>
            <a:pPr lvl="1"/>
            <a:r>
              <a:rPr lang="fr-CA" dirty="0" smtClean="0"/>
              <a:t>Ces éléments se retrouvent dans la catégorie </a:t>
            </a:r>
            <a:r>
              <a:rPr lang="fr-CA" b="1" dirty="0" smtClean="0"/>
              <a:t>Widgets</a:t>
            </a:r>
            <a:endParaRPr lang="fr-CA" dirty="0" smtClean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44137" y="4210094"/>
            <a:ext cx="2791215" cy="14640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578090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Pratique – Leçon 09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le mode XML du fichier « </a:t>
            </a:r>
            <a:r>
              <a:rPr lang="fr-CA" dirty="0" err="1" smtClean="0"/>
              <a:t>row_tweet.xml</a:t>
            </a:r>
            <a:r>
              <a:rPr lang="fr-CA" dirty="0" smtClean="0"/>
              <a:t> »</a:t>
            </a:r>
          </a:p>
          <a:p>
            <a:r>
              <a:rPr lang="fr-CA" dirty="0" smtClean="0"/>
              <a:t>Modifier les paramètres de l’</a:t>
            </a:r>
            <a:r>
              <a:rPr lang="fr-CA" b="1" dirty="0" err="1" smtClean="0"/>
              <a:t>ImageView</a:t>
            </a:r>
            <a:endParaRPr lang="fr-CA" dirty="0" smtClean="0"/>
          </a:p>
          <a:p>
            <a:pPr lvl="1"/>
            <a:r>
              <a:rPr lang="fr-CA" dirty="0" err="1" smtClean="0"/>
              <a:t>Layout_width</a:t>
            </a:r>
            <a:r>
              <a:rPr lang="fr-CA" dirty="0" smtClean="0"/>
              <a:t> = 100dp</a:t>
            </a:r>
          </a:p>
          <a:p>
            <a:pPr lvl="1"/>
            <a:r>
              <a:rPr lang="fr-CA" dirty="0" err="1" smtClean="0"/>
              <a:t>Layout_height</a:t>
            </a:r>
            <a:r>
              <a:rPr lang="fr-CA" dirty="0" smtClean="0"/>
              <a:t> = 100dp</a:t>
            </a:r>
          </a:p>
          <a:p>
            <a:pPr lvl="1"/>
            <a:r>
              <a:rPr lang="fr-CA" dirty="0" err="1" smtClean="0"/>
              <a:t>Layout_marginLeft</a:t>
            </a:r>
            <a:r>
              <a:rPr lang="fr-CA" dirty="0"/>
              <a:t> </a:t>
            </a:r>
            <a:r>
              <a:rPr lang="fr-CA" dirty="0" smtClean="0"/>
              <a:t>= 5dp</a:t>
            </a:r>
          </a:p>
          <a:p>
            <a:pPr lvl="1"/>
            <a:r>
              <a:rPr lang="fr-CA" dirty="0" err="1" smtClean="0"/>
              <a:t>Layout_marginTop</a:t>
            </a:r>
            <a:r>
              <a:rPr lang="fr-CA" dirty="0" smtClean="0"/>
              <a:t> = 5dp</a:t>
            </a:r>
          </a:p>
        </p:txBody>
      </p:sp>
    </p:spTree>
    <p:extLst>
      <p:ext uri="{BB962C8B-B14F-4D97-AF65-F5344CB8AC3E}">
        <p14:creationId xmlns:p14="http://schemas.microsoft.com/office/powerpoint/2010/main" val="115214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Pratique – Leçon 05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Ajouter une activité</a:t>
            </a:r>
          </a:p>
          <a:p>
            <a:pPr lvl="1"/>
            <a:r>
              <a:rPr lang="fr-CA" dirty="0" smtClean="0"/>
              <a:t>Clic-droit sur le projet</a:t>
            </a:r>
          </a:p>
          <a:p>
            <a:pPr lvl="1"/>
            <a:r>
              <a:rPr lang="fr-CA" dirty="0" smtClean="0"/>
              <a:t>New </a:t>
            </a:r>
            <a:r>
              <a:rPr lang="fr-CA" dirty="0" smtClean="0">
                <a:sym typeface="Wingdings"/>
              </a:rPr>
              <a:t> Activity  </a:t>
            </a:r>
            <a:r>
              <a:rPr lang="fr-CA" dirty="0" err="1" smtClean="0">
                <a:sym typeface="Wingdings"/>
              </a:rPr>
              <a:t>Blank</a:t>
            </a:r>
            <a:r>
              <a:rPr lang="fr-CA" dirty="0" smtClean="0">
                <a:sym typeface="Wingdings"/>
              </a:rPr>
              <a:t> </a:t>
            </a:r>
            <a:r>
              <a:rPr lang="fr-CA" dirty="0" err="1" smtClean="0">
                <a:sym typeface="Wingdings"/>
              </a:rPr>
              <a:t>activity</a:t>
            </a:r>
            <a:r>
              <a:rPr lang="fr-CA" dirty="0" smtClean="0">
                <a:sym typeface="Wingdings"/>
              </a:rPr>
              <a:t>…</a:t>
            </a:r>
            <a:endParaRPr lang="fr-CA" dirty="0" smtClean="0">
              <a:sym typeface="Wingdings" panose="05000000000000000000" pitchFamily="2" charset="2"/>
            </a:endParaRPr>
          </a:p>
          <a:p>
            <a:r>
              <a:rPr lang="fr-CA" dirty="0" smtClean="0">
                <a:sym typeface="Wingdings" panose="05000000000000000000" pitchFamily="2" charset="2"/>
              </a:rPr>
              <a:t>Configurer la nouvelle activité</a:t>
            </a:r>
          </a:p>
          <a:p>
            <a:pPr lvl="1"/>
            <a:r>
              <a:rPr lang="fr-CA" dirty="0" smtClean="0">
                <a:sym typeface="Wingdings" panose="05000000000000000000" pitchFamily="2" charset="2"/>
              </a:rPr>
              <a:t>Name : </a:t>
            </a:r>
            <a:r>
              <a:rPr lang="fr-CA" dirty="0" err="1" smtClean="0">
                <a:sym typeface="Wingdings" panose="05000000000000000000" pitchFamily="2" charset="2"/>
              </a:rPr>
              <a:t>TweetListActivity</a:t>
            </a:r>
            <a:endParaRPr lang="fr-CA" dirty="0" smtClean="0">
              <a:sym typeface="Wingdings" panose="05000000000000000000" pitchFamily="2" charset="2"/>
            </a:endParaRPr>
          </a:p>
          <a:p>
            <a:pPr lvl="1"/>
            <a:r>
              <a:rPr lang="fr-CA" dirty="0" smtClean="0">
                <a:sym typeface="Wingdings" panose="05000000000000000000" pitchFamily="2" charset="2"/>
              </a:rPr>
              <a:t>Finish</a:t>
            </a:r>
          </a:p>
        </p:txBody>
      </p:sp>
    </p:spTree>
    <p:extLst>
      <p:ext uri="{BB962C8B-B14F-4D97-AF65-F5344CB8AC3E}">
        <p14:creationId xmlns:p14="http://schemas.microsoft.com/office/powerpoint/2010/main" val="10072488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 – Leçon 09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err="1" smtClean="0"/>
              <a:t>LinearLayout</a:t>
            </a:r>
            <a:endParaRPr lang="fr-CA" dirty="0" smtClean="0"/>
          </a:p>
          <a:p>
            <a:pPr lvl="1"/>
            <a:r>
              <a:rPr lang="fr-CA" dirty="0" err="1" smtClean="0"/>
              <a:t>Layout_marginLeft</a:t>
            </a:r>
            <a:r>
              <a:rPr lang="fr-CA" dirty="0" smtClean="0"/>
              <a:t> = 10dp</a:t>
            </a:r>
          </a:p>
          <a:p>
            <a:pPr lvl="1"/>
            <a:r>
              <a:rPr lang="fr-CA" dirty="0" err="1" smtClean="0"/>
              <a:t>Gravity</a:t>
            </a:r>
            <a:r>
              <a:rPr lang="fr-CA" dirty="0" smtClean="0"/>
              <a:t> = </a:t>
            </a:r>
            <a:r>
              <a:rPr lang="fr-CA" dirty="0" err="1" smtClean="0"/>
              <a:t>Left</a:t>
            </a:r>
            <a:endParaRPr lang="fr-CA" dirty="0" smtClean="0"/>
          </a:p>
          <a:p>
            <a:r>
              <a:rPr lang="fr-CA" dirty="0" err="1" smtClean="0"/>
              <a:t>textView</a:t>
            </a:r>
            <a:endParaRPr lang="fr-CA" dirty="0" smtClean="0"/>
          </a:p>
          <a:p>
            <a:pPr lvl="1"/>
            <a:r>
              <a:rPr lang="fr-CA" dirty="0" err="1" smtClean="0"/>
              <a:t>Layout_width</a:t>
            </a:r>
            <a:r>
              <a:rPr lang="fr-CA" dirty="0" smtClean="0"/>
              <a:t> = </a:t>
            </a:r>
            <a:r>
              <a:rPr lang="fr-CA" dirty="0" err="1" smtClean="0"/>
              <a:t>match_parent</a:t>
            </a:r>
            <a:endParaRPr lang="fr-CA" dirty="0" smtClean="0"/>
          </a:p>
          <a:p>
            <a:pPr lvl="1"/>
            <a:r>
              <a:rPr lang="fr-CA" dirty="0" err="1" smtClean="0"/>
              <a:t>Text</a:t>
            </a:r>
            <a:r>
              <a:rPr lang="fr-CA" dirty="0" smtClean="0"/>
              <a:t> = Header </a:t>
            </a:r>
            <a:r>
              <a:rPr lang="fr-CA" dirty="0" err="1" smtClean="0"/>
              <a:t>Text</a:t>
            </a:r>
            <a:endParaRPr lang="fr-CA" dirty="0" smtClean="0"/>
          </a:p>
          <a:p>
            <a:pPr lvl="1"/>
            <a:r>
              <a:rPr lang="fr-CA" dirty="0" err="1" smtClean="0"/>
              <a:t>TextSize</a:t>
            </a:r>
            <a:r>
              <a:rPr lang="fr-CA" dirty="0" smtClean="0"/>
              <a:t> = 19sp</a:t>
            </a:r>
          </a:p>
          <a:p>
            <a:pPr lvl="1"/>
            <a:r>
              <a:rPr lang="fr-CA" dirty="0" err="1" smtClean="0"/>
              <a:t>TextColor</a:t>
            </a:r>
            <a:r>
              <a:rPr lang="fr-CA" dirty="0" smtClean="0"/>
              <a:t> = #222222</a:t>
            </a:r>
          </a:p>
          <a:p>
            <a:pPr lvl="1"/>
            <a:r>
              <a:rPr lang="fr-CA" dirty="0" err="1" smtClean="0"/>
              <a:t>TextStyle</a:t>
            </a:r>
            <a:r>
              <a:rPr lang="fr-CA" dirty="0" smtClean="0"/>
              <a:t> = </a:t>
            </a:r>
            <a:r>
              <a:rPr lang="fr-CA" dirty="0" err="1" smtClean="0"/>
              <a:t>bold</a:t>
            </a:r>
            <a:endParaRPr lang="fr-CA" dirty="0" smtClean="0"/>
          </a:p>
          <a:p>
            <a:pPr lvl="1"/>
            <a:r>
              <a:rPr lang="fr-CA" dirty="0" smtClean="0"/>
              <a:t>Enlever </a:t>
            </a:r>
            <a:r>
              <a:rPr lang="fr-CA" dirty="0" err="1" smtClean="0"/>
              <a:t>textAppearance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26394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 – Leçon 09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TextView2</a:t>
            </a:r>
          </a:p>
          <a:p>
            <a:pPr lvl="1"/>
            <a:r>
              <a:rPr lang="fr-CA" dirty="0" err="1" smtClean="0"/>
              <a:t>Layout_width</a:t>
            </a:r>
            <a:r>
              <a:rPr lang="fr-CA" dirty="0" smtClean="0"/>
              <a:t> = </a:t>
            </a:r>
            <a:r>
              <a:rPr lang="fr-CA" dirty="0" err="1" smtClean="0"/>
              <a:t>match_parent</a:t>
            </a:r>
            <a:endParaRPr lang="fr-CA" dirty="0" smtClean="0"/>
          </a:p>
          <a:p>
            <a:pPr lvl="1"/>
            <a:r>
              <a:rPr lang="fr-CA" dirty="0" err="1" smtClean="0"/>
              <a:t>Text</a:t>
            </a:r>
            <a:r>
              <a:rPr lang="fr-CA" dirty="0" smtClean="0"/>
              <a:t> = Tweet body </a:t>
            </a:r>
            <a:r>
              <a:rPr lang="fr-CA" dirty="0" err="1" smtClean="0"/>
              <a:t>text</a:t>
            </a:r>
            <a:r>
              <a:rPr lang="fr-CA" dirty="0" smtClean="0"/>
              <a:t> </a:t>
            </a:r>
            <a:r>
              <a:rPr lang="fr-CA" dirty="0" err="1" smtClean="0"/>
              <a:t>here</a:t>
            </a:r>
            <a:endParaRPr lang="fr-CA" dirty="0" smtClean="0"/>
          </a:p>
          <a:p>
            <a:pPr lvl="1"/>
            <a:r>
              <a:rPr lang="fr-CA" dirty="0" err="1" smtClean="0"/>
              <a:t>Layout_marginTop</a:t>
            </a:r>
            <a:r>
              <a:rPr lang="fr-CA" dirty="0" smtClean="0"/>
              <a:t> = 5dp</a:t>
            </a:r>
          </a:p>
          <a:p>
            <a:pPr lvl="1"/>
            <a:r>
              <a:rPr lang="fr-CA" dirty="0" err="1" smtClean="0"/>
              <a:t>Ellipsize</a:t>
            </a:r>
            <a:r>
              <a:rPr lang="fr-CA" dirty="0" smtClean="0"/>
              <a:t> = end</a:t>
            </a:r>
          </a:p>
          <a:p>
            <a:pPr lvl="1"/>
            <a:r>
              <a:rPr lang="fr-CA" dirty="0" smtClean="0"/>
              <a:t>Lines = 3</a:t>
            </a:r>
          </a:p>
          <a:p>
            <a:pPr lvl="1"/>
            <a:r>
              <a:rPr lang="fr-CA" dirty="0" err="1" smtClean="0"/>
              <a:t>TextColor</a:t>
            </a:r>
            <a:r>
              <a:rPr lang="fr-CA" dirty="0" smtClean="0"/>
              <a:t> = #666666</a:t>
            </a:r>
          </a:p>
          <a:p>
            <a:pPr lvl="1"/>
            <a:r>
              <a:rPr lang="fr-CA" dirty="0" err="1" smtClean="0"/>
              <a:t>TextSize</a:t>
            </a:r>
            <a:r>
              <a:rPr lang="fr-CA" dirty="0" smtClean="0"/>
              <a:t> = 14sp</a:t>
            </a:r>
          </a:p>
          <a:p>
            <a:pPr lvl="1"/>
            <a:r>
              <a:rPr lang="fr-CA" dirty="0"/>
              <a:t>Enlever </a:t>
            </a:r>
            <a:r>
              <a:rPr lang="fr-CA" dirty="0" err="1"/>
              <a:t>textAppearance</a:t>
            </a:r>
            <a:endParaRPr lang="fr-CA" dirty="0"/>
          </a:p>
          <a:p>
            <a:pPr lvl="1"/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572741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 – Leçon 09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TextView3</a:t>
            </a:r>
          </a:p>
          <a:p>
            <a:pPr lvl="1"/>
            <a:r>
              <a:rPr lang="fr-CA" dirty="0" err="1" smtClean="0"/>
              <a:t>Layout_width</a:t>
            </a:r>
            <a:r>
              <a:rPr lang="fr-CA" dirty="0" smtClean="0"/>
              <a:t> = </a:t>
            </a:r>
            <a:r>
              <a:rPr lang="fr-CA" dirty="0" err="1" smtClean="0"/>
              <a:t>match_parent</a:t>
            </a:r>
            <a:endParaRPr lang="fr-CA" dirty="0" smtClean="0"/>
          </a:p>
          <a:p>
            <a:pPr lvl="1"/>
            <a:r>
              <a:rPr lang="fr-CA" dirty="0" err="1" smtClean="0"/>
              <a:t>Text</a:t>
            </a:r>
            <a:r>
              <a:rPr lang="fr-CA" dirty="0" smtClean="0"/>
              <a:t> = 21 octobre 2015</a:t>
            </a:r>
          </a:p>
          <a:p>
            <a:pPr lvl="1"/>
            <a:r>
              <a:rPr lang="fr-CA" dirty="0" err="1" smtClean="0"/>
              <a:t>Layout_marginTop</a:t>
            </a:r>
            <a:r>
              <a:rPr lang="fr-CA" dirty="0" smtClean="0"/>
              <a:t> = 5dp</a:t>
            </a:r>
          </a:p>
          <a:p>
            <a:pPr lvl="1"/>
            <a:r>
              <a:rPr lang="fr-CA" dirty="0" err="1" smtClean="0"/>
              <a:t>TextColor</a:t>
            </a:r>
            <a:r>
              <a:rPr lang="fr-CA" dirty="0" smtClean="0"/>
              <a:t> = #999999</a:t>
            </a:r>
          </a:p>
          <a:p>
            <a:pPr lvl="1"/>
            <a:r>
              <a:rPr lang="fr-CA" dirty="0" err="1" smtClean="0"/>
              <a:t>TextSize</a:t>
            </a:r>
            <a:r>
              <a:rPr lang="fr-CA" dirty="0" smtClean="0"/>
              <a:t> = 12sp</a:t>
            </a:r>
          </a:p>
          <a:p>
            <a:pPr lvl="1"/>
            <a:r>
              <a:rPr lang="fr-CA" dirty="0"/>
              <a:t>Enlever </a:t>
            </a:r>
            <a:r>
              <a:rPr lang="fr-CA" dirty="0" err="1"/>
              <a:t>textAppearance</a:t>
            </a:r>
            <a:endParaRPr lang="fr-CA" dirty="0"/>
          </a:p>
          <a:p>
            <a:pPr lvl="1"/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79747" y="2384895"/>
            <a:ext cx="5801535" cy="239664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31528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Résumé</a:t>
            </a:r>
            <a:endParaRPr lang="fr-CA" dirty="0"/>
          </a:p>
        </p:txBody>
      </p:sp>
      <p:sp>
        <p:nvSpPr>
          <p:cNvPr id="5" name="Espace réservé du contenu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Dans la dernière portion, on a exploré le mode de développement graphique</a:t>
            </a:r>
          </a:p>
          <a:p>
            <a:r>
              <a:rPr lang="fr-CA" dirty="0" smtClean="0"/>
              <a:t>De plus, on a changé l’apparence du texte</a:t>
            </a:r>
          </a:p>
          <a:p>
            <a:r>
              <a:rPr lang="fr-CA" dirty="0" smtClean="0"/>
              <a:t>Ce que l’on a fait est une interface </a:t>
            </a:r>
            <a:r>
              <a:rPr lang="fr-CA" dirty="0" err="1" smtClean="0"/>
              <a:t>mockup</a:t>
            </a:r>
            <a:r>
              <a:rPr lang="fr-CA" dirty="0" smtClean="0"/>
              <a:t> et cette étape s’applique dans tous les domaines de développement de UI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471743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 smtClean="0"/>
              <a:t>Accroché un layout dans un </a:t>
            </a:r>
            <a:r>
              <a:rPr lang="fr-CA" dirty="0" err="1" smtClean="0"/>
              <a:t>ListView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peut constater que les applications utilisent des mises en page imbriquées à profusion</a:t>
            </a:r>
          </a:p>
          <a:p>
            <a:r>
              <a:rPr lang="fr-CA" dirty="0" smtClean="0"/>
              <a:t>Le même principe s’applique aux sites web</a:t>
            </a:r>
          </a:p>
          <a:p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881697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CA" dirty="0"/>
              <a:t>Accroché un layout dans un </a:t>
            </a:r>
            <a:r>
              <a:rPr lang="fr-CA" dirty="0" err="1"/>
              <a:t>ListView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pourrait simplement convertir le </a:t>
            </a:r>
            <a:r>
              <a:rPr lang="fr-CA" b="1" dirty="0" err="1" smtClean="0"/>
              <a:t>ArrayAdapter</a:t>
            </a:r>
            <a:r>
              <a:rPr lang="fr-CA" dirty="0" smtClean="0"/>
              <a:t> pour permettre d’intégrer des </a:t>
            </a:r>
            <a:r>
              <a:rPr lang="fr-CA" dirty="0" err="1" smtClean="0"/>
              <a:t>layouts</a:t>
            </a:r>
            <a:r>
              <a:rPr lang="fr-CA" dirty="0" smtClean="0"/>
              <a:t>, mais ce n’est pas si simple…</a:t>
            </a:r>
          </a:p>
          <a:p>
            <a:r>
              <a:rPr lang="fr-CA" dirty="0" smtClean="0"/>
              <a:t>Il faudra créer une classe qui sera une extension de </a:t>
            </a:r>
            <a:r>
              <a:rPr lang="fr-CA" b="1" dirty="0" err="1" smtClean="0"/>
              <a:t>ArrayAdapter</a:t>
            </a:r>
            <a:endParaRPr lang="fr-CA" b="1" dirty="0" smtClean="0"/>
          </a:p>
          <a:p>
            <a:r>
              <a:rPr lang="fr-CA" dirty="0" smtClean="0"/>
              <a:t>On surchargera la méthode </a:t>
            </a:r>
            <a:r>
              <a:rPr lang="fr-CA" b="1" dirty="0" err="1" smtClean="0"/>
              <a:t>getView</a:t>
            </a:r>
            <a:r>
              <a:rPr lang="fr-CA" b="1" dirty="0" smtClean="0"/>
              <a:t>()</a:t>
            </a:r>
            <a:r>
              <a:rPr lang="fr-CA" dirty="0" smtClean="0"/>
              <a:t> qui sert à remplir le </a:t>
            </a:r>
            <a:r>
              <a:rPr lang="fr-CA" b="1" dirty="0" err="1" smtClean="0"/>
              <a:t>ListView</a:t>
            </a:r>
            <a:endParaRPr lang="fr-CA" b="1" dirty="0"/>
          </a:p>
        </p:txBody>
      </p:sp>
    </p:spTree>
    <p:extLst>
      <p:ext uri="{BB962C8B-B14F-4D97-AF65-F5344CB8AC3E}">
        <p14:creationId xmlns:p14="http://schemas.microsoft.com/office/powerpoint/2010/main" val="105624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Pratique – Leçon 10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Créer une nouvelle classe nommée </a:t>
            </a:r>
            <a:r>
              <a:rPr lang="fr-CA" b="1" dirty="0" err="1" smtClean="0"/>
              <a:t>TweetAdapter</a:t>
            </a:r>
            <a:endParaRPr lang="fr-CA" dirty="0" smtClean="0"/>
          </a:p>
          <a:p>
            <a:r>
              <a:rPr lang="fr-CA" dirty="0" smtClean="0"/>
              <a:t>La classe devra être une extension de </a:t>
            </a:r>
            <a:r>
              <a:rPr lang="fr-CA" b="1" dirty="0" err="1" smtClean="0"/>
              <a:t>ArrayAdapter</a:t>
            </a:r>
            <a:endParaRPr lang="fr-CA" dirty="0" smtClean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1373" y="3320143"/>
            <a:ext cx="6908226" cy="266547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413966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/>
              <a:t>Pratique – Leçon </a:t>
            </a:r>
            <a:r>
              <a:rPr lang="fr-CA" dirty="0" smtClean="0"/>
              <a:t>10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Modifier l’objet </a:t>
            </a:r>
            <a:r>
              <a:rPr lang="fr-CA" b="1" dirty="0" err="1" smtClean="0"/>
              <a:t>tweetItemArrayAdapter</a:t>
            </a:r>
            <a:r>
              <a:rPr lang="fr-CA" dirty="0" smtClean="0"/>
              <a:t> pour être un objet </a:t>
            </a:r>
            <a:r>
              <a:rPr lang="fr-CA" b="1" dirty="0" err="1" smtClean="0"/>
              <a:t>TweetAdapter</a:t>
            </a:r>
            <a:endParaRPr lang="fr-CA" b="1" dirty="0" smtClean="0"/>
          </a:p>
          <a:p>
            <a:r>
              <a:rPr lang="fr-CA" dirty="0" smtClean="0"/>
              <a:t>Ensuite, exécuter</a:t>
            </a:r>
          </a:p>
          <a:p>
            <a:pPr marL="68580" indent="0">
              <a:buNone/>
            </a:pPr>
            <a:endParaRPr lang="fr-CA" dirty="0"/>
          </a:p>
        </p:txBody>
      </p:sp>
      <p:pic>
        <p:nvPicPr>
          <p:cNvPr id="4" name="Image 3" descr="Screen Shot 2014-09-15 at 11.51.58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0869" y="3462512"/>
            <a:ext cx="7874000" cy="149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81717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smtClean="0"/>
              <a:t>Résumé</a:t>
            </a:r>
            <a:endParaRPr lang="fr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À ce moment la liste de string a disparu, dans la prochaine leçon on verra </a:t>
            </a:r>
            <a:r>
              <a:rPr lang="fr-CA" smtClean="0"/>
              <a:t>comment remplir la </a:t>
            </a:r>
            <a:r>
              <a:rPr lang="fr-CA" dirty="0" smtClean="0"/>
              <a:t>nouvelle liste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9324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TweetListActivity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Cette activité permettra d’afficher la liste des tweets du compte connecté</a:t>
            </a:r>
          </a:p>
          <a:p>
            <a:r>
              <a:rPr lang="fr-CA" dirty="0" smtClean="0"/>
              <a:t>Elle démarrera à la suite du clic du bouton de l’activité </a:t>
            </a:r>
            <a:r>
              <a:rPr lang="fr-CA" b="1" dirty="0" err="1" smtClean="0"/>
              <a:t>MainActivity</a:t>
            </a:r>
            <a:endParaRPr lang="fr-CA" dirty="0" smtClean="0"/>
          </a:p>
        </p:txBody>
      </p:sp>
    </p:spTree>
    <p:extLst>
      <p:ext uri="{BB962C8B-B14F-4D97-AF65-F5344CB8AC3E}">
        <p14:creationId xmlns:p14="http://schemas.microsoft.com/office/powerpoint/2010/main" val="21832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Intent</a:t>
            </a:r>
            <a:r>
              <a:rPr lang="fr-CA" dirty="0" smtClean="0"/>
              <a:t> : Description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Les </a:t>
            </a:r>
            <a:r>
              <a:rPr lang="fr-CA" dirty="0" err="1" smtClean="0"/>
              <a:t>intents</a:t>
            </a:r>
            <a:r>
              <a:rPr lang="fr-CA" dirty="0" smtClean="0"/>
              <a:t> permettent de naviguer d’une application à l’autre</a:t>
            </a:r>
          </a:p>
          <a:p>
            <a:r>
              <a:rPr lang="fr-CA" dirty="0" smtClean="0"/>
              <a:t>On peut simplifier en disant que c’est un objet de message qui est utilisé pour communiquer entre les différentes activités</a:t>
            </a:r>
          </a:p>
          <a:p>
            <a:r>
              <a:rPr lang="fr-CA" dirty="0" smtClean="0"/>
              <a:t>Les </a:t>
            </a:r>
            <a:r>
              <a:rPr lang="fr-CA" dirty="0" err="1" smtClean="0"/>
              <a:t>intents</a:t>
            </a:r>
            <a:r>
              <a:rPr lang="fr-CA" dirty="0" smtClean="0"/>
              <a:t> définissent les intentions d’une application 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403044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Intent</a:t>
            </a:r>
            <a:r>
              <a:rPr lang="fr-CA" dirty="0" smtClean="0"/>
              <a:t> : Description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 </a:t>
            </a:r>
            <a:r>
              <a:rPr lang="fr-CA" dirty="0" err="1" smtClean="0"/>
              <a:t>intent</a:t>
            </a:r>
            <a:r>
              <a:rPr lang="fr-CA" dirty="0" smtClean="0"/>
              <a:t> peut être utilisé pour ces trois tâches</a:t>
            </a:r>
          </a:p>
          <a:p>
            <a:pPr lvl="1"/>
            <a:r>
              <a:rPr lang="fr-CA" dirty="0" smtClean="0"/>
              <a:t>Ouvrir une autre activité ou service de l’activité courante</a:t>
            </a:r>
          </a:p>
          <a:p>
            <a:pPr lvl="1"/>
            <a:r>
              <a:rPr lang="fr-CA" dirty="0" smtClean="0"/>
              <a:t>Passer des données entre les activités et les services</a:t>
            </a:r>
          </a:p>
          <a:p>
            <a:pPr lvl="1"/>
            <a:r>
              <a:rPr lang="fr-CA" dirty="0" smtClean="0"/>
              <a:t>Déléguer les responsabilités vers une autre application. Par exemple l’ouverture d’une URL vers le navigateur</a:t>
            </a:r>
            <a:endParaRPr lang="fr-CA" dirty="0"/>
          </a:p>
        </p:txBody>
      </p:sp>
    </p:spTree>
    <p:extLst>
      <p:ext uri="{BB962C8B-B14F-4D97-AF65-F5344CB8AC3E}">
        <p14:creationId xmlns:p14="http://schemas.microsoft.com/office/powerpoint/2010/main" val="160498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Intent</a:t>
            </a:r>
            <a:r>
              <a:rPr lang="fr-CA" dirty="0"/>
              <a:t> </a:t>
            </a:r>
            <a:r>
              <a:rPr lang="fr-CA" dirty="0" smtClean="0"/>
              <a:t>: Catégories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On peut catégoriser les </a:t>
            </a:r>
            <a:r>
              <a:rPr lang="fr-CA" dirty="0" err="1" smtClean="0"/>
              <a:t>intents</a:t>
            </a:r>
            <a:r>
              <a:rPr lang="fr-CA" dirty="0" smtClean="0"/>
              <a:t> dans deux différentes catégories</a:t>
            </a:r>
          </a:p>
          <a:p>
            <a:pPr lvl="1"/>
            <a:r>
              <a:rPr lang="fr-CA" dirty="0" smtClean="0"/>
              <a:t>Explicite</a:t>
            </a:r>
          </a:p>
          <a:p>
            <a:pPr lvl="1"/>
            <a:r>
              <a:rPr lang="fr-CA" dirty="0" smtClean="0"/>
              <a:t>Implicite</a:t>
            </a:r>
          </a:p>
          <a:p>
            <a:r>
              <a:rPr lang="fr-CA" dirty="0" smtClean="0"/>
              <a:t>Un </a:t>
            </a:r>
            <a:r>
              <a:rPr lang="fr-CA" dirty="0" err="1" smtClean="0"/>
              <a:t>intent</a:t>
            </a:r>
            <a:r>
              <a:rPr lang="fr-CA" dirty="0" smtClean="0"/>
              <a:t> explicite indique clairement quelle activité sera démarrée</a:t>
            </a: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1569" y="4890089"/>
            <a:ext cx="5096586" cy="1095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500570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Intent</a:t>
            </a:r>
            <a:r>
              <a:rPr lang="fr-CA" dirty="0" smtClean="0"/>
              <a:t> : Description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Un </a:t>
            </a:r>
            <a:r>
              <a:rPr lang="fr-CA" dirty="0" err="1" smtClean="0"/>
              <a:t>intent</a:t>
            </a:r>
            <a:r>
              <a:rPr lang="fr-CA" dirty="0" smtClean="0"/>
              <a:t> implicite indique que l’application désire démarrer une nouvelle activité ou service, mais ne sait pas laquelle</a:t>
            </a:r>
          </a:p>
          <a:p>
            <a:r>
              <a:rPr lang="fr-CA" dirty="0" smtClean="0"/>
              <a:t>C’est le OS qui gère l’activité à démarrer</a:t>
            </a:r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7071" y="4653136"/>
            <a:ext cx="3105583" cy="109552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9872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dirty="0" err="1" smtClean="0"/>
              <a:t>Intent</a:t>
            </a:r>
            <a:r>
              <a:rPr lang="fr-CA" dirty="0" smtClean="0"/>
              <a:t> : Passer des données</a:t>
            </a:r>
            <a:endParaRPr lang="fr-CA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CA" dirty="0" smtClean="0"/>
              <a:t>Il est possible de passer des données avec les </a:t>
            </a:r>
            <a:r>
              <a:rPr lang="fr-CA" dirty="0" err="1" smtClean="0"/>
              <a:t>intents</a:t>
            </a:r>
            <a:endParaRPr lang="fr-CA" dirty="0" smtClean="0"/>
          </a:p>
          <a:p>
            <a:r>
              <a:rPr lang="fr-CA" dirty="0" smtClean="0"/>
              <a:t>Par exemple, un numéro de téléphone, un courriel, une photo, etc.</a:t>
            </a:r>
          </a:p>
          <a:p>
            <a:r>
              <a:rPr lang="fr-CA" dirty="0" smtClean="0"/>
              <a:t>Entre autres, on utilisera la méthode </a:t>
            </a:r>
            <a:r>
              <a:rPr lang="fr-CA" b="1" dirty="0" err="1" smtClean="0"/>
              <a:t>putExtra</a:t>
            </a:r>
            <a:r>
              <a:rPr lang="fr-CA" dirty="0" smtClean="0"/>
              <a:t> d’un objet </a:t>
            </a:r>
            <a:r>
              <a:rPr lang="fr-CA" b="1" dirty="0" err="1" smtClean="0"/>
              <a:t>Intent</a:t>
            </a:r>
            <a:endParaRPr lang="fr-CA" dirty="0"/>
          </a:p>
          <a:p>
            <a:endParaRPr lang="fr-CA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9543" y="5013176"/>
            <a:ext cx="3153215" cy="45726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095345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1686</TotalTime>
  <Words>1065</Words>
  <Application>Microsoft Macintosh PowerPoint</Application>
  <PresentationFormat>Widescreen</PresentationFormat>
  <Paragraphs>167</Paragraphs>
  <Slides>38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4" baseType="lpstr">
      <vt:lpstr>Arial</vt:lpstr>
      <vt:lpstr>Calibri</vt:lpstr>
      <vt:lpstr>Trebuchet MS</vt:lpstr>
      <vt:lpstr>Wingdings</vt:lpstr>
      <vt:lpstr>Wingdings 3</vt:lpstr>
      <vt:lpstr>Facet</vt:lpstr>
      <vt:lpstr>Semaine 05 - Android - Partie 02</vt:lpstr>
      <vt:lpstr>Résumé</vt:lpstr>
      <vt:lpstr>Pratique – Leçon 05</vt:lpstr>
      <vt:lpstr>TweetListActivity</vt:lpstr>
      <vt:lpstr>Intent : Description</vt:lpstr>
      <vt:lpstr>Intent : Description</vt:lpstr>
      <vt:lpstr>Intent : Catégories</vt:lpstr>
      <vt:lpstr>Intent : Description</vt:lpstr>
      <vt:lpstr>Intent : Passer des données</vt:lpstr>
      <vt:lpstr>Intent : Passer des données</vt:lpstr>
      <vt:lpstr>Intent : Retrouver les données</vt:lpstr>
      <vt:lpstr>Intent : Ouvrir une application tierce</vt:lpstr>
      <vt:lpstr>Pratique – Leçon 06</vt:lpstr>
      <vt:lpstr>Résumé</vt:lpstr>
      <vt:lpstr>ListView : Description</vt:lpstr>
      <vt:lpstr>ListView : Utilisation</vt:lpstr>
      <vt:lpstr>ListView : Utilisation</vt:lpstr>
      <vt:lpstr>Pratique – Leçon 07</vt:lpstr>
      <vt:lpstr>Pratique – Leçon 07</vt:lpstr>
      <vt:lpstr>Pratique – Leçon 07</vt:lpstr>
      <vt:lpstr>Pratique – Leçon 07</vt:lpstr>
      <vt:lpstr>Contrôle et ListView</vt:lpstr>
      <vt:lpstr>ListView : Maquette</vt:lpstr>
      <vt:lpstr>Layout de détail</vt:lpstr>
      <vt:lpstr>Pratique – Leçon 08</vt:lpstr>
      <vt:lpstr>Ajouter un élément graphique</vt:lpstr>
      <vt:lpstr>Pratique – Leçon 09</vt:lpstr>
      <vt:lpstr>Pratique – Leçon 09</vt:lpstr>
      <vt:lpstr>Pratique – Leçon 09</vt:lpstr>
      <vt:lpstr>Pratique – Leçon 09</vt:lpstr>
      <vt:lpstr>Pratique – Leçon 09</vt:lpstr>
      <vt:lpstr>Pratique – Leçon 09</vt:lpstr>
      <vt:lpstr>Résumé</vt:lpstr>
      <vt:lpstr>Accroché un layout dans un ListView</vt:lpstr>
      <vt:lpstr>Accroché un layout dans un ListView</vt:lpstr>
      <vt:lpstr>Pratique – Leçon 10</vt:lpstr>
      <vt:lpstr>Pratique – Leçon 10</vt:lpstr>
      <vt:lpstr>Résumé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Semaine 05 - Android - Partie 02</dc:title>
  <dc:creator>Nicolas Bourré</dc:creator>
  <cp:lastModifiedBy>Nicolas Bourré</cp:lastModifiedBy>
  <cp:revision>27</cp:revision>
  <dcterms:created xsi:type="dcterms:W3CDTF">2015-09-17T18:57:25Z</dcterms:created>
  <dcterms:modified xsi:type="dcterms:W3CDTF">2015-09-29T12:07:36Z</dcterms:modified>
</cp:coreProperties>
</file>