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0"/>
  </p:notesMasterIdLst>
  <p:sldIdLst>
    <p:sldId id="256" r:id="rId2"/>
    <p:sldId id="258" r:id="rId3"/>
    <p:sldId id="290" r:id="rId4"/>
    <p:sldId id="291" r:id="rId5"/>
    <p:sldId id="292" r:id="rId6"/>
    <p:sldId id="293" r:id="rId7"/>
    <p:sldId id="25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89" r:id="rId21"/>
    <p:sldId id="271" r:id="rId22"/>
    <p:sldId id="272" r:id="rId23"/>
    <p:sldId id="274" r:id="rId24"/>
    <p:sldId id="273" r:id="rId25"/>
    <p:sldId id="278" r:id="rId26"/>
    <p:sldId id="275" r:id="rId27"/>
    <p:sldId id="276" r:id="rId28"/>
    <p:sldId id="277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9"/>
    <p:restoredTop sz="86450"/>
  </p:normalViewPr>
  <p:slideViewPr>
    <p:cSldViewPr>
      <p:cViewPr varScale="1">
        <p:scale>
          <a:sx n="110" d="100"/>
          <a:sy n="110" d="100"/>
        </p:scale>
        <p:origin x="14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3F7152-1E38-40F1-BD0E-2096270D380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A0CB6668-10FE-4D66-A006-43C8C0F79BD0}">
      <dgm:prSet phldrT="[Texte]"/>
      <dgm:spPr/>
      <dgm:t>
        <a:bodyPr/>
        <a:lstStyle/>
        <a:p>
          <a:r>
            <a:rPr lang="fr-CA" dirty="0" smtClean="0"/>
            <a:t>Business</a:t>
          </a:r>
          <a:endParaRPr lang="fr-CA" dirty="0"/>
        </a:p>
      </dgm:t>
    </dgm:pt>
    <dgm:pt modelId="{362662CD-50DC-481B-ADF6-B4EEF7FD2B4F}" type="parTrans" cxnId="{072DE4B2-8479-4067-86B2-03F75FEBBC67}">
      <dgm:prSet/>
      <dgm:spPr/>
      <dgm:t>
        <a:bodyPr/>
        <a:lstStyle/>
        <a:p>
          <a:endParaRPr lang="fr-CA"/>
        </a:p>
      </dgm:t>
    </dgm:pt>
    <dgm:pt modelId="{4B7E10D1-CA60-4DC1-9DFC-15FCA60D1EA7}" type="sibTrans" cxnId="{072DE4B2-8479-4067-86B2-03F75FEBBC67}">
      <dgm:prSet/>
      <dgm:spPr/>
      <dgm:t>
        <a:bodyPr/>
        <a:lstStyle/>
        <a:p>
          <a:endParaRPr lang="fr-CA"/>
        </a:p>
      </dgm:t>
    </dgm:pt>
    <dgm:pt modelId="{C2C68F3E-AA8C-4085-A52A-09FBD1F498F0}">
      <dgm:prSet phldrT="[Texte]"/>
      <dgm:spPr/>
      <dgm:t>
        <a:bodyPr/>
        <a:lstStyle/>
        <a:p>
          <a:r>
            <a:rPr lang="fr-CA" dirty="0" smtClean="0"/>
            <a:t>App Windows</a:t>
          </a:r>
          <a:endParaRPr lang="fr-CA" dirty="0"/>
        </a:p>
      </dgm:t>
    </dgm:pt>
    <dgm:pt modelId="{5487C6EA-74FD-4B4F-B96A-77EF8ED5AF64}" type="parTrans" cxnId="{7335589B-47B7-4B67-9B10-44FA400C7CF6}">
      <dgm:prSet/>
      <dgm:spPr/>
      <dgm:t>
        <a:bodyPr/>
        <a:lstStyle/>
        <a:p>
          <a:endParaRPr lang="fr-CA"/>
        </a:p>
      </dgm:t>
    </dgm:pt>
    <dgm:pt modelId="{B68487F6-AF23-472F-8B6D-4D64F5FEC68D}" type="sibTrans" cxnId="{7335589B-47B7-4B67-9B10-44FA400C7CF6}">
      <dgm:prSet/>
      <dgm:spPr/>
      <dgm:t>
        <a:bodyPr/>
        <a:lstStyle/>
        <a:p>
          <a:endParaRPr lang="fr-CA"/>
        </a:p>
      </dgm:t>
    </dgm:pt>
    <dgm:pt modelId="{C737D29B-A7FF-4DB6-8C06-FC3E8119FA1A}">
      <dgm:prSet phldrT="[Texte]"/>
      <dgm:spPr/>
      <dgm:t>
        <a:bodyPr/>
        <a:lstStyle/>
        <a:p>
          <a:r>
            <a:rPr lang="fr-CA" dirty="0" smtClean="0"/>
            <a:t>App Linux</a:t>
          </a:r>
          <a:endParaRPr lang="fr-CA" dirty="0"/>
        </a:p>
      </dgm:t>
    </dgm:pt>
    <dgm:pt modelId="{8D5A4CE6-1FE8-4E6A-86D8-C56D13BAC59B}" type="parTrans" cxnId="{34ADEE6D-E5BF-4597-A370-3A34B902660D}">
      <dgm:prSet/>
      <dgm:spPr/>
      <dgm:t>
        <a:bodyPr/>
        <a:lstStyle/>
        <a:p>
          <a:endParaRPr lang="fr-CA"/>
        </a:p>
      </dgm:t>
    </dgm:pt>
    <dgm:pt modelId="{CE13BEF9-BA77-437F-BFFF-3780AA3248C5}" type="sibTrans" cxnId="{34ADEE6D-E5BF-4597-A370-3A34B902660D}">
      <dgm:prSet/>
      <dgm:spPr/>
      <dgm:t>
        <a:bodyPr/>
        <a:lstStyle/>
        <a:p>
          <a:endParaRPr lang="fr-CA"/>
        </a:p>
      </dgm:t>
    </dgm:pt>
    <dgm:pt modelId="{DB1F2F67-CEFD-4F78-8DD6-50A7DEC917F3}">
      <dgm:prSet phldrT="[Texte]"/>
      <dgm:spPr/>
      <dgm:t>
        <a:bodyPr/>
        <a:lstStyle/>
        <a:p>
          <a:r>
            <a:rPr lang="fr-CA" dirty="0" smtClean="0"/>
            <a:t>Mobile</a:t>
          </a:r>
          <a:endParaRPr lang="fr-CA" dirty="0"/>
        </a:p>
      </dgm:t>
    </dgm:pt>
    <dgm:pt modelId="{DF170972-F5CD-4A02-A0E7-55617BB249FC}" type="parTrans" cxnId="{AC378A86-72FB-45FF-83D9-ED26226AC5DE}">
      <dgm:prSet/>
      <dgm:spPr/>
      <dgm:t>
        <a:bodyPr/>
        <a:lstStyle/>
        <a:p>
          <a:endParaRPr lang="fr-CA"/>
        </a:p>
      </dgm:t>
    </dgm:pt>
    <dgm:pt modelId="{3B19F29E-EC4E-483F-9F4B-8086F15E2A2B}" type="sibTrans" cxnId="{AC378A86-72FB-45FF-83D9-ED26226AC5DE}">
      <dgm:prSet/>
      <dgm:spPr/>
      <dgm:t>
        <a:bodyPr/>
        <a:lstStyle/>
        <a:p>
          <a:endParaRPr lang="fr-CA"/>
        </a:p>
      </dgm:t>
    </dgm:pt>
    <dgm:pt modelId="{3A2D6D60-6456-4988-8306-AF602CD9BF0E}">
      <dgm:prSet phldrT="[Texte]"/>
      <dgm:spPr/>
      <dgm:t>
        <a:bodyPr/>
        <a:lstStyle/>
        <a:p>
          <a:r>
            <a:rPr lang="fr-CA" dirty="0" smtClean="0"/>
            <a:t>Web</a:t>
          </a:r>
          <a:endParaRPr lang="fr-CA" dirty="0"/>
        </a:p>
      </dgm:t>
    </dgm:pt>
    <dgm:pt modelId="{D7C9EC56-5DC4-4837-83ED-0F0827F6E391}" type="parTrans" cxnId="{6900E6BC-9A67-49E4-A575-D24924F65072}">
      <dgm:prSet/>
      <dgm:spPr/>
      <dgm:t>
        <a:bodyPr/>
        <a:lstStyle/>
        <a:p>
          <a:endParaRPr lang="fr-CA"/>
        </a:p>
      </dgm:t>
    </dgm:pt>
    <dgm:pt modelId="{F9F7B427-B355-44D3-B2BF-26D0CF457044}" type="sibTrans" cxnId="{6900E6BC-9A67-49E4-A575-D24924F65072}">
      <dgm:prSet/>
      <dgm:spPr/>
      <dgm:t>
        <a:bodyPr/>
        <a:lstStyle/>
        <a:p>
          <a:endParaRPr lang="fr-CA"/>
        </a:p>
      </dgm:t>
    </dgm:pt>
    <dgm:pt modelId="{008C4EEA-7CB7-40F2-90E8-6AB9D25AB77B}" type="pres">
      <dgm:prSet presAssocID="{E83F7152-1E38-40F1-BD0E-2096270D380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C71EDE73-9E17-4163-8104-C165AC401A4B}" type="pres">
      <dgm:prSet presAssocID="{A0CB6668-10FE-4D66-A006-43C8C0F79BD0}" presName="centerShape" presStyleLbl="node0" presStyleIdx="0" presStyleCnt="1"/>
      <dgm:spPr/>
      <dgm:t>
        <a:bodyPr/>
        <a:lstStyle/>
        <a:p>
          <a:endParaRPr lang="fr-CA"/>
        </a:p>
      </dgm:t>
    </dgm:pt>
    <dgm:pt modelId="{0D6DDADF-1720-4965-BCC5-DF34A172A288}" type="pres">
      <dgm:prSet presAssocID="{5487C6EA-74FD-4B4F-B96A-77EF8ED5AF64}" presName="parTrans" presStyleLbl="bgSibTrans2D1" presStyleIdx="0" presStyleCnt="4"/>
      <dgm:spPr/>
      <dgm:t>
        <a:bodyPr/>
        <a:lstStyle/>
        <a:p>
          <a:endParaRPr lang="fr-CA"/>
        </a:p>
      </dgm:t>
    </dgm:pt>
    <dgm:pt modelId="{532CBCCF-1231-484A-A2AF-D33DFDEE50BB}" type="pres">
      <dgm:prSet presAssocID="{C2C68F3E-AA8C-4085-A52A-09FBD1F498F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F2AC9EEF-27A2-43C5-B260-7B28199AD80A}" type="pres">
      <dgm:prSet presAssocID="{8D5A4CE6-1FE8-4E6A-86D8-C56D13BAC59B}" presName="parTrans" presStyleLbl="bgSibTrans2D1" presStyleIdx="1" presStyleCnt="4"/>
      <dgm:spPr/>
      <dgm:t>
        <a:bodyPr/>
        <a:lstStyle/>
        <a:p>
          <a:endParaRPr lang="fr-CA"/>
        </a:p>
      </dgm:t>
    </dgm:pt>
    <dgm:pt modelId="{E3FBA184-EE1D-45CB-ACAE-016CF46B32B5}" type="pres">
      <dgm:prSet presAssocID="{C737D29B-A7FF-4DB6-8C06-FC3E8119FA1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93D14E1C-E730-484E-A0C7-7BABC5F7A66B}" type="pres">
      <dgm:prSet presAssocID="{DF170972-F5CD-4A02-A0E7-55617BB249FC}" presName="parTrans" presStyleLbl="bgSibTrans2D1" presStyleIdx="2" presStyleCnt="4"/>
      <dgm:spPr/>
      <dgm:t>
        <a:bodyPr/>
        <a:lstStyle/>
        <a:p>
          <a:endParaRPr lang="fr-CA"/>
        </a:p>
      </dgm:t>
    </dgm:pt>
    <dgm:pt modelId="{51C08FDE-0AE8-4A77-9F69-0FB9449C972E}" type="pres">
      <dgm:prSet presAssocID="{DB1F2F67-CEFD-4F78-8DD6-50A7DEC917F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F23ABDE2-D05C-4843-80AC-3FFCDD446DB5}" type="pres">
      <dgm:prSet presAssocID="{D7C9EC56-5DC4-4837-83ED-0F0827F6E391}" presName="parTrans" presStyleLbl="bgSibTrans2D1" presStyleIdx="3" presStyleCnt="4"/>
      <dgm:spPr/>
      <dgm:t>
        <a:bodyPr/>
        <a:lstStyle/>
        <a:p>
          <a:endParaRPr lang="fr-CA"/>
        </a:p>
      </dgm:t>
    </dgm:pt>
    <dgm:pt modelId="{D55D9E4F-DFEE-4ECE-A02E-F17C9FBE81A2}" type="pres">
      <dgm:prSet presAssocID="{3A2D6D60-6456-4988-8306-AF602CD9BF0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7335589B-47B7-4B67-9B10-44FA400C7CF6}" srcId="{A0CB6668-10FE-4D66-A006-43C8C0F79BD0}" destId="{C2C68F3E-AA8C-4085-A52A-09FBD1F498F0}" srcOrd="0" destOrd="0" parTransId="{5487C6EA-74FD-4B4F-B96A-77EF8ED5AF64}" sibTransId="{B68487F6-AF23-472F-8B6D-4D64F5FEC68D}"/>
    <dgm:cxn modelId="{27B299D3-5A44-4A16-B48B-EDD40A9BA793}" type="presOf" srcId="{A0CB6668-10FE-4D66-A006-43C8C0F79BD0}" destId="{C71EDE73-9E17-4163-8104-C165AC401A4B}" srcOrd="0" destOrd="0" presId="urn:microsoft.com/office/officeart/2005/8/layout/radial4"/>
    <dgm:cxn modelId="{52FFB04F-BA6E-4C46-8892-63E12054ABB4}" type="presOf" srcId="{DF170972-F5CD-4A02-A0E7-55617BB249FC}" destId="{93D14E1C-E730-484E-A0C7-7BABC5F7A66B}" srcOrd="0" destOrd="0" presId="urn:microsoft.com/office/officeart/2005/8/layout/radial4"/>
    <dgm:cxn modelId="{6900E6BC-9A67-49E4-A575-D24924F65072}" srcId="{A0CB6668-10FE-4D66-A006-43C8C0F79BD0}" destId="{3A2D6D60-6456-4988-8306-AF602CD9BF0E}" srcOrd="3" destOrd="0" parTransId="{D7C9EC56-5DC4-4837-83ED-0F0827F6E391}" sibTransId="{F9F7B427-B355-44D3-B2BF-26D0CF457044}"/>
    <dgm:cxn modelId="{16CE9ABA-7ED9-4F19-8FAA-B6D0DC7F658C}" type="presOf" srcId="{C737D29B-A7FF-4DB6-8C06-FC3E8119FA1A}" destId="{E3FBA184-EE1D-45CB-ACAE-016CF46B32B5}" srcOrd="0" destOrd="0" presId="urn:microsoft.com/office/officeart/2005/8/layout/radial4"/>
    <dgm:cxn modelId="{072DE4B2-8479-4067-86B2-03F75FEBBC67}" srcId="{E83F7152-1E38-40F1-BD0E-2096270D380F}" destId="{A0CB6668-10FE-4D66-A006-43C8C0F79BD0}" srcOrd="0" destOrd="0" parTransId="{362662CD-50DC-481B-ADF6-B4EEF7FD2B4F}" sibTransId="{4B7E10D1-CA60-4DC1-9DFC-15FCA60D1EA7}"/>
    <dgm:cxn modelId="{F9862C6A-A6E1-47AC-9EB8-3D5BCA26F223}" type="presOf" srcId="{5487C6EA-74FD-4B4F-B96A-77EF8ED5AF64}" destId="{0D6DDADF-1720-4965-BCC5-DF34A172A288}" srcOrd="0" destOrd="0" presId="urn:microsoft.com/office/officeart/2005/8/layout/radial4"/>
    <dgm:cxn modelId="{EFDE2485-CC11-41D3-8E88-238F40057ACA}" type="presOf" srcId="{3A2D6D60-6456-4988-8306-AF602CD9BF0E}" destId="{D55D9E4F-DFEE-4ECE-A02E-F17C9FBE81A2}" srcOrd="0" destOrd="0" presId="urn:microsoft.com/office/officeart/2005/8/layout/radial4"/>
    <dgm:cxn modelId="{ECCBBD40-9A00-444C-960B-163A22F8BC9E}" type="presOf" srcId="{8D5A4CE6-1FE8-4E6A-86D8-C56D13BAC59B}" destId="{F2AC9EEF-27A2-43C5-B260-7B28199AD80A}" srcOrd="0" destOrd="0" presId="urn:microsoft.com/office/officeart/2005/8/layout/radial4"/>
    <dgm:cxn modelId="{80A3CC7B-A7AA-4363-B1D6-E225F937FC3E}" type="presOf" srcId="{E83F7152-1E38-40F1-BD0E-2096270D380F}" destId="{008C4EEA-7CB7-40F2-90E8-6AB9D25AB77B}" srcOrd="0" destOrd="0" presId="urn:microsoft.com/office/officeart/2005/8/layout/radial4"/>
    <dgm:cxn modelId="{AC378A86-72FB-45FF-83D9-ED26226AC5DE}" srcId="{A0CB6668-10FE-4D66-A006-43C8C0F79BD0}" destId="{DB1F2F67-CEFD-4F78-8DD6-50A7DEC917F3}" srcOrd="2" destOrd="0" parTransId="{DF170972-F5CD-4A02-A0E7-55617BB249FC}" sibTransId="{3B19F29E-EC4E-483F-9F4B-8086F15E2A2B}"/>
    <dgm:cxn modelId="{34ADEE6D-E5BF-4597-A370-3A34B902660D}" srcId="{A0CB6668-10FE-4D66-A006-43C8C0F79BD0}" destId="{C737D29B-A7FF-4DB6-8C06-FC3E8119FA1A}" srcOrd="1" destOrd="0" parTransId="{8D5A4CE6-1FE8-4E6A-86D8-C56D13BAC59B}" sibTransId="{CE13BEF9-BA77-437F-BFFF-3780AA3248C5}"/>
    <dgm:cxn modelId="{5847BC13-5279-4A8B-9C1B-F0D123343C44}" type="presOf" srcId="{D7C9EC56-5DC4-4837-83ED-0F0827F6E391}" destId="{F23ABDE2-D05C-4843-80AC-3FFCDD446DB5}" srcOrd="0" destOrd="0" presId="urn:microsoft.com/office/officeart/2005/8/layout/radial4"/>
    <dgm:cxn modelId="{4722855F-DDBF-4AFD-8787-8156EF14070C}" type="presOf" srcId="{DB1F2F67-CEFD-4F78-8DD6-50A7DEC917F3}" destId="{51C08FDE-0AE8-4A77-9F69-0FB9449C972E}" srcOrd="0" destOrd="0" presId="urn:microsoft.com/office/officeart/2005/8/layout/radial4"/>
    <dgm:cxn modelId="{B6B800F6-5EAD-40AD-9801-5169CB6AE939}" type="presOf" srcId="{C2C68F3E-AA8C-4085-A52A-09FBD1F498F0}" destId="{532CBCCF-1231-484A-A2AF-D33DFDEE50BB}" srcOrd="0" destOrd="0" presId="urn:microsoft.com/office/officeart/2005/8/layout/radial4"/>
    <dgm:cxn modelId="{2BE760A1-EA98-4F59-9017-421C3A852C1B}" type="presParOf" srcId="{008C4EEA-7CB7-40F2-90E8-6AB9D25AB77B}" destId="{C71EDE73-9E17-4163-8104-C165AC401A4B}" srcOrd="0" destOrd="0" presId="urn:microsoft.com/office/officeart/2005/8/layout/radial4"/>
    <dgm:cxn modelId="{B60DDF2F-383F-49C1-9AFE-F7CBDB0ABEA4}" type="presParOf" srcId="{008C4EEA-7CB7-40F2-90E8-6AB9D25AB77B}" destId="{0D6DDADF-1720-4965-BCC5-DF34A172A288}" srcOrd="1" destOrd="0" presId="urn:microsoft.com/office/officeart/2005/8/layout/radial4"/>
    <dgm:cxn modelId="{359C3C75-BC24-4574-B1FB-428E5353D223}" type="presParOf" srcId="{008C4EEA-7CB7-40F2-90E8-6AB9D25AB77B}" destId="{532CBCCF-1231-484A-A2AF-D33DFDEE50BB}" srcOrd="2" destOrd="0" presId="urn:microsoft.com/office/officeart/2005/8/layout/radial4"/>
    <dgm:cxn modelId="{99D2F2C9-BCA8-435F-B9AD-35C213B05E93}" type="presParOf" srcId="{008C4EEA-7CB7-40F2-90E8-6AB9D25AB77B}" destId="{F2AC9EEF-27A2-43C5-B260-7B28199AD80A}" srcOrd="3" destOrd="0" presId="urn:microsoft.com/office/officeart/2005/8/layout/radial4"/>
    <dgm:cxn modelId="{DFBED3AA-9936-442E-BE02-0591CE717C1B}" type="presParOf" srcId="{008C4EEA-7CB7-40F2-90E8-6AB9D25AB77B}" destId="{E3FBA184-EE1D-45CB-ACAE-016CF46B32B5}" srcOrd="4" destOrd="0" presId="urn:microsoft.com/office/officeart/2005/8/layout/radial4"/>
    <dgm:cxn modelId="{947155D0-AADE-461A-8F2B-09C8D209E7F7}" type="presParOf" srcId="{008C4EEA-7CB7-40F2-90E8-6AB9D25AB77B}" destId="{93D14E1C-E730-484E-A0C7-7BABC5F7A66B}" srcOrd="5" destOrd="0" presId="urn:microsoft.com/office/officeart/2005/8/layout/radial4"/>
    <dgm:cxn modelId="{CE39CFA9-E739-4EB9-858F-B98D4C9C662A}" type="presParOf" srcId="{008C4EEA-7CB7-40F2-90E8-6AB9D25AB77B}" destId="{51C08FDE-0AE8-4A77-9F69-0FB9449C972E}" srcOrd="6" destOrd="0" presId="urn:microsoft.com/office/officeart/2005/8/layout/radial4"/>
    <dgm:cxn modelId="{23FF381F-7F38-4D1A-B232-0F37F72746B2}" type="presParOf" srcId="{008C4EEA-7CB7-40F2-90E8-6AB9D25AB77B}" destId="{F23ABDE2-D05C-4843-80AC-3FFCDD446DB5}" srcOrd="7" destOrd="0" presId="urn:microsoft.com/office/officeart/2005/8/layout/radial4"/>
    <dgm:cxn modelId="{F4B26E0B-EC91-4D96-9CF5-19735A734A66}" type="presParOf" srcId="{008C4EEA-7CB7-40F2-90E8-6AB9D25AB77B}" destId="{D55D9E4F-DFEE-4ECE-A02E-F17C9FBE81A2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EDE73-9E17-4163-8104-C165AC401A4B}">
      <dsp:nvSpPr>
        <dsp:cNvPr id="0" name=""/>
        <dsp:cNvSpPr/>
      </dsp:nvSpPr>
      <dsp:spPr>
        <a:xfrm>
          <a:off x="2225040" y="2172962"/>
          <a:ext cx="1645920" cy="1645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400" kern="1200" dirty="0" smtClean="0"/>
            <a:t>Business</a:t>
          </a:r>
          <a:endParaRPr lang="fr-CA" sz="2400" kern="1200" dirty="0"/>
        </a:p>
      </dsp:txBody>
      <dsp:txXfrm>
        <a:off x="2466079" y="2414001"/>
        <a:ext cx="1163842" cy="1163842"/>
      </dsp:txXfrm>
    </dsp:sp>
    <dsp:sp modelId="{0D6DDADF-1720-4965-BCC5-DF34A172A288}">
      <dsp:nvSpPr>
        <dsp:cNvPr id="0" name=""/>
        <dsp:cNvSpPr/>
      </dsp:nvSpPr>
      <dsp:spPr>
        <a:xfrm rot="11700000">
          <a:off x="758329" y="2340572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CBCCF-1231-484A-A2AF-D33DFDEE50BB}">
      <dsp:nvSpPr>
        <dsp:cNvPr id="0" name=""/>
        <dsp:cNvSpPr/>
      </dsp:nvSpPr>
      <dsp:spPr>
        <a:xfrm>
          <a:off x="1023" y="1763524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700" kern="1200" dirty="0" smtClean="0"/>
            <a:t>App Windows</a:t>
          </a:r>
          <a:endParaRPr lang="fr-CA" sz="2700" kern="1200" dirty="0"/>
        </a:p>
      </dsp:txBody>
      <dsp:txXfrm>
        <a:off x="37661" y="1800162"/>
        <a:ext cx="1490348" cy="1177623"/>
      </dsp:txXfrm>
    </dsp:sp>
    <dsp:sp modelId="{F2AC9EEF-27A2-43C5-B260-7B28199AD80A}">
      <dsp:nvSpPr>
        <dsp:cNvPr id="0" name=""/>
        <dsp:cNvSpPr/>
      </dsp:nvSpPr>
      <dsp:spPr>
        <a:xfrm rot="14700000">
          <a:off x="1641679" y="1287837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BA184-EE1D-45CB-ACAE-016CF46B32B5}">
      <dsp:nvSpPr>
        <dsp:cNvPr id="0" name=""/>
        <dsp:cNvSpPr/>
      </dsp:nvSpPr>
      <dsp:spPr>
        <a:xfrm>
          <a:off x="1275118" y="245117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700" kern="1200" dirty="0" smtClean="0"/>
            <a:t>App Linux</a:t>
          </a:r>
          <a:endParaRPr lang="fr-CA" sz="2700" kern="1200" dirty="0"/>
        </a:p>
      </dsp:txBody>
      <dsp:txXfrm>
        <a:off x="1311756" y="281755"/>
        <a:ext cx="1490348" cy="1177623"/>
      </dsp:txXfrm>
    </dsp:sp>
    <dsp:sp modelId="{93D14E1C-E730-484E-A0C7-7BABC5F7A66B}">
      <dsp:nvSpPr>
        <dsp:cNvPr id="0" name=""/>
        <dsp:cNvSpPr/>
      </dsp:nvSpPr>
      <dsp:spPr>
        <a:xfrm rot="17700000">
          <a:off x="3015926" y="1287837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08FDE-0AE8-4A77-9F69-0FB9449C972E}">
      <dsp:nvSpPr>
        <dsp:cNvPr id="0" name=""/>
        <dsp:cNvSpPr/>
      </dsp:nvSpPr>
      <dsp:spPr>
        <a:xfrm>
          <a:off x="3257257" y="245117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700" kern="1200" dirty="0" smtClean="0"/>
            <a:t>Mobile</a:t>
          </a:r>
          <a:endParaRPr lang="fr-CA" sz="2700" kern="1200" dirty="0"/>
        </a:p>
      </dsp:txBody>
      <dsp:txXfrm>
        <a:off x="3293895" y="281755"/>
        <a:ext cx="1490348" cy="1177623"/>
      </dsp:txXfrm>
    </dsp:sp>
    <dsp:sp modelId="{F23ABDE2-D05C-4843-80AC-3FFCDD446DB5}">
      <dsp:nvSpPr>
        <dsp:cNvPr id="0" name=""/>
        <dsp:cNvSpPr/>
      </dsp:nvSpPr>
      <dsp:spPr>
        <a:xfrm rot="20700000">
          <a:off x="3899275" y="2340572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D9E4F-DFEE-4ECE-A02E-F17C9FBE81A2}">
      <dsp:nvSpPr>
        <dsp:cNvPr id="0" name=""/>
        <dsp:cNvSpPr/>
      </dsp:nvSpPr>
      <dsp:spPr>
        <a:xfrm>
          <a:off x="4531352" y="1763524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700" kern="1200" dirty="0" smtClean="0"/>
            <a:t>Web</a:t>
          </a:r>
          <a:endParaRPr lang="fr-CA" sz="2700" kern="1200" dirty="0"/>
        </a:p>
      </dsp:txBody>
      <dsp:txXfrm>
        <a:off x="4567990" y="1800162"/>
        <a:ext cx="1490348" cy="1177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3A6D7-14F4-AF48-BCD2-AFD944BC3E95}" type="datetimeFigureOut">
              <a:rPr lang="fr-CA" smtClean="0"/>
              <a:t>2015-09-11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AB343-5439-2F42-BE9C-5799BEC652D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73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S’il  y a l’erreur</a:t>
            </a:r>
            <a:r>
              <a:rPr lang="fr-CA" baseline="0" dirty="0" smtClean="0"/>
              <a:t> 26 ou 52, installer </a:t>
            </a:r>
            <a:r>
              <a:rPr lang="fr-CA" baseline="0" dirty="0" err="1" smtClean="0"/>
              <a:t>SQLLocalDB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B343-5439-2F42-BE9C-5799BEC652D4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983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TABLE [</a:t>
            </a:r>
            <a:r>
              <a:rPr lang="fr-C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dbo</a:t>
            </a:r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].[Table]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</a:p>
          <a:p>
            <a:r>
              <a:rPr lang="fr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fr-C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IdContact</a:t>
            </a:r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INT NOT NULL PRIMARY KEY IDENTITY,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</a:t>
            </a:r>
            <a:r>
              <a:rPr lang="fr-C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prenom</a:t>
            </a:r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NVARCHAR(50) NULL,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[nom] NVARCHAR(50) NULL,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[courriel] NVARCHAR(50) NULL,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</a:t>
            </a:r>
            <a:r>
              <a:rPr lang="fr-C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telephone</a:t>
            </a:r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NVARCHAR(50) NULL,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[mobile] NVARCHAR(50) NULL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B343-5439-2F42-BE9C-5799BEC652D4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166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967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355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409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6627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1705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47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527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773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667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1278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7182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696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343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547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042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055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11/09/2015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015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Développement d’applications interactives III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Semaine 03</a:t>
            </a:r>
          </a:p>
          <a:p>
            <a:r>
              <a:rPr lang="fr-CA" dirty="0" smtClean="0"/>
              <a:t>Version Automne 2015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5042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3-tiers : définition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L’avantage de travailler en n-tiers est de permettre de modifier qu’une seule couche de logiciel pour effectuer la maintenance</a:t>
            </a:r>
          </a:p>
          <a:p>
            <a:r>
              <a:rPr lang="fr-CA" dirty="0" smtClean="0"/>
              <a:t>Ainsi si l’on créer une application serveur-client desktop en multicouche la couche présentation se retrouvera sur le desktop</a:t>
            </a:r>
          </a:p>
          <a:p>
            <a:r>
              <a:rPr lang="fr-CA" dirty="0" smtClean="0"/>
              <a:t>Par la suite si l’on désire développer une version web, il suffira de créer une nouvelle couche présentation et ce idem pour n’importe quel type d’interface désiré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1183195" y="1268760"/>
            <a:ext cx="6096000" cy="5161044"/>
            <a:chOff x="1183195" y="1268760"/>
            <a:chExt cx="6096000" cy="5161044"/>
          </a:xfrm>
        </p:grpSpPr>
        <p:graphicFrame>
          <p:nvGraphicFramePr>
            <p:cNvPr id="7" name="Diagramme 6"/>
            <p:cNvGraphicFramePr/>
            <p:nvPr>
              <p:extLst>
                <p:ext uri="{D42A27DB-BD31-4B8C-83A1-F6EECF244321}">
                  <p14:modId xmlns:p14="http://schemas.microsoft.com/office/powerpoint/2010/main" val="3356835374"/>
                </p:ext>
              </p:extLst>
            </p:nvPr>
          </p:nvGraphicFramePr>
          <p:xfrm>
            <a:off x="1183195" y="126876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Flèche vers le bas 7"/>
            <p:cNvSpPr/>
            <p:nvPr/>
          </p:nvSpPr>
          <p:spPr>
            <a:xfrm>
              <a:off x="3890390" y="5100959"/>
              <a:ext cx="648072" cy="6480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" name="Organigramme : Disque magnétique 8"/>
            <p:cNvSpPr/>
            <p:nvPr/>
          </p:nvSpPr>
          <p:spPr>
            <a:xfrm>
              <a:off x="6033864" y="5795509"/>
              <a:ext cx="914400" cy="61264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Data</a:t>
              </a:r>
              <a:endParaRPr lang="fr-CA" dirty="0"/>
            </a:p>
          </p:txBody>
        </p:sp>
        <p:sp>
          <p:nvSpPr>
            <p:cNvPr id="2" name="Organigramme : Alternative 1"/>
            <p:cNvSpPr/>
            <p:nvPr/>
          </p:nvSpPr>
          <p:spPr>
            <a:xfrm>
              <a:off x="3757226" y="5817156"/>
              <a:ext cx="914400" cy="61264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DAO</a:t>
              </a:r>
              <a:endParaRPr lang="fr-CA" dirty="0"/>
            </a:p>
          </p:txBody>
        </p:sp>
        <p:sp>
          <p:nvSpPr>
            <p:cNvPr id="3" name="Double flèche horizontale 2"/>
            <p:cNvSpPr/>
            <p:nvPr/>
          </p:nvSpPr>
          <p:spPr>
            <a:xfrm>
              <a:off x="4788024" y="5881164"/>
              <a:ext cx="1216152" cy="48463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297666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Couche présentation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Partie visible et interactive de l’application</a:t>
            </a:r>
          </a:p>
          <a:p>
            <a:r>
              <a:rPr lang="fr-CA" dirty="0" smtClean="0"/>
              <a:t>Interface homme machine</a:t>
            </a:r>
          </a:p>
          <a:p>
            <a:r>
              <a:rPr lang="fr-CA" dirty="0" smtClean="0"/>
              <a:t>Cette couche envoie les requêtes demandées par l’utilisateur à la couche business pour qu’ensuite cette dernière renvoie ses résultats à la couche présentation</a:t>
            </a:r>
          </a:p>
          <a:p>
            <a:r>
              <a:rPr lang="fr-CA" dirty="0" smtClean="0"/>
              <a:t>Chaque présentation de l’application peut intégrer des fonctionnalités différentes</a:t>
            </a:r>
          </a:p>
          <a:p>
            <a:r>
              <a:rPr lang="fr-CA" dirty="0" smtClean="0"/>
              <a:t>Exemple </a:t>
            </a:r>
            <a:r>
              <a:rPr lang="fr-CA" dirty="0" err="1" smtClean="0"/>
              <a:t>AccèsD</a:t>
            </a:r>
            <a:endParaRPr lang="fr-CA" dirty="0" smtClean="0"/>
          </a:p>
          <a:p>
            <a:pPr lvl="1"/>
            <a:r>
              <a:rPr lang="fr-CA" dirty="0" smtClean="0"/>
              <a:t>Interface web complète</a:t>
            </a:r>
          </a:p>
          <a:p>
            <a:pPr lvl="1"/>
            <a:r>
              <a:rPr lang="fr-CA" dirty="0" smtClean="0"/>
              <a:t>Interface mobile avec quelques fonctions</a:t>
            </a:r>
          </a:p>
          <a:p>
            <a:pPr lvl="1"/>
            <a:r>
              <a:rPr lang="fr-CA" dirty="0" smtClean="0"/>
              <a:t>Interface distributeur automatique</a:t>
            </a:r>
          </a:p>
          <a:p>
            <a:pPr lvl="1"/>
            <a:r>
              <a:rPr lang="fr-CA" dirty="0" smtClean="0"/>
              <a:t>Interface terminal de caisse</a:t>
            </a:r>
          </a:p>
          <a:p>
            <a:pPr lvl="1"/>
            <a:r>
              <a:rPr lang="fr-CA" dirty="0" smtClean="0"/>
              <a:t>Chacun a ses propres fonctionnalités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609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Couche business et données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Couche business</a:t>
            </a:r>
          </a:p>
          <a:p>
            <a:pPr lvl="1"/>
            <a:r>
              <a:rPr lang="fr-CA" dirty="0" smtClean="0"/>
              <a:t>Cette couche contient les classes permettant de communiquer avec la couche de données</a:t>
            </a:r>
          </a:p>
          <a:p>
            <a:pPr lvl="1"/>
            <a:r>
              <a:rPr lang="fr-CA" dirty="0" smtClean="0"/>
              <a:t>On y implémente les règles et contrôle du système</a:t>
            </a:r>
          </a:p>
          <a:p>
            <a:pPr lvl="1"/>
            <a:r>
              <a:rPr lang="fr-CA" dirty="0" smtClean="0"/>
              <a:t>Elle offre des services d’application à la couche présentation</a:t>
            </a:r>
          </a:p>
          <a:p>
            <a:r>
              <a:rPr lang="fr-CA" dirty="0" smtClean="0"/>
              <a:t>Couche accès aux données</a:t>
            </a:r>
          </a:p>
          <a:p>
            <a:pPr lvl="1"/>
            <a:r>
              <a:rPr lang="fr-CA" dirty="0" smtClean="0"/>
              <a:t>Cette couche gère l’accès aux données</a:t>
            </a:r>
          </a:p>
          <a:p>
            <a:pPr lvl="1"/>
            <a:r>
              <a:rPr lang="fr-CA" dirty="0" smtClean="0"/>
              <a:t>La couche business ne doit pas s’adapter à cette couche</a:t>
            </a:r>
          </a:p>
          <a:p>
            <a:pPr lvl="1"/>
            <a:r>
              <a:rPr lang="fr-CA" dirty="0" smtClean="0"/>
              <a:t>La communication reste transparente quelque soit le système de données utilisé c’est une couche d’abstraction</a:t>
            </a:r>
          </a:p>
          <a:p>
            <a:pPr lvl="1"/>
            <a:r>
              <a:rPr lang="fr-CA" dirty="0" smtClean="0"/>
              <a:t>En </a:t>
            </a:r>
            <a:r>
              <a:rPr lang="fr-CA" i="1" dirty="0" smtClean="0"/>
              <a:t>design pattern</a:t>
            </a:r>
            <a:r>
              <a:rPr lang="fr-CA" dirty="0" smtClean="0"/>
              <a:t>, on utilisera le </a:t>
            </a:r>
            <a:r>
              <a:rPr lang="fr-CA" i="1" dirty="0" smtClean="0"/>
              <a:t>Data Access Object</a:t>
            </a:r>
          </a:p>
        </p:txBody>
      </p:sp>
    </p:spTree>
    <p:extLst>
      <p:ext uri="{BB962C8B-B14F-4D97-AF65-F5344CB8AC3E}">
        <p14:creationId xmlns:p14="http://schemas.microsoft.com/office/powerpoint/2010/main" val="24382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retrouve souvent le n-tiers dans le domaine du web pour sa flexibilité et son niveau de maintenance</a:t>
            </a:r>
          </a:p>
          <a:p>
            <a:r>
              <a:rPr lang="fr-CA" dirty="0" smtClean="0"/>
              <a:t>Il y a aussi des variantes qui ajoutent des couches</a:t>
            </a:r>
          </a:p>
          <a:p>
            <a:pPr lvl="1"/>
            <a:r>
              <a:rPr lang="fr-CA" dirty="0" smtClean="0"/>
              <a:t>Par exemple, une couche API pour permettre le développement pour des tiers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9895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Démonstration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Nous allons créer une application simple qui fera des requêtes sur une base de données (Carnet d’adresse)</a:t>
            </a:r>
          </a:p>
          <a:p>
            <a:r>
              <a:rPr lang="fr-CA" dirty="0" smtClean="0"/>
              <a:t>Les étapes seront les suivantes</a:t>
            </a:r>
          </a:p>
          <a:p>
            <a:pPr lvl="1"/>
            <a:r>
              <a:rPr lang="fr-CA" dirty="0" smtClean="0"/>
              <a:t>Créer la base de données à l’aide de Visual Studio</a:t>
            </a:r>
          </a:p>
          <a:p>
            <a:pPr lvl="1"/>
            <a:r>
              <a:rPr lang="fr-CA" dirty="0" smtClean="0"/>
              <a:t>Créer la classe de connexion</a:t>
            </a:r>
          </a:p>
          <a:p>
            <a:pPr lvl="1"/>
            <a:r>
              <a:rPr lang="fr-CA" dirty="0" smtClean="0"/>
              <a:t>Créer la classe DAO</a:t>
            </a:r>
          </a:p>
          <a:p>
            <a:pPr lvl="1"/>
            <a:r>
              <a:rPr lang="fr-CA" dirty="0" smtClean="0"/>
              <a:t>Créer la classe métier</a:t>
            </a:r>
          </a:p>
          <a:p>
            <a:pPr lvl="1"/>
            <a:r>
              <a:rPr lang="fr-CA" dirty="0" smtClean="0"/>
              <a:t>Créer la classe Value Object</a:t>
            </a:r>
          </a:p>
          <a:p>
            <a:pPr lvl="1"/>
            <a:r>
              <a:rPr lang="fr-CA" dirty="0" smtClean="0"/>
              <a:t>Coder la fenêtre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558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base de donnée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Pour le projet, nous allons travailler avec </a:t>
            </a:r>
            <a:r>
              <a:rPr lang="fr-CA" dirty="0" smtClean="0"/>
              <a:t>SQL Express</a:t>
            </a:r>
            <a:endParaRPr lang="fr-CA" dirty="0" smtClean="0"/>
          </a:p>
          <a:p>
            <a:pPr lvl="1"/>
            <a:r>
              <a:rPr lang="fr-CA" dirty="0" smtClean="0"/>
              <a:t>Cette version alléger de SQL permet de créer des tables simples qui sont enregistrées dans un fichier unique</a:t>
            </a:r>
          </a:p>
          <a:p>
            <a:r>
              <a:rPr lang="fr-CA" dirty="0" smtClean="0"/>
              <a:t>En premier, il faut créer un nouveau projet C# dans VS </a:t>
            </a:r>
            <a:r>
              <a:rPr lang="fr-CA" dirty="0" smtClean="0"/>
              <a:t>2015</a:t>
            </a:r>
            <a:endParaRPr lang="fr-CA" dirty="0" smtClean="0"/>
          </a:p>
          <a:p>
            <a:r>
              <a:rPr lang="fr-CA" dirty="0" smtClean="0"/>
              <a:t>Pour des fins expérimentales, choisissons Application WPF</a:t>
            </a:r>
          </a:p>
          <a:p>
            <a:r>
              <a:rPr lang="fr-CA" dirty="0" smtClean="0"/>
              <a:t>Appelons </a:t>
            </a:r>
            <a:r>
              <a:rPr lang="fr-CA" dirty="0" smtClean="0"/>
              <a:t>le projet </a:t>
            </a:r>
            <a:r>
              <a:rPr lang="fr-CA" b="1" dirty="0" err="1" smtClean="0"/>
              <a:t>bottinWPF</a:t>
            </a:r>
            <a:endParaRPr lang="fr-CA" b="1" dirty="0" smtClean="0"/>
          </a:p>
          <a:p>
            <a:r>
              <a:rPr lang="fr-CA" dirty="0" smtClean="0"/>
              <a:t>Une fois le projet créé, dans le menu </a:t>
            </a:r>
            <a:r>
              <a:rPr lang="fr-CA" b="1" dirty="0" smtClean="0"/>
              <a:t>Outils</a:t>
            </a:r>
            <a:r>
              <a:rPr lang="fr-CA" dirty="0" smtClean="0"/>
              <a:t> sélectionnez </a:t>
            </a:r>
            <a:r>
              <a:rPr lang="fr-CA" b="1" dirty="0" smtClean="0"/>
              <a:t>Se connecter à la base de données…</a:t>
            </a:r>
          </a:p>
          <a:p>
            <a:r>
              <a:rPr lang="fr-CA" dirty="0" smtClean="0"/>
              <a:t>La fenêtre </a:t>
            </a:r>
            <a:r>
              <a:rPr lang="fr-CA" dirty="0" smtClean="0"/>
              <a:t>« </a:t>
            </a:r>
            <a:r>
              <a:rPr lang="fr-CA" dirty="0" smtClean="0"/>
              <a:t>Ajouter </a:t>
            </a:r>
            <a:r>
              <a:rPr lang="fr-CA" dirty="0" smtClean="0"/>
              <a:t>une connexion </a:t>
            </a:r>
            <a:r>
              <a:rPr lang="fr-CA" dirty="0" smtClean="0"/>
              <a:t>apparaîtra »</a:t>
            </a:r>
            <a:endParaRPr lang="fr-CA" dirty="0" smtClean="0"/>
          </a:p>
          <a:p>
            <a:r>
              <a:rPr lang="fr-CA" dirty="0" smtClean="0"/>
              <a:t>S’assurer que la source de données soit </a:t>
            </a:r>
            <a:r>
              <a:rPr lang="fr-CA" dirty="0" smtClean="0"/>
              <a:t>« Microsoft SQL Server </a:t>
            </a:r>
            <a:r>
              <a:rPr lang="fr-CA" dirty="0" err="1" smtClean="0"/>
              <a:t>Database</a:t>
            </a:r>
            <a:r>
              <a:rPr lang="fr-CA" dirty="0" smtClean="0"/>
              <a:t> File »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5742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base de données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Créer la base de données dans un endroit qui vous convient avec le nom </a:t>
            </a:r>
            <a:r>
              <a:rPr lang="fr-CA" b="1" dirty="0" smtClean="0"/>
              <a:t>bottin</a:t>
            </a:r>
            <a:endParaRPr lang="fr-CA" dirty="0" smtClean="0"/>
          </a:p>
          <a:p>
            <a:r>
              <a:rPr lang="fr-CA" dirty="0" smtClean="0"/>
              <a:t>Cliquer Ok</a:t>
            </a:r>
          </a:p>
          <a:p>
            <a:r>
              <a:rPr lang="fr-CA" dirty="0" smtClean="0"/>
              <a:t>Confirmer la création de la BD</a:t>
            </a:r>
          </a:p>
          <a:p>
            <a:pPr lvl="1"/>
            <a:r>
              <a:rPr lang="fr-CA" dirty="0" smtClean="0"/>
              <a:t>Voir commentaire si bogue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00976"/>
            <a:ext cx="3560796" cy="256634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140968"/>
            <a:ext cx="2817570" cy="380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7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base de données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66328" y="1484784"/>
            <a:ext cx="3657600" cy="4590288"/>
          </a:xfrm>
        </p:spPr>
        <p:txBody>
          <a:bodyPr>
            <a:normAutofit/>
          </a:bodyPr>
          <a:lstStyle/>
          <a:p>
            <a:r>
              <a:rPr lang="fr-CA" dirty="0" smtClean="0"/>
              <a:t>Le panneau </a:t>
            </a:r>
            <a:r>
              <a:rPr lang="fr-CA" b="1" dirty="0" smtClean="0"/>
              <a:t>Explorateur de serveurs</a:t>
            </a:r>
            <a:r>
              <a:rPr lang="fr-CA" dirty="0" smtClean="0"/>
              <a:t> apparaîtra avec la nouvelle base de données</a:t>
            </a:r>
          </a:p>
          <a:p>
            <a:r>
              <a:rPr lang="fr-CA" dirty="0" smtClean="0"/>
              <a:t>Créer une nouvelle table nommer </a:t>
            </a:r>
            <a:r>
              <a:rPr lang="fr-CA" b="1" dirty="0" smtClean="0"/>
              <a:t>contacts</a:t>
            </a:r>
            <a:endParaRPr lang="fr-CA" dirty="0" smtClean="0"/>
          </a:p>
          <a:p>
            <a:r>
              <a:rPr lang="fr-CA" dirty="0" smtClean="0"/>
              <a:t>Ajouter les mêmes champs que dans la prise de vue</a:t>
            </a:r>
          </a:p>
          <a:p>
            <a:r>
              <a:rPr lang="fr-CA" dirty="0" smtClean="0"/>
              <a:t>Noter que </a:t>
            </a:r>
            <a:r>
              <a:rPr lang="fr-CA" dirty="0" err="1" smtClean="0"/>
              <a:t>idContact</a:t>
            </a:r>
            <a:r>
              <a:rPr lang="fr-CA" dirty="0" smtClean="0"/>
              <a:t> est une clé primaire, type entier, identité</a:t>
            </a:r>
            <a:endParaRPr lang="fr-CA" dirty="0"/>
          </a:p>
        </p:txBody>
      </p:sp>
      <p:pic>
        <p:nvPicPr>
          <p:cNvPr id="1026" name="Picture 2" descr="C:\Users\nbourre\Documents\ShareX\Screenshots\2012-08\2012-08-29_10-26-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67" y="4941168"/>
            <a:ext cx="2011313" cy="1357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bourre\Documents\ShareX\Screenshots\2012-08\Nouvelle_table_2012-08-29_10-29-5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144" y="1484784"/>
            <a:ext cx="4536504" cy="377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8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base de données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dernière étape permettait de créer la structure de la table</a:t>
            </a:r>
          </a:p>
          <a:p>
            <a:r>
              <a:rPr lang="fr-CA" dirty="0" smtClean="0"/>
              <a:t>Il faut maintenant remplir celle-ci</a:t>
            </a:r>
          </a:p>
          <a:p>
            <a:r>
              <a:rPr lang="fr-CA" dirty="0" smtClean="0"/>
              <a:t>Ajouter quelques enregistrements à l’intérieur de celle-ci</a:t>
            </a:r>
          </a:p>
          <a:p>
            <a:r>
              <a:rPr lang="fr-CA" dirty="0" smtClean="0"/>
              <a:t>Une fois que la base de données est créée et remplie, il faut développer la classe de connexion pour permettre à l’application de se connecter à celle-ci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180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Configuration du projet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Ajouter les références .Net suivantes au projet</a:t>
            </a:r>
          </a:p>
          <a:p>
            <a:pPr lvl="1"/>
            <a:r>
              <a:rPr lang="fr-CA" dirty="0" err="1" smtClean="0"/>
              <a:t>System.Configuration</a:t>
            </a:r>
            <a:r>
              <a:rPr lang="fr-CA" dirty="0" smtClean="0"/>
              <a:t> </a:t>
            </a:r>
            <a:r>
              <a:rPr lang="fr-CA" dirty="0" smtClean="0"/>
              <a:t>: Permet d’utiliser les fichiers de configuration d’application</a:t>
            </a:r>
          </a:p>
          <a:p>
            <a:pPr lvl="1"/>
            <a:r>
              <a:rPr lang="fr-CA" dirty="0" smtClean="0"/>
              <a:t>Les références apparaîtront dans le dossier </a:t>
            </a:r>
            <a:r>
              <a:rPr lang="fr-CA" b="1" dirty="0" smtClean="0"/>
              <a:t>Références</a:t>
            </a:r>
          </a:p>
          <a:p>
            <a:r>
              <a:rPr lang="fr-CA" dirty="0" smtClean="0"/>
              <a:t>Ajouter un fichier de configuration de l’application au projet et donner le nom </a:t>
            </a:r>
            <a:r>
              <a:rPr lang="fr-CA" b="1" dirty="0" err="1" smtClean="0"/>
              <a:t>App.config</a:t>
            </a:r>
            <a:endParaRPr lang="fr-CA" b="1" dirty="0" smtClean="0"/>
          </a:p>
          <a:p>
            <a:pPr marL="114300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31208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leçon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Data binding</a:t>
            </a:r>
          </a:p>
          <a:p>
            <a:r>
              <a:rPr lang="fr-CA" dirty="0" smtClean="0"/>
              <a:t>Le développement 3-tiers</a:t>
            </a:r>
          </a:p>
          <a:p>
            <a:pPr lvl="1"/>
            <a:r>
              <a:rPr lang="fr-CA" dirty="0" smtClean="0"/>
              <a:t>Définition</a:t>
            </a:r>
          </a:p>
          <a:p>
            <a:pPr lvl="1"/>
            <a:r>
              <a:rPr lang="fr-CA" dirty="0" smtClean="0"/>
              <a:t>Exemples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018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Ces ajouts à la configuration sont nécessaires pour pouvoir continuer</a:t>
            </a:r>
          </a:p>
          <a:p>
            <a:r>
              <a:rPr lang="fr-CA" dirty="0"/>
              <a:t>Voici le contenu que devra avoir le fichier de configuration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79512" y="4005064"/>
            <a:ext cx="11086689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100" dirty="0"/>
              <a:t>&lt;configuration&gt;</a:t>
            </a:r>
          </a:p>
          <a:p>
            <a:r>
              <a:rPr lang="fr-CA" sz="1100" dirty="0"/>
              <a:t>  &lt;</a:t>
            </a:r>
            <a:r>
              <a:rPr lang="fr-CA" sz="1100" dirty="0" err="1"/>
              <a:t>appSettings</a:t>
            </a:r>
            <a:r>
              <a:rPr lang="fr-CA" sz="1100" dirty="0"/>
              <a:t>&gt;</a:t>
            </a:r>
          </a:p>
          <a:p>
            <a:r>
              <a:rPr lang="fr-CA" sz="1100" dirty="0"/>
              <a:t>    &lt;</a:t>
            </a:r>
            <a:r>
              <a:rPr lang="fr-CA" sz="1100" dirty="0" err="1"/>
              <a:t>add</a:t>
            </a:r>
            <a:r>
              <a:rPr lang="fr-CA" sz="1100" dirty="0"/>
              <a:t> key="</a:t>
            </a:r>
            <a:r>
              <a:rPr lang="fr-CA" sz="1100" dirty="0" err="1" smtClean="0"/>
              <a:t>connectionString</a:t>
            </a:r>
            <a:r>
              <a:rPr lang="fr-CA" sz="1100" dirty="0" smtClean="0"/>
              <a:t> »</a:t>
            </a:r>
          </a:p>
          <a:p>
            <a:r>
              <a:rPr lang="fr-CA" sz="1100" dirty="0" smtClean="0"/>
              <a:t>	value</a:t>
            </a:r>
            <a:r>
              <a:rPr lang="fr-CA" sz="1100" dirty="0"/>
              <a:t>=" Data Source=(</a:t>
            </a:r>
            <a:r>
              <a:rPr lang="fr-CA" sz="1100" dirty="0" err="1"/>
              <a:t>LocalDB</a:t>
            </a:r>
            <a:r>
              <a:rPr lang="fr-CA" sz="1100" dirty="0"/>
              <a:t>)\</a:t>
            </a:r>
            <a:r>
              <a:rPr lang="fr-CA" sz="1100" dirty="0" err="1"/>
              <a:t>MSSQLLocalDB;AttachDbFilename</a:t>
            </a:r>
            <a:r>
              <a:rPr lang="fr-CA" sz="1100" dirty="0"/>
              <a:t>=C:\</a:t>
            </a:r>
            <a:r>
              <a:rPr lang="fr-CA" sz="1100" dirty="0" err="1"/>
              <a:t>Users</a:t>
            </a:r>
            <a:r>
              <a:rPr lang="fr-CA" sz="1100" dirty="0"/>
              <a:t>\</a:t>
            </a:r>
            <a:r>
              <a:rPr lang="fr-CA" sz="1100" dirty="0" err="1"/>
              <a:t>nbourre</a:t>
            </a:r>
            <a:r>
              <a:rPr lang="fr-CA" sz="1100" dirty="0"/>
              <a:t>\Documents\</a:t>
            </a:r>
            <a:r>
              <a:rPr lang="fr-CA" sz="1100" dirty="0" err="1"/>
              <a:t>bottin.mdf;Integrated</a:t>
            </a:r>
            <a:r>
              <a:rPr lang="fr-CA" sz="1100" dirty="0"/>
              <a:t> Security=</a:t>
            </a:r>
            <a:r>
              <a:rPr lang="fr-CA" sz="1100" dirty="0" err="1"/>
              <a:t>True;Connect</a:t>
            </a:r>
            <a:r>
              <a:rPr lang="fr-CA" sz="1100" dirty="0"/>
              <a:t> Timeout=30 " </a:t>
            </a:r>
            <a:r>
              <a:rPr lang="fr-CA" sz="1100" dirty="0"/>
              <a:t>/&gt;</a:t>
            </a:r>
          </a:p>
          <a:p>
            <a:r>
              <a:rPr lang="fr-CA" sz="1100" dirty="0"/>
              <a:t>  &lt;/</a:t>
            </a:r>
            <a:r>
              <a:rPr lang="fr-CA" sz="1100" dirty="0" err="1"/>
              <a:t>appSettings</a:t>
            </a:r>
            <a:r>
              <a:rPr lang="fr-CA" sz="1100" dirty="0"/>
              <a:t>&gt;</a:t>
            </a:r>
          </a:p>
          <a:p>
            <a:r>
              <a:rPr lang="fr-CA" sz="1100" dirty="0"/>
              <a:t>&lt;/configuration&gt;</a:t>
            </a:r>
          </a:p>
          <a:p>
            <a:endParaRPr lang="fr-CA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5451379"/>
            <a:ext cx="7745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Adaptez selon vos besoins</a:t>
            </a:r>
          </a:p>
          <a:p>
            <a:r>
              <a:rPr lang="fr-CA" dirty="0" smtClean="0"/>
              <a:t>Vous pouvez voir la cha</a:t>
            </a:r>
            <a:r>
              <a:rPr lang="fr-CA" dirty="0" smtClean="0"/>
              <a:t>îne de connexion à partir des propriétés de la BD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783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Ajouter une classe au projet et donner le nom </a:t>
            </a:r>
            <a:r>
              <a:rPr lang="fr-CA" b="1" dirty="0" err="1"/>
              <a:t>dbConnection</a:t>
            </a:r>
            <a:endParaRPr lang="fr-CA" dirty="0"/>
          </a:p>
          <a:p>
            <a:r>
              <a:rPr lang="fr-CA" dirty="0"/>
              <a:t>Modifier le </a:t>
            </a:r>
            <a:r>
              <a:rPr lang="fr-CA" dirty="0" err="1"/>
              <a:t>namespace</a:t>
            </a:r>
            <a:r>
              <a:rPr lang="fr-CA" dirty="0"/>
              <a:t> pour </a:t>
            </a:r>
            <a:r>
              <a:rPr lang="fr-CA" b="1" dirty="0" err="1" smtClean="0"/>
              <a:t>bottin.core</a:t>
            </a:r>
            <a:endParaRPr lang="fr-CA" b="1" dirty="0"/>
          </a:p>
          <a:p>
            <a:r>
              <a:rPr lang="fr-CA" dirty="0" smtClean="0"/>
              <a:t>Cette classe servira à la connexion et à exécuter des requêtes à la BD</a:t>
            </a:r>
          </a:p>
          <a:p>
            <a:r>
              <a:rPr lang="fr-CA" dirty="0" smtClean="0"/>
              <a:t>Ajouter les références aux modules suivants</a:t>
            </a:r>
          </a:p>
          <a:p>
            <a:pPr lvl="1"/>
            <a:r>
              <a:rPr lang="fr-CA" dirty="0" err="1" smtClean="0"/>
              <a:t>System.Data</a:t>
            </a:r>
            <a:r>
              <a:rPr lang="fr-CA" dirty="0"/>
              <a:t> </a:t>
            </a:r>
            <a:r>
              <a:rPr lang="fr-CA" dirty="0" smtClean="0"/>
              <a:t>: Classes génériques de données</a:t>
            </a:r>
            <a:endParaRPr lang="fr-CA" dirty="0"/>
          </a:p>
          <a:p>
            <a:pPr lvl="1"/>
            <a:r>
              <a:rPr lang="fr-CA" dirty="0" err="1" smtClean="0"/>
              <a:t>System.Data.SqlClient</a:t>
            </a:r>
            <a:r>
              <a:rPr lang="fr-CA" dirty="0" smtClean="0"/>
              <a:t> : </a:t>
            </a:r>
            <a:r>
              <a:rPr lang="fr-CA" dirty="0" smtClean="0"/>
              <a:t>Classes spécifiques au SGBD</a:t>
            </a:r>
          </a:p>
          <a:p>
            <a:pPr lvl="1"/>
            <a:r>
              <a:rPr lang="fr-CA" dirty="0" err="1" smtClean="0"/>
              <a:t>System.Configuration</a:t>
            </a:r>
            <a:r>
              <a:rPr lang="fr-CA" dirty="0" smtClean="0"/>
              <a:t> </a:t>
            </a:r>
            <a:r>
              <a:rPr lang="fr-CA" dirty="0" smtClean="0"/>
              <a:t>: Classes de configuration d’application</a:t>
            </a:r>
            <a:endParaRPr lang="fr-CA" dirty="0"/>
          </a:p>
          <a:p>
            <a:pPr lvl="1"/>
            <a:r>
              <a:rPr lang="fr-CA" dirty="0" err="1" smtClean="0"/>
              <a:t>System.Diagnostics</a:t>
            </a:r>
            <a:r>
              <a:rPr lang="fr-CA" dirty="0" smtClean="0"/>
              <a:t> : Classes pour gestion des erreurs</a:t>
            </a:r>
            <a:endParaRPr lang="fr-CA" dirty="0"/>
          </a:p>
          <a:p>
            <a:pPr lvl="1"/>
            <a:r>
              <a:rPr lang="fr-CA" dirty="0" err="1" smtClean="0"/>
              <a:t>System.Reflection</a:t>
            </a:r>
            <a:r>
              <a:rPr lang="fr-CA" dirty="0" smtClean="0"/>
              <a:t> : Classes pour accéder au code en </a:t>
            </a:r>
            <a:r>
              <a:rPr lang="fr-CA" dirty="0" err="1" smtClean="0"/>
              <a:t>runtime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9767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Constructeur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Ajouter les membres privés suivant</a:t>
            </a:r>
          </a:p>
          <a:p>
            <a:pPr lvl="1"/>
            <a:r>
              <a:rPr lang="fr-CA" dirty="0" err="1" smtClean="0"/>
              <a:t>SqlDataAdapter</a:t>
            </a:r>
            <a:r>
              <a:rPr lang="fr-CA" dirty="0" smtClean="0"/>
              <a:t> </a:t>
            </a:r>
            <a:r>
              <a:rPr lang="fr-CA" dirty="0" err="1" smtClean="0"/>
              <a:t>adapteur</a:t>
            </a:r>
            <a:r>
              <a:rPr lang="fr-CA" dirty="0" smtClean="0"/>
              <a:t>;</a:t>
            </a:r>
          </a:p>
          <a:p>
            <a:pPr lvl="1"/>
            <a:r>
              <a:rPr lang="fr-CA" dirty="0" err="1" smtClean="0"/>
              <a:t>SqlConnection</a:t>
            </a:r>
            <a:r>
              <a:rPr lang="fr-CA" dirty="0" smtClean="0"/>
              <a:t> </a:t>
            </a:r>
            <a:r>
              <a:rPr lang="fr-CA" dirty="0" err="1" smtClean="0"/>
              <a:t>conn</a:t>
            </a:r>
            <a:r>
              <a:rPr lang="fr-CA" dirty="0" smtClean="0"/>
              <a:t>;</a:t>
            </a:r>
          </a:p>
          <a:p>
            <a:r>
              <a:rPr lang="fr-CA" dirty="0" smtClean="0"/>
              <a:t>Pour le constructeur 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656932" y="3284984"/>
            <a:ext cx="7947515" cy="20313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sz="1400" dirty="0"/>
              <a:t>/// &lt;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Constructeur</a:t>
            </a:r>
          </a:p>
          <a:p>
            <a:r>
              <a:rPr lang="fr-CA" sz="1400" dirty="0"/>
              <a:t>/// &lt;/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 smtClean="0"/>
              <a:t>Public </a:t>
            </a:r>
            <a:r>
              <a:rPr lang="fr-CA" sz="1400" dirty="0" err="1" smtClean="0"/>
              <a:t>dbConnection</a:t>
            </a:r>
            <a:r>
              <a:rPr lang="fr-CA" sz="1400" dirty="0" smtClean="0"/>
              <a:t>()</a:t>
            </a:r>
            <a:endParaRPr lang="fr-CA" sz="1400" dirty="0"/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	</a:t>
            </a:r>
            <a:r>
              <a:rPr lang="fr-CA" sz="1400" dirty="0" err="1" smtClean="0"/>
              <a:t>adapteur</a:t>
            </a:r>
            <a:r>
              <a:rPr lang="fr-CA" sz="1400" dirty="0" smtClean="0"/>
              <a:t> </a:t>
            </a:r>
            <a:r>
              <a:rPr lang="fr-CA" sz="1400" dirty="0"/>
              <a:t>= new </a:t>
            </a:r>
            <a:r>
              <a:rPr lang="fr-CA" sz="1400" dirty="0" err="1" smtClean="0"/>
              <a:t>SqlDataAdapter</a:t>
            </a:r>
            <a:r>
              <a:rPr lang="fr-CA" sz="1400" dirty="0"/>
              <a:t>();</a:t>
            </a:r>
          </a:p>
          <a:p>
            <a:r>
              <a:rPr lang="fr-CA" sz="1400" dirty="0"/>
              <a:t>	</a:t>
            </a:r>
            <a:r>
              <a:rPr lang="fr-CA" sz="1400" dirty="0" err="1"/>
              <a:t>conn</a:t>
            </a:r>
            <a:r>
              <a:rPr lang="fr-CA" sz="1400" dirty="0"/>
              <a:t> = new </a:t>
            </a:r>
            <a:r>
              <a:rPr lang="fr-CA" sz="1400" dirty="0" err="1" smtClean="0"/>
              <a:t>SqlConnection</a:t>
            </a:r>
            <a:r>
              <a:rPr lang="fr-CA" sz="1400" dirty="0" smtClean="0"/>
              <a:t>(</a:t>
            </a:r>
            <a:r>
              <a:rPr lang="fr-CA" sz="1400" dirty="0" err="1" smtClean="0"/>
              <a:t>ConfigurationManager.AppSettings</a:t>
            </a:r>
            <a:r>
              <a:rPr lang="fr-CA" sz="1400" dirty="0"/>
              <a:t>["</a:t>
            </a:r>
            <a:r>
              <a:rPr lang="fr-CA" sz="1400" dirty="0" err="1"/>
              <a:t>connectionString</a:t>
            </a:r>
            <a:r>
              <a:rPr lang="fr-CA" sz="1400" dirty="0"/>
              <a:t>"]);</a:t>
            </a:r>
          </a:p>
          <a:p>
            <a:endParaRPr lang="fr-CA" sz="1400" dirty="0"/>
          </a:p>
          <a:p>
            <a:r>
              <a:rPr lang="fr-CA" sz="1400" dirty="0"/>
              <a:t>}</a:t>
            </a:r>
          </a:p>
        </p:txBody>
      </p:sp>
      <p:cxnSp>
        <p:nvCxnSpPr>
          <p:cNvPr id="6" name="Connecteur droit avec flèche 5"/>
          <p:cNvCxnSpPr>
            <a:stCxn id="9" idx="0"/>
          </p:cNvCxnSpPr>
          <p:nvPr/>
        </p:nvCxnSpPr>
        <p:spPr>
          <a:xfrm flipV="1">
            <a:off x="4712704" y="4941168"/>
            <a:ext cx="217680" cy="66264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979712" y="5603812"/>
            <a:ext cx="5465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Contenu du fichier d’application</a:t>
            </a:r>
            <a:br>
              <a:rPr lang="fr-CA" dirty="0" smtClean="0"/>
            </a:br>
            <a:r>
              <a:rPr lang="fr-CA" dirty="0" smtClean="0"/>
              <a:t>Quel est l’avantage d’utiliser un fichier de configuration?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6707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Ouverture de connexion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/>
          <a:lstStyle/>
          <a:p>
            <a:r>
              <a:rPr lang="fr-CA" dirty="0" smtClean="0"/>
              <a:t>Ajouter la méthode permettant d’ouvrir la connexion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755576" y="2420888"/>
            <a:ext cx="7128792" cy="39703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dirty="0"/>
              <a:t>/// &lt;</a:t>
            </a:r>
            <a:r>
              <a:rPr lang="fr-CA" dirty="0" err="1"/>
              <a:t>summary</a:t>
            </a:r>
            <a:r>
              <a:rPr lang="fr-CA" dirty="0"/>
              <a:t>&gt;</a:t>
            </a:r>
          </a:p>
          <a:p>
            <a:r>
              <a:rPr lang="fr-CA" dirty="0"/>
              <a:t>/// Fonction permettant d'ouvrir la connexion et de la retourner</a:t>
            </a:r>
          </a:p>
          <a:p>
            <a:r>
              <a:rPr lang="fr-CA" dirty="0"/>
              <a:t>/// &lt;/</a:t>
            </a:r>
            <a:r>
              <a:rPr lang="fr-CA" dirty="0" err="1"/>
              <a:t>summary</a:t>
            </a:r>
            <a:r>
              <a:rPr lang="fr-CA" dirty="0"/>
              <a:t>&gt;</a:t>
            </a:r>
          </a:p>
          <a:p>
            <a:r>
              <a:rPr lang="fr-CA" dirty="0"/>
              <a:t>/// &lt;</a:t>
            </a:r>
            <a:r>
              <a:rPr lang="fr-CA" dirty="0" err="1"/>
              <a:t>returns</a:t>
            </a:r>
            <a:r>
              <a:rPr lang="fr-CA" dirty="0"/>
              <a:t>&gt;La connexion&lt;/</a:t>
            </a:r>
            <a:r>
              <a:rPr lang="fr-CA" dirty="0" err="1"/>
              <a:t>returns</a:t>
            </a:r>
            <a:r>
              <a:rPr lang="fr-CA" dirty="0"/>
              <a:t>&gt;</a:t>
            </a:r>
          </a:p>
          <a:p>
            <a:r>
              <a:rPr lang="fr-CA" dirty="0" err="1"/>
              <a:t>private</a:t>
            </a:r>
            <a:r>
              <a:rPr lang="fr-CA" dirty="0"/>
              <a:t> </a:t>
            </a:r>
            <a:r>
              <a:rPr lang="fr-CA" dirty="0" err="1" smtClean="0"/>
              <a:t>SqlConnection</a:t>
            </a:r>
            <a:r>
              <a:rPr lang="fr-CA" dirty="0" smtClean="0"/>
              <a:t> </a:t>
            </a:r>
            <a:r>
              <a:rPr lang="fr-CA" dirty="0" err="1"/>
              <a:t>ouvrirConnexion</a:t>
            </a:r>
            <a:r>
              <a:rPr lang="fr-CA" dirty="0"/>
              <a:t>()</a:t>
            </a:r>
          </a:p>
          <a:p>
            <a:r>
              <a:rPr lang="fr-CA" dirty="0"/>
              <a:t>{</a:t>
            </a:r>
          </a:p>
          <a:p>
            <a:r>
              <a:rPr lang="fr-CA" dirty="0"/>
              <a:t>	if (</a:t>
            </a:r>
            <a:r>
              <a:rPr lang="fr-CA" dirty="0" err="1"/>
              <a:t>conn.State</a:t>
            </a:r>
            <a:r>
              <a:rPr lang="fr-CA" dirty="0"/>
              <a:t> == </a:t>
            </a:r>
            <a:r>
              <a:rPr lang="fr-CA" dirty="0" err="1"/>
              <a:t>ConnectionState.Closed</a:t>
            </a:r>
            <a:r>
              <a:rPr lang="fr-CA" dirty="0"/>
              <a:t> ||</a:t>
            </a:r>
          </a:p>
          <a:p>
            <a:r>
              <a:rPr lang="fr-CA" dirty="0"/>
              <a:t>		</a:t>
            </a:r>
            <a:r>
              <a:rPr lang="fr-CA" dirty="0" err="1"/>
              <a:t>conn.State</a:t>
            </a:r>
            <a:r>
              <a:rPr lang="fr-CA" dirty="0"/>
              <a:t> == </a:t>
            </a:r>
            <a:r>
              <a:rPr lang="fr-CA" dirty="0" err="1"/>
              <a:t>ConnectionState.Broken</a:t>
            </a:r>
            <a:r>
              <a:rPr lang="fr-CA" dirty="0"/>
              <a:t>)</a:t>
            </a:r>
          </a:p>
          <a:p>
            <a:r>
              <a:rPr lang="fr-CA" dirty="0"/>
              <a:t>	{</a:t>
            </a:r>
          </a:p>
          <a:p>
            <a:r>
              <a:rPr lang="fr-CA" dirty="0"/>
              <a:t>		</a:t>
            </a:r>
            <a:r>
              <a:rPr lang="fr-CA" dirty="0" err="1"/>
              <a:t>conn.Open</a:t>
            </a:r>
            <a:r>
              <a:rPr lang="fr-CA" dirty="0"/>
              <a:t>();</a:t>
            </a:r>
          </a:p>
          <a:p>
            <a:r>
              <a:rPr lang="fr-CA" dirty="0"/>
              <a:t>	}</a:t>
            </a:r>
          </a:p>
          <a:p>
            <a:endParaRPr lang="fr-CA" dirty="0"/>
          </a:p>
          <a:p>
            <a:r>
              <a:rPr lang="fr-CA" dirty="0"/>
              <a:t>	return </a:t>
            </a:r>
            <a:r>
              <a:rPr lang="fr-CA" dirty="0" err="1"/>
              <a:t>conn</a:t>
            </a:r>
            <a:r>
              <a:rPr lang="fr-CA" dirty="0"/>
              <a:t>;</a:t>
            </a:r>
          </a:p>
          <a:p>
            <a:r>
              <a:rPr lang="fr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4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Méthode « </a:t>
            </a:r>
            <a:r>
              <a:rPr lang="fr-CA" dirty="0" err="1" smtClean="0"/>
              <a:t>helper</a:t>
            </a:r>
            <a:r>
              <a:rPr lang="fr-CA" dirty="0" smtClean="0"/>
              <a:t> » pour l’affichage d’erreur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8" y="2160590"/>
            <a:ext cx="7346777" cy="388077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CA" sz="2000" dirty="0" err="1"/>
              <a:t>private</a:t>
            </a:r>
            <a:r>
              <a:rPr lang="fr-CA" sz="2000" dirty="0"/>
              <a:t> </a:t>
            </a:r>
            <a:r>
              <a:rPr lang="fr-CA" sz="2000" dirty="0" err="1"/>
              <a:t>void</a:t>
            </a:r>
            <a:r>
              <a:rPr lang="fr-CA" sz="2000" dirty="0"/>
              <a:t> </a:t>
            </a:r>
            <a:r>
              <a:rPr lang="fr-CA" sz="2000" dirty="0" err="1"/>
              <a:t>writeError</a:t>
            </a:r>
            <a:r>
              <a:rPr lang="fr-CA" sz="2000" dirty="0"/>
              <a:t>(String _message)</a:t>
            </a:r>
          </a:p>
          <a:p>
            <a:pPr marL="114300" indent="0">
              <a:buNone/>
            </a:pPr>
            <a:r>
              <a:rPr lang="fr-CA" sz="2000" dirty="0"/>
              <a:t>{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StackTrace</a:t>
            </a:r>
            <a:r>
              <a:rPr lang="fr-CA" sz="2000" dirty="0"/>
              <a:t> </a:t>
            </a:r>
            <a:r>
              <a:rPr lang="fr-CA" sz="2000" dirty="0" err="1"/>
              <a:t>stackTrace</a:t>
            </a:r>
            <a:r>
              <a:rPr lang="fr-CA" sz="2000" dirty="0"/>
              <a:t> = new </a:t>
            </a:r>
            <a:r>
              <a:rPr lang="fr-CA" sz="2000" dirty="0" err="1"/>
              <a:t>StackTrace</a:t>
            </a:r>
            <a:r>
              <a:rPr lang="fr-CA" sz="2000" dirty="0"/>
              <a:t>();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StackFrame</a:t>
            </a:r>
            <a:r>
              <a:rPr lang="fr-CA" sz="2000" dirty="0"/>
              <a:t> </a:t>
            </a:r>
            <a:r>
              <a:rPr lang="fr-CA" sz="2000" dirty="0" err="1"/>
              <a:t>stackFrame</a:t>
            </a:r>
            <a:r>
              <a:rPr lang="fr-CA" sz="2000" dirty="0"/>
              <a:t> = </a:t>
            </a:r>
            <a:r>
              <a:rPr lang="fr-CA" sz="2000" dirty="0" err="1" smtClean="0"/>
              <a:t>stackTrace.GetFrame</a:t>
            </a:r>
            <a:r>
              <a:rPr lang="fr-CA" sz="2000" dirty="0" smtClean="0"/>
              <a:t>(1</a:t>
            </a:r>
            <a:r>
              <a:rPr lang="fr-CA" sz="2000" dirty="0"/>
              <a:t>);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MethodBase</a:t>
            </a:r>
            <a:r>
              <a:rPr lang="fr-CA" sz="2000" dirty="0"/>
              <a:t> </a:t>
            </a:r>
            <a:r>
              <a:rPr lang="fr-CA" sz="2000" dirty="0" err="1"/>
              <a:t>methodBase</a:t>
            </a:r>
            <a:r>
              <a:rPr lang="fr-CA" sz="2000" dirty="0"/>
              <a:t> = </a:t>
            </a:r>
            <a:r>
              <a:rPr lang="fr-CA" sz="2000" dirty="0" err="1"/>
              <a:t>stackFrame.GetMethod</a:t>
            </a:r>
            <a:r>
              <a:rPr lang="fr-CA" sz="2000" dirty="0"/>
              <a:t>();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Console.Write</a:t>
            </a:r>
            <a:r>
              <a:rPr lang="fr-CA" sz="2000" dirty="0"/>
              <a:t>("Erreur - " + </a:t>
            </a:r>
            <a:r>
              <a:rPr lang="fr-CA" sz="2000" dirty="0" err="1"/>
              <a:t>methodBase.Name</a:t>
            </a:r>
            <a:r>
              <a:rPr lang="fr-CA" sz="2000" dirty="0"/>
              <a:t> + " - " + _message);</a:t>
            </a:r>
          </a:p>
          <a:p>
            <a:pPr marL="114300" indent="0">
              <a:buNone/>
            </a:pPr>
            <a:r>
              <a:rPr lang="fr-CA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743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Requête de lecture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930400"/>
            <a:ext cx="6347714" cy="458077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r-CA" sz="1000" dirty="0"/>
              <a:t>public </a:t>
            </a:r>
            <a:r>
              <a:rPr lang="fr-CA" sz="1000" dirty="0" err="1"/>
              <a:t>DataTable</a:t>
            </a:r>
            <a:r>
              <a:rPr lang="fr-CA" sz="1000" dirty="0"/>
              <a:t> </a:t>
            </a:r>
            <a:r>
              <a:rPr lang="fr-CA" sz="1000" dirty="0" err="1"/>
              <a:t>executeSelectQuery</a:t>
            </a:r>
            <a:r>
              <a:rPr lang="fr-CA" sz="1000" dirty="0"/>
              <a:t>(String _</a:t>
            </a:r>
            <a:r>
              <a:rPr lang="fr-CA" sz="1000" dirty="0" err="1"/>
              <a:t>query</a:t>
            </a:r>
            <a:r>
              <a:rPr lang="fr-CA" sz="1000" dirty="0"/>
              <a:t>, </a:t>
            </a:r>
            <a:r>
              <a:rPr lang="fr-CA" sz="1000" dirty="0" err="1" smtClean="0"/>
              <a:t>SqlParameter</a:t>
            </a:r>
            <a:r>
              <a:rPr lang="fr-CA" sz="1000" dirty="0"/>
              <a:t>[] </a:t>
            </a:r>
            <a:r>
              <a:rPr lang="fr-CA" sz="1000" dirty="0" err="1"/>
              <a:t>sqlParameter</a:t>
            </a:r>
            <a:r>
              <a:rPr lang="fr-CA" sz="1000" dirty="0"/>
              <a:t>)</a:t>
            </a:r>
          </a:p>
          <a:p>
            <a:pPr marL="114300" indent="0">
              <a:buNone/>
            </a:pPr>
            <a:r>
              <a:rPr lang="fr-CA" sz="1000" dirty="0"/>
              <a:t>{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 smtClean="0"/>
              <a:t>SqlCommand</a:t>
            </a:r>
            <a:r>
              <a:rPr lang="fr-CA" sz="1000" dirty="0" smtClean="0"/>
              <a:t> </a:t>
            </a:r>
            <a:r>
              <a:rPr lang="fr-CA" sz="1000" dirty="0"/>
              <a:t>commande = new </a:t>
            </a:r>
            <a:r>
              <a:rPr lang="fr-CA" sz="1000" dirty="0" err="1" smtClean="0"/>
              <a:t>SqlCommand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DataTable</a:t>
            </a:r>
            <a:r>
              <a:rPr lang="fr-CA" sz="1000" dirty="0"/>
              <a:t> </a:t>
            </a:r>
            <a:r>
              <a:rPr lang="fr-CA" sz="1000" dirty="0" err="1"/>
              <a:t>dataTable</a:t>
            </a:r>
            <a:r>
              <a:rPr lang="fr-CA" sz="1000" dirty="0"/>
              <a:t> = new </a:t>
            </a:r>
            <a:r>
              <a:rPr lang="fr-CA" sz="1000" dirty="0" err="1"/>
              <a:t>DataTable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dataTable</a:t>
            </a:r>
            <a:r>
              <a:rPr lang="fr-CA" sz="1000" dirty="0"/>
              <a:t> = </a:t>
            </a:r>
            <a:r>
              <a:rPr lang="fr-CA" sz="1000" dirty="0" err="1"/>
              <a:t>null</a:t>
            </a:r>
            <a:r>
              <a:rPr lang="fr-CA" sz="1000" dirty="0"/>
              <a:t>;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DataSet</a:t>
            </a:r>
            <a:r>
              <a:rPr lang="fr-CA" sz="1000" dirty="0"/>
              <a:t> </a:t>
            </a:r>
            <a:r>
              <a:rPr lang="fr-CA" sz="1000" dirty="0" err="1"/>
              <a:t>ds</a:t>
            </a:r>
            <a:r>
              <a:rPr lang="fr-CA" sz="1000" dirty="0"/>
              <a:t> = new </a:t>
            </a:r>
            <a:r>
              <a:rPr lang="fr-CA" sz="1000" dirty="0" err="1"/>
              <a:t>DataSet</a:t>
            </a:r>
            <a:r>
              <a:rPr lang="fr-CA" sz="1000" dirty="0" smtClean="0"/>
              <a:t>();</a:t>
            </a:r>
            <a:endParaRPr lang="fr-CA" sz="1000" dirty="0"/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try</a:t>
            </a:r>
            <a:endParaRPr lang="fr-CA" sz="1000" dirty="0"/>
          </a:p>
          <a:p>
            <a:pPr marL="114300" indent="0">
              <a:buNone/>
            </a:pPr>
            <a:r>
              <a:rPr lang="fr-CA" sz="1000" dirty="0"/>
              <a:t>   {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commande.Connection</a:t>
            </a:r>
            <a:r>
              <a:rPr lang="fr-CA" sz="1000" dirty="0"/>
              <a:t> = </a:t>
            </a:r>
            <a:r>
              <a:rPr lang="fr-CA" sz="1000" dirty="0" err="1"/>
              <a:t>ouvrirConnexion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commande.CommandText</a:t>
            </a:r>
            <a:r>
              <a:rPr lang="fr-CA" sz="1000" dirty="0"/>
              <a:t> = _</a:t>
            </a:r>
            <a:r>
              <a:rPr lang="fr-CA" sz="1000" dirty="0" err="1"/>
              <a:t>query</a:t>
            </a:r>
            <a:r>
              <a:rPr lang="fr-CA" sz="1000" dirty="0"/>
              <a:t>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commande.Parameters.AddRange</a:t>
            </a:r>
            <a:r>
              <a:rPr lang="fr-CA" sz="1000" dirty="0"/>
              <a:t>(</a:t>
            </a:r>
            <a:r>
              <a:rPr lang="fr-CA" sz="1000" dirty="0" err="1"/>
              <a:t>sqlParameter</a:t>
            </a:r>
            <a:r>
              <a:rPr lang="fr-CA" sz="1000" dirty="0"/>
              <a:t>);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commande.ExecuteNonQuery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 smtClean="0"/>
              <a:t>      </a:t>
            </a:r>
            <a:r>
              <a:rPr lang="fr-CA" sz="1000" dirty="0" err="1"/>
              <a:t>adapteur.SelectCommand</a:t>
            </a:r>
            <a:r>
              <a:rPr lang="fr-CA" sz="1000" dirty="0"/>
              <a:t> = commande;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adapteur.Fill</a:t>
            </a:r>
            <a:r>
              <a:rPr lang="fr-CA" sz="1000" dirty="0"/>
              <a:t>(</a:t>
            </a:r>
            <a:r>
              <a:rPr lang="fr-CA" sz="1000" dirty="0" err="1"/>
              <a:t>ds</a:t>
            </a:r>
            <a:r>
              <a:rPr lang="fr-CA" sz="1000" dirty="0"/>
              <a:t>);</a:t>
            </a:r>
          </a:p>
          <a:p>
            <a:pPr marL="114300" indent="0">
              <a:buNone/>
            </a:pPr>
            <a:r>
              <a:rPr lang="fr-CA" sz="1000" dirty="0" smtClean="0"/>
              <a:t>      </a:t>
            </a:r>
            <a:r>
              <a:rPr lang="fr-CA" sz="1000" dirty="0" err="1"/>
              <a:t>dataTable</a:t>
            </a:r>
            <a:r>
              <a:rPr lang="fr-CA" sz="1000" dirty="0"/>
              <a:t> = </a:t>
            </a:r>
            <a:r>
              <a:rPr lang="fr-CA" sz="1000" dirty="0" err="1"/>
              <a:t>ds.Tables</a:t>
            </a:r>
            <a:r>
              <a:rPr lang="fr-CA" sz="1000" dirty="0"/>
              <a:t>[0];</a:t>
            </a:r>
          </a:p>
          <a:p>
            <a:pPr marL="114300" indent="0">
              <a:buNone/>
            </a:pPr>
            <a:r>
              <a:rPr lang="fr-CA" sz="1000" dirty="0" smtClean="0"/>
              <a:t>   </a:t>
            </a:r>
            <a:r>
              <a:rPr lang="fr-CA" sz="1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730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Requête de lecture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Voici la deuxième partie de code d’exécution d’une requête SQL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3193035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/>
              <a:t> catch (</a:t>
            </a:r>
            <a:r>
              <a:rPr lang="fr-CA" sz="1400" dirty="0" err="1" smtClean="0"/>
              <a:t>SqlException</a:t>
            </a:r>
            <a:r>
              <a:rPr lang="fr-CA" sz="1400" dirty="0" smtClean="0"/>
              <a:t> </a:t>
            </a:r>
            <a:r>
              <a:rPr lang="fr-CA" sz="1400" dirty="0"/>
              <a:t>e)</a:t>
            </a:r>
          </a:p>
          <a:p>
            <a:r>
              <a:rPr lang="fr-CA" sz="1400" dirty="0"/>
              <a:t>   {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writeError</a:t>
            </a:r>
            <a:r>
              <a:rPr lang="fr-CA" sz="1400" dirty="0"/>
              <a:t>("Requête : " + _</a:t>
            </a:r>
            <a:r>
              <a:rPr lang="fr-CA" sz="1400" dirty="0" err="1"/>
              <a:t>query</a:t>
            </a:r>
            <a:r>
              <a:rPr lang="fr-CA" sz="1400" dirty="0"/>
              <a:t> + "\</a:t>
            </a:r>
            <a:r>
              <a:rPr lang="fr-CA" sz="1400" dirty="0" err="1"/>
              <a:t>nSqlException</a:t>
            </a:r>
            <a:r>
              <a:rPr lang="fr-CA" sz="1400" dirty="0"/>
              <a:t> : " + </a:t>
            </a:r>
            <a:r>
              <a:rPr lang="fr-CA" sz="1400" dirty="0" err="1"/>
              <a:t>e.StackTrace.ToString</a:t>
            </a:r>
            <a:r>
              <a:rPr lang="fr-CA" sz="1400" dirty="0"/>
              <a:t>());</a:t>
            </a:r>
          </a:p>
          <a:p>
            <a:r>
              <a:rPr lang="fr-CA" sz="1400" dirty="0"/>
              <a:t>      return </a:t>
            </a:r>
            <a:r>
              <a:rPr lang="fr-CA" sz="1400" dirty="0" err="1"/>
              <a:t>null</a:t>
            </a:r>
            <a:r>
              <a:rPr lang="fr-CA" sz="1400" dirty="0"/>
              <a:t>;</a:t>
            </a:r>
          </a:p>
          <a:p>
            <a:r>
              <a:rPr lang="fr-CA" sz="1400" dirty="0"/>
              <a:t>   }</a:t>
            </a:r>
          </a:p>
          <a:p>
            <a:r>
              <a:rPr lang="fr-CA" sz="1400" dirty="0"/>
              <a:t>   </a:t>
            </a:r>
          </a:p>
          <a:p>
            <a:r>
              <a:rPr lang="fr-CA" sz="1400" dirty="0"/>
              <a:t>   return </a:t>
            </a:r>
            <a:r>
              <a:rPr lang="fr-CA" sz="1400" dirty="0" err="1"/>
              <a:t>dataTable</a:t>
            </a:r>
            <a:r>
              <a:rPr lang="fr-CA" sz="1400" dirty="0"/>
              <a:t>;</a:t>
            </a:r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3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Requête d’insertion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50877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r-CA" sz="700" dirty="0"/>
              <a:t>public </a:t>
            </a:r>
            <a:r>
              <a:rPr lang="fr-CA" sz="700" dirty="0" err="1"/>
              <a:t>bool</a:t>
            </a:r>
            <a:r>
              <a:rPr lang="fr-CA" sz="700" dirty="0"/>
              <a:t> </a:t>
            </a:r>
            <a:r>
              <a:rPr lang="fr-CA" sz="700" dirty="0" err="1"/>
              <a:t>executeInsertQuery</a:t>
            </a:r>
            <a:r>
              <a:rPr lang="fr-CA" sz="700" dirty="0"/>
              <a:t>(String _</a:t>
            </a:r>
            <a:r>
              <a:rPr lang="fr-CA" sz="700" dirty="0" err="1"/>
              <a:t>query</a:t>
            </a:r>
            <a:r>
              <a:rPr lang="fr-CA" sz="700" dirty="0"/>
              <a:t>, </a:t>
            </a:r>
            <a:r>
              <a:rPr lang="fr-CA" sz="700" dirty="0" err="1" smtClean="0"/>
              <a:t>SqlParameter</a:t>
            </a:r>
            <a:r>
              <a:rPr lang="fr-CA" sz="700" dirty="0"/>
              <a:t>[] </a:t>
            </a:r>
            <a:r>
              <a:rPr lang="fr-CA" sz="700" dirty="0" err="1"/>
              <a:t>sqlParameter</a:t>
            </a:r>
            <a:r>
              <a:rPr lang="fr-CA" sz="700" dirty="0"/>
              <a:t>)</a:t>
            </a:r>
          </a:p>
          <a:p>
            <a:pPr marL="114300" indent="0">
              <a:buNone/>
            </a:pPr>
            <a:r>
              <a:rPr lang="fr-CA" sz="700" dirty="0"/>
              <a:t>{</a:t>
            </a:r>
          </a:p>
          <a:p>
            <a:pPr marL="114300" indent="0">
              <a:buNone/>
            </a:pPr>
            <a:r>
              <a:rPr lang="fr-CA" sz="700" dirty="0"/>
              <a:t>   </a:t>
            </a:r>
            <a:r>
              <a:rPr lang="fr-CA" sz="700" dirty="0" err="1" smtClean="0"/>
              <a:t>SqlCommand</a:t>
            </a:r>
            <a:r>
              <a:rPr lang="fr-CA" sz="700" dirty="0" smtClean="0"/>
              <a:t> </a:t>
            </a:r>
            <a:r>
              <a:rPr lang="fr-CA" sz="700" dirty="0"/>
              <a:t>commande = new </a:t>
            </a:r>
            <a:r>
              <a:rPr lang="fr-CA" sz="700" dirty="0" err="1" smtClean="0"/>
              <a:t>SqlCommand</a:t>
            </a:r>
            <a:r>
              <a:rPr lang="fr-CA" sz="700" dirty="0" smtClean="0"/>
              <a:t>();</a:t>
            </a:r>
            <a:endParaRPr lang="fr-CA" sz="700" dirty="0"/>
          </a:p>
          <a:p>
            <a:pPr marL="114300" indent="0">
              <a:buNone/>
            </a:pPr>
            <a:r>
              <a:rPr lang="fr-CA" sz="700" dirty="0"/>
              <a:t>   </a:t>
            </a:r>
            <a:r>
              <a:rPr lang="fr-CA" sz="700" dirty="0" err="1"/>
              <a:t>try</a:t>
            </a:r>
            <a:endParaRPr lang="fr-CA" sz="700" dirty="0"/>
          </a:p>
          <a:p>
            <a:pPr marL="114300" indent="0">
              <a:buNone/>
            </a:pPr>
            <a:r>
              <a:rPr lang="fr-CA" sz="700" dirty="0"/>
              <a:t>   {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commande.Connection</a:t>
            </a:r>
            <a:r>
              <a:rPr lang="fr-CA" sz="700" dirty="0"/>
              <a:t> = </a:t>
            </a:r>
            <a:r>
              <a:rPr lang="fr-CA" sz="700" dirty="0" err="1"/>
              <a:t>ouvrirConnexion</a:t>
            </a:r>
            <a:r>
              <a:rPr lang="fr-CA" sz="700" dirty="0"/>
              <a:t>();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commande.CommandText</a:t>
            </a:r>
            <a:r>
              <a:rPr lang="fr-CA" sz="700" dirty="0"/>
              <a:t> = _</a:t>
            </a:r>
            <a:r>
              <a:rPr lang="fr-CA" sz="700" dirty="0" err="1"/>
              <a:t>query</a:t>
            </a:r>
            <a:r>
              <a:rPr lang="fr-CA" sz="700" dirty="0"/>
              <a:t>;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commande.Parameters.AddRange</a:t>
            </a:r>
            <a:r>
              <a:rPr lang="fr-CA" sz="700" dirty="0"/>
              <a:t>(</a:t>
            </a:r>
            <a:r>
              <a:rPr lang="fr-CA" sz="700" dirty="0" err="1"/>
              <a:t>sqlParameter</a:t>
            </a:r>
            <a:r>
              <a:rPr lang="fr-CA" sz="700" dirty="0"/>
              <a:t>);</a:t>
            </a:r>
          </a:p>
          <a:p>
            <a:pPr marL="114300" indent="0">
              <a:buNone/>
            </a:pPr>
            <a:endParaRPr lang="fr-CA" sz="700" dirty="0"/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adapteur.InsertCommand</a:t>
            </a:r>
            <a:r>
              <a:rPr lang="fr-CA" sz="700" dirty="0"/>
              <a:t> = commande;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commande.ExecuteNonQuery</a:t>
            </a:r>
            <a:r>
              <a:rPr lang="fr-CA" sz="700" dirty="0"/>
              <a:t>();</a:t>
            </a:r>
          </a:p>
          <a:p>
            <a:pPr marL="114300" indent="0">
              <a:buNone/>
            </a:pPr>
            <a:r>
              <a:rPr lang="fr-CA" sz="700" dirty="0"/>
              <a:t>   }</a:t>
            </a:r>
          </a:p>
          <a:p>
            <a:pPr marL="114300" indent="0">
              <a:buNone/>
            </a:pPr>
            <a:r>
              <a:rPr lang="fr-CA" sz="700" dirty="0"/>
              <a:t>   catch (</a:t>
            </a:r>
            <a:r>
              <a:rPr lang="fr-CA" sz="700" dirty="0" err="1" smtClean="0"/>
              <a:t>SqlException</a:t>
            </a:r>
            <a:r>
              <a:rPr lang="fr-CA" sz="700" dirty="0" smtClean="0"/>
              <a:t> </a:t>
            </a:r>
            <a:r>
              <a:rPr lang="fr-CA" sz="700" dirty="0"/>
              <a:t>e)</a:t>
            </a:r>
          </a:p>
          <a:p>
            <a:pPr marL="114300" indent="0">
              <a:buNone/>
            </a:pPr>
            <a:r>
              <a:rPr lang="fr-CA" sz="700" dirty="0"/>
              <a:t>   {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writeError</a:t>
            </a:r>
            <a:r>
              <a:rPr lang="fr-CA" sz="700" dirty="0"/>
              <a:t>("Requête : " + _</a:t>
            </a:r>
            <a:r>
              <a:rPr lang="fr-CA" sz="700" dirty="0" err="1"/>
              <a:t>query</a:t>
            </a:r>
            <a:r>
              <a:rPr lang="fr-CA" sz="700" dirty="0"/>
              <a:t> + "\</a:t>
            </a:r>
            <a:r>
              <a:rPr lang="fr-CA" sz="700" dirty="0" err="1"/>
              <a:t>nSqlException</a:t>
            </a:r>
            <a:r>
              <a:rPr lang="fr-CA" sz="700" dirty="0"/>
              <a:t> : " + </a:t>
            </a:r>
            <a:r>
              <a:rPr lang="fr-CA" sz="700" dirty="0" err="1"/>
              <a:t>e.StackTrace.ToString</a:t>
            </a:r>
            <a:r>
              <a:rPr lang="fr-CA" sz="700" dirty="0"/>
              <a:t>());</a:t>
            </a:r>
          </a:p>
          <a:p>
            <a:pPr marL="114300" indent="0">
              <a:buNone/>
            </a:pPr>
            <a:r>
              <a:rPr lang="fr-CA" sz="700" dirty="0"/>
              <a:t>      return false;</a:t>
            </a:r>
          </a:p>
          <a:p>
            <a:pPr marL="114300" indent="0">
              <a:buNone/>
            </a:pPr>
            <a:r>
              <a:rPr lang="fr-CA" sz="700" dirty="0"/>
              <a:t>   </a:t>
            </a:r>
            <a:r>
              <a:rPr lang="fr-CA" sz="700" dirty="0" smtClean="0"/>
              <a:t>}</a:t>
            </a:r>
            <a:endParaRPr lang="fr-CA" sz="700" dirty="0"/>
          </a:p>
          <a:p>
            <a:pPr marL="114300" indent="0">
              <a:buNone/>
            </a:pPr>
            <a:r>
              <a:rPr lang="fr-CA" sz="700" dirty="0"/>
              <a:t>   return </a:t>
            </a:r>
            <a:r>
              <a:rPr lang="fr-CA" sz="700" dirty="0" err="1"/>
              <a:t>true</a:t>
            </a:r>
            <a:r>
              <a:rPr lang="fr-CA" sz="700" dirty="0"/>
              <a:t>;</a:t>
            </a:r>
          </a:p>
          <a:p>
            <a:pPr marL="114300" indent="0">
              <a:buNone/>
            </a:pPr>
            <a:r>
              <a:rPr lang="fr-CA" sz="7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9565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Requête de mise à jour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580778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fr-CA" dirty="0"/>
              <a:t>public </a:t>
            </a:r>
            <a:r>
              <a:rPr lang="fr-CA" dirty="0" err="1"/>
              <a:t>bool</a:t>
            </a:r>
            <a:r>
              <a:rPr lang="fr-CA" dirty="0"/>
              <a:t> </a:t>
            </a:r>
            <a:r>
              <a:rPr lang="fr-CA" dirty="0" err="1"/>
              <a:t>executeUpdateQuery</a:t>
            </a:r>
            <a:r>
              <a:rPr lang="fr-CA" dirty="0"/>
              <a:t>(String _</a:t>
            </a:r>
            <a:r>
              <a:rPr lang="fr-CA" dirty="0" err="1"/>
              <a:t>query</a:t>
            </a:r>
            <a:r>
              <a:rPr lang="fr-CA" dirty="0"/>
              <a:t>, </a:t>
            </a:r>
            <a:r>
              <a:rPr lang="fr-CA" dirty="0" err="1"/>
              <a:t>SqlCeParameter</a:t>
            </a:r>
            <a:r>
              <a:rPr lang="fr-CA" dirty="0"/>
              <a:t>[] </a:t>
            </a:r>
            <a:r>
              <a:rPr lang="fr-CA" dirty="0" err="1"/>
              <a:t>sqlParameter</a:t>
            </a:r>
            <a:r>
              <a:rPr lang="fr-CA" dirty="0"/>
              <a:t>)</a:t>
            </a:r>
          </a:p>
          <a:p>
            <a:pPr marL="114300" indent="0">
              <a:buNone/>
            </a:pPr>
            <a:r>
              <a:rPr lang="fr-CA" dirty="0"/>
              <a:t>{</a:t>
            </a:r>
          </a:p>
          <a:p>
            <a:pPr marL="114300" indent="0">
              <a:buNone/>
            </a:pPr>
            <a:r>
              <a:rPr lang="fr-CA" dirty="0"/>
              <a:t>   </a:t>
            </a:r>
            <a:r>
              <a:rPr lang="fr-CA" dirty="0" err="1"/>
              <a:t>SqlCeCommand</a:t>
            </a:r>
            <a:r>
              <a:rPr lang="fr-CA" dirty="0"/>
              <a:t> commande = new </a:t>
            </a:r>
            <a:r>
              <a:rPr lang="fr-CA" dirty="0" err="1"/>
              <a:t>SqlCeCommand</a:t>
            </a:r>
            <a:r>
              <a:rPr lang="fr-CA" dirty="0" smtClean="0"/>
              <a:t>();</a:t>
            </a:r>
            <a:endParaRPr lang="fr-CA" dirty="0"/>
          </a:p>
          <a:p>
            <a:pPr marL="114300" indent="0">
              <a:buNone/>
            </a:pPr>
            <a:r>
              <a:rPr lang="fr-CA" dirty="0"/>
              <a:t>   </a:t>
            </a:r>
            <a:r>
              <a:rPr lang="fr-CA" dirty="0" err="1"/>
              <a:t>try</a:t>
            </a:r>
            <a:endParaRPr lang="fr-CA" dirty="0"/>
          </a:p>
          <a:p>
            <a:pPr marL="114300" indent="0">
              <a:buNone/>
            </a:pPr>
            <a:r>
              <a:rPr lang="fr-CA" dirty="0"/>
              <a:t>   {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commande.Connection</a:t>
            </a:r>
            <a:r>
              <a:rPr lang="fr-CA" dirty="0"/>
              <a:t> = </a:t>
            </a:r>
            <a:r>
              <a:rPr lang="fr-CA" dirty="0" err="1"/>
              <a:t>ouvrirConnexion</a:t>
            </a:r>
            <a:r>
              <a:rPr lang="fr-CA" dirty="0"/>
              <a:t>();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commande.CommandText</a:t>
            </a:r>
            <a:r>
              <a:rPr lang="fr-CA" dirty="0"/>
              <a:t> = _</a:t>
            </a:r>
            <a:r>
              <a:rPr lang="fr-CA" dirty="0" err="1"/>
              <a:t>query</a:t>
            </a:r>
            <a:r>
              <a:rPr lang="fr-CA" dirty="0"/>
              <a:t>;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commande.Parameters.AddRange</a:t>
            </a:r>
            <a:r>
              <a:rPr lang="fr-CA" dirty="0"/>
              <a:t>(</a:t>
            </a:r>
            <a:r>
              <a:rPr lang="fr-CA" dirty="0" err="1"/>
              <a:t>sqlParameter</a:t>
            </a:r>
            <a:r>
              <a:rPr lang="fr-CA" dirty="0" smtClean="0"/>
              <a:t>);</a:t>
            </a:r>
            <a:endParaRPr lang="fr-CA" dirty="0"/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adapteur.UpdateCommand</a:t>
            </a:r>
            <a:r>
              <a:rPr lang="fr-CA" dirty="0"/>
              <a:t> = commande;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commande.ExecuteNonQuery</a:t>
            </a:r>
            <a:r>
              <a:rPr lang="fr-CA" dirty="0"/>
              <a:t>();</a:t>
            </a:r>
          </a:p>
          <a:p>
            <a:pPr marL="114300" indent="0">
              <a:buNone/>
            </a:pPr>
            <a:r>
              <a:rPr lang="fr-CA" dirty="0"/>
              <a:t>   }</a:t>
            </a:r>
          </a:p>
          <a:p>
            <a:pPr marL="114300" indent="0">
              <a:buNone/>
            </a:pPr>
            <a:r>
              <a:rPr lang="fr-CA" dirty="0"/>
              <a:t>   catch (</a:t>
            </a:r>
            <a:r>
              <a:rPr lang="fr-CA" dirty="0" err="1"/>
              <a:t>SqlCeException</a:t>
            </a:r>
            <a:r>
              <a:rPr lang="fr-CA" dirty="0"/>
              <a:t> e)</a:t>
            </a:r>
          </a:p>
          <a:p>
            <a:pPr marL="114300" indent="0">
              <a:buNone/>
            </a:pPr>
            <a:r>
              <a:rPr lang="fr-CA" dirty="0"/>
              <a:t>   {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writeError</a:t>
            </a:r>
            <a:r>
              <a:rPr lang="fr-CA" dirty="0"/>
              <a:t>("Requête : " + _</a:t>
            </a:r>
            <a:r>
              <a:rPr lang="fr-CA" dirty="0" err="1"/>
              <a:t>query</a:t>
            </a:r>
            <a:r>
              <a:rPr lang="fr-CA" dirty="0"/>
              <a:t> + "\</a:t>
            </a:r>
            <a:r>
              <a:rPr lang="fr-CA" dirty="0" err="1"/>
              <a:t>nSqlException</a:t>
            </a:r>
            <a:r>
              <a:rPr lang="fr-CA" dirty="0"/>
              <a:t> : " + </a:t>
            </a:r>
            <a:r>
              <a:rPr lang="fr-CA" dirty="0" err="1"/>
              <a:t>e.StackTrace.ToString</a:t>
            </a:r>
            <a:r>
              <a:rPr lang="fr-CA" dirty="0"/>
              <a:t>());</a:t>
            </a:r>
          </a:p>
          <a:p>
            <a:pPr marL="114300" indent="0">
              <a:buNone/>
            </a:pPr>
            <a:r>
              <a:rPr lang="fr-CA" dirty="0"/>
              <a:t>      return false;</a:t>
            </a:r>
          </a:p>
          <a:p>
            <a:pPr marL="114300" indent="0">
              <a:buNone/>
            </a:pPr>
            <a:r>
              <a:rPr lang="fr-CA" dirty="0"/>
              <a:t>   </a:t>
            </a:r>
            <a:r>
              <a:rPr lang="fr-CA" dirty="0" smtClean="0"/>
              <a:t>}</a:t>
            </a:r>
            <a:endParaRPr lang="fr-CA" dirty="0"/>
          </a:p>
          <a:p>
            <a:pPr marL="114300" indent="0">
              <a:buNone/>
            </a:pPr>
            <a:r>
              <a:rPr lang="fr-CA" dirty="0"/>
              <a:t>   return </a:t>
            </a:r>
            <a:r>
              <a:rPr lang="fr-CA" dirty="0" err="1"/>
              <a:t>true</a:t>
            </a:r>
            <a:r>
              <a:rPr lang="fr-CA" dirty="0"/>
              <a:t>;</a:t>
            </a:r>
          </a:p>
          <a:p>
            <a:pPr marL="114300" indent="0">
              <a:buNone/>
            </a:pPr>
            <a:r>
              <a:rPr lang="fr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833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Classe </a:t>
            </a:r>
            <a:r>
              <a:rPr lang="fr-CA" dirty="0" err="1" smtClean="0"/>
              <a:t>dbConnection</a:t>
            </a:r>
            <a:r>
              <a:rPr lang="fr-CA" dirty="0" smtClean="0"/>
              <a:t> : Résumé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les besoins de la démonstration, la classe </a:t>
            </a:r>
            <a:r>
              <a:rPr lang="fr-CA" b="1" dirty="0" err="1" smtClean="0"/>
              <a:t>dbConnection</a:t>
            </a:r>
            <a:r>
              <a:rPr lang="fr-CA" dirty="0" smtClean="0"/>
              <a:t> est maintenant complète</a:t>
            </a:r>
          </a:p>
          <a:p>
            <a:r>
              <a:rPr lang="fr-CA" dirty="0" smtClean="0"/>
              <a:t>Remarquez que l’on ne fait aucune mention de la structure de la base de données</a:t>
            </a:r>
          </a:p>
          <a:p>
            <a:r>
              <a:rPr lang="fr-CA" dirty="0" smtClean="0"/>
              <a:t>Ainsi cette classe pourrait être utilisée pour n’importe quelle solution utilisant une BD SQL Server </a:t>
            </a:r>
            <a:endParaRPr lang="fr-CA" dirty="0" smtClean="0"/>
          </a:p>
          <a:p>
            <a:r>
              <a:rPr lang="fr-CA" dirty="0" smtClean="0"/>
              <a:t>Il </a:t>
            </a:r>
            <a:r>
              <a:rPr lang="fr-CA" dirty="0" smtClean="0"/>
              <a:t>serait bien que vous la gardiez dans vos fichiers</a:t>
            </a:r>
          </a:p>
        </p:txBody>
      </p:sp>
    </p:spTree>
    <p:extLst>
      <p:ext uri="{BB962C8B-B14F-4D97-AF65-F5344CB8AC3E}">
        <p14:creationId xmlns:p14="http://schemas.microsoft.com/office/powerpoint/2010/main" val="2887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Data binding : définition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data binding est un mécanisme permettant de lier directement des variables entre eux</a:t>
            </a:r>
          </a:p>
          <a:p>
            <a:r>
              <a:rPr lang="fr-CA" dirty="0" smtClean="0"/>
              <a:t>Par exemple dans un système de facturation, le total de toutes les factures pourrait être mis à jour si le montant d’une seule facture est modifié</a:t>
            </a:r>
          </a:p>
          <a:p>
            <a:r>
              <a:rPr lang="fr-CA" dirty="0" smtClean="0"/>
              <a:t>On l’utilise aussi au niveau du GUI pour mettre à jour les contrôles automatiquement</a:t>
            </a:r>
          </a:p>
        </p:txBody>
      </p:sp>
    </p:spTree>
    <p:extLst>
      <p:ext uri="{BB962C8B-B14F-4D97-AF65-F5344CB8AC3E}">
        <p14:creationId xmlns:p14="http://schemas.microsoft.com/office/powerpoint/2010/main" val="53148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bottinDAO</a:t>
            </a:r>
            <a:r>
              <a:rPr lang="fr-CA" dirty="0" smtClean="0"/>
              <a:t> : Constructeur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Nous allons maintenant créer la classe DAO qui permettra à la couche métier de communiquer avec la base de données</a:t>
            </a:r>
          </a:p>
          <a:p>
            <a:r>
              <a:rPr lang="fr-CA" dirty="0" smtClean="0"/>
              <a:t>Ajouter au projet la classe </a:t>
            </a:r>
            <a:r>
              <a:rPr lang="fr-CA" b="1" dirty="0" err="1" smtClean="0"/>
              <a:t>bottinDAO</a:t>
            </a:r>
            <a:endParaRPr lang="fr-CA" b="1" dirty="0" smtClean="0"/>
          </a:p>
          <a:p>
            <a:r>
              <a:rPr lang="fr-CA" dirty="0" smtClean="0"/>
              <a:t>Modifier le </a:t>
            </a:r>
            <a:r>
              <a:rPr lang="fr-CA" dirty="0" err="1" smtClean="0"/>
              <a:t>namespace</a:t>
            </a:r>
            <a:r>
              <a:rPr lang="fr-CA" dirty="0" smtClean="0"/>
              <a:t> pour </a:t>
            </a:r>
            <a:r>
              <a:rPr lang="fr-CA" b="1" dirty="0" err="1" smtClean="0"/>
              <a:t>bottin.core</a:t>
            </a:r>
            <a:endParaRPr lang="fr-CA" b="1" dirty="0" smtClean="0"/>
          </a:p>
          <a:p>
            <a:r>
              <a:rPr lang="fr-CA" dirty="0" smtClean="0"/>
              <a:t>Ajouter les modules suivants :</a:t>
            </a:r>
          </a:p>
          <a:p>
            <a:pPr lvl="1"/>
            <a:r>
              <a:rPr lang="fr-CA" dirty="0" err="1" smtClean="0"/>
              <a:t>System.Data</a:t>
            </a:r>
            <a:r>
              <a:rPr lang="fr-CA" dirty="0"/>
              <a:t>;</a:t>
            </a:r>
          </a:p>
          <a:p>
            <a:pPr lvl="1"/>
            <a:r>
              <a:rPr lang="fr-CA" dirty="0" err="1" smtClean="0"/>
              <a:t>System.Data.SqlClient</a:t>
            </a:r>
            <a:r>
              <a:rPr lang="fr-CA" dirty="0" smtClean="0"/>
              <a:t>;</a:t>
            </a:r>
            <a:endParaRPr lang="fr-CA" dirty="0"/>
          </a:p>
          <a:p>
            <a:r>
              <a:rPr lang="fr-CA" dirty="0" smtClean="0"/>
              <a:t>Ajouter le membre privé et le constructeur suivant</a:t>
            </a:r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2051720" y="5441198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err="1"/>
              <a:t>private</a:t>
            </a:r>
            <a:r>
              <a:rPr lang="fr-CA" sz="1200" dirty="0"/>
              <a:t> </a:t>
            </a:r>
            <a:r>
              <a:rPr lang="fr-CA" sz="1200" dirty="0" err="1" smtClean="0"/>
              <a:t>DBConnection</a:t>
            </a:r>
            <a:r>
              <a:rPr lang="fr-CA" sz="1200" dirty="0" smtClean="0"/>
              <a:t> </a:t>
            </a:r>
            <a:r>
              <a:rPr lang="fr-CA" sz="1200" dirty="0" err="1" smtClean="0"/>
              <a:t>conn</a:t>
            </a:r>
            <a:r>
              <a:rPr lang="fr-CA" sz="1200" dirty="0"/>
              <a:t>;</a:t>
            </a:r>
          </a:p>
          <a:p>
            <a:endParaRPr lang="fr-CA" sz="1200" dirty="0"/>
          </a:p>
          <a:p>
            <a:r>
              <a:rPr lang="fr-CA" sz="1200" dirty="0"/>
              <a:t>public </a:t>
            </a:r>
            <a:r>
              <a:rPr lang="fr-CA" sz="1200" dirty="0" err="1" smtClean="0"/>
              <a:t>bottinDAO</a:t>
            </a:r>
            <a:r>
              <a:rPr lang="fr-CA" sz="1200" dirty="0" smtClean="0"/>
              <a:t> ()</a:t>
            </a:r>
            <a:endParaRPr lang="fr-CA" sz="1200" dirty="0"/>
          </a:p>
          <a:p>
            <a:r>
              <a:rPr lang="fr-CA" sz="1200" dirty="0"/>
              <a:t>{</a:t>
            </a:r>
          </a:p>
          <a:p>
            <a:r>
              <a:rPr lang="fr-CA" sz="1200" dirty="0" smtClean="0"/>
              <a:t>   </a:t>
            </a:r>
            <a:r>
              <a:rPr lang="fr-CA" sz="1200" dirty="0" err="1" smtClean="0"/>
              <a:t>conn</a:t>
            </a:r>
            <a:r>
              <a:rPr lang="fr-CA" sz="1200" dirty="0" smtClean="0"/>
              <a:t> </a:t>
            </a:r>
            <a:r>
              <a:rPr lang="fr-CA" sz="1200" dirty="0"/>
              <a:t>= new </a:t>
            </a:r>
            <a:r>
              <a:rPr lang="fr-CA" sz="1200" dirty="0" err="1" smtClean="0"/>
              <a:t>DBConnection</a:t>
            </a:r>
            <a:r>
              <a:rPr lang="fr-CA" sz="1200" dirty="0" smtClean="0"/>
              <a:t>();</a:t>
            </a:r>
            <a:endParaRPr lang="fr-CA" sz="1200" dirty="0"/>
          </a:p>
          <a:p>
            <a:r>
              <a:rPr lang="fr-CA" sz="1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976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DAO : Recherche par nom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/>
          <a:lstStyle/>
          <a:p>
            <a:r>
              <a:rPr lang="fr-CA" dirty="0" smtClean="0"/>
              <a:t>Ajouter la fonction publique suivante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331640" y="2132856"/>
            <a:ext cx="638040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/// &lt;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Recherche les enregistrements par nom ou prénom</a:t>
            </a:r>
          </a:p>
          <a:p>
            <a:r>
              <a:rPr lang="fr-CA" sz="1400" dirty="0"/>
              <a:t>/// &lt;/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param</a:t>
            </a:r>
            <a:r>
              <a:rPr lang="fr-CA" sz="1400" dirty="0"/>
              <a:t> </a:t>
            </a:r>
            <a:r>
              <a:rPr lang="fr-CA" sz="1400" dirty="0" err="1"/>
              <a:t>name</a:t>
            </a:r>
            <a:r>
              <a:rPr lang="fr-CA" sz="1400" dirty="0" smtClean="0"/>
              <a:t>="_</a:t>
            </a:r>
            <a:r>
              <a:rPr lang="fr-CA" sz="1400" dirty="0" err="1" smtClean="0"/>
              <a:t>name</a:t>
            </a:r>
            <a:r>
              <a:rPr lang="fr-CA" sz="1400" dirty="0" smtClean="0"/>
              <a:t>"&gt;</a:t>
            </a:r>
            <a:r>
              <a:rPr lang="fr-CA" sz="1400" dirty="0"/>
              <a:t>Terme de la recherche&lt;/</a:t>
            </a:r>
            <a:r>
              <a:rPr lang="fr-CA" sz="1400" dirty="0" err="1"/>
              <a:t>param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returns</a:t>
            </a:r>
            <a:r>
              <a:rPr lang="fr-CA" sz="1400" dirty="0"/>
              <a:t>&gt;Table de résultats&lt;/</a:t>
            </a:r>
            <a:r>
              <a:rPr lang="fr-CA" sz="1400" dirty="0" err="1"/>
              <a:t>returns</a:t>
            </a:r>
            <a:r>
              <a:rPr lang="fr-CA" sz="1400" dirty="0"/>
              <a:t>&gt;</a:t>
            </a:r>
          </a:p>
          <a:p>
            <a:r>
              <a:rPr lang="fr-CA" sz="1400" dirty="0"/>
              <a:t>public </a:t>
            </a:r>
            <a:r>
              <a:rPr lang="fr-CA" sz="1400" dirty="0" err="1"/>
              <a:t>DataTable</a:t>
            </a:r>
            <a:r>
              <a:rPr lang="fr-CA" sz="1400" dirty="0"/>
              <a:t> </a:t>
            </a:r>
            <a:r>
              <a:rPr lang="fr-CA" sz="1400" dirty="0" err="1"/>
              <a:t>rechercheParNom</a:t>
            </a:r>
            <a:r>
              <a:rPr lang="fr-CA" sz="1400" dirty="0"/>
              <a:t>(string </a:t>
            </a:r>
            <a:r>
              <a:rPr lang="fr-CA" sz="1400" dirty="0" smtClean="0"/>
              <a:t>_</a:t>
            </a:r>
            <a:r>
              <a:rPr lang="fr-CA" sz="1400" dirty="0" err="1" smtClean="0"/>
              <a:t>name</a:t>
            </a:r>
            <a:r>
              <a:rPr lang="fr-CA" sz="1400" dirty="0" smtClean="0"/>
              <a:t>)</a:t>
            </a:r>
            <a:endParaRPr lang="fr-CA" sz="1400" dirty="0"/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   string </a:t>
            </a:r>
            <a:r>
              <a:rPr lang="fr-CA" sz="1400" dirty="0" err="1"/>
              <a:t>query</a:t>
            </a:r>
            <a:r>
              <a:rPr lang="fr-CA" sz="1400" dirty="0"/>
              <a:t> = </a:t>
            </a:r>
            <a:r>
              <a:rPr lang="fr-CA" sz="1400" dirty="0" err="1"/>
              <a:t>string.Format</a:t>
            </a:r>
            <a:r>
              <a:rPr lang="fr-CA" sz="1400" dirty="0"/>
              <a:t>(</a:t>
            </a:r>
          </a:p>
          <a:p>
            <a:r>
              <a:rPr lang="fr-CA" sz="1400" dirty="0"/>
              <a:t>      "SELECT * " + </a:t>
            </a:r>
          </a:p>
          <a:p>
            <a:r>
              <a:rPr lang="fr-CA" sz="1400" dirty="0"/>
              <a:t>      "FROM </a:t>
            </a:r>
            <a:r>
              <a:rPr lang="fr-CA" sz="1400" dirty="0" smtClean="0"/>
              <a:t>[contacts] </a:t>
            </a:r>
            <a:r>
              <a:rPr lang="fr-CA" sz="1400" dirty="0"/>
              <a:t>" + </a:t>
            </a:r>
          </a:p>
          <a:p>
            <a:r>
              <a:rPr lang="fr-CA" sz="1400" dirty="0"/>
              <a:t>      "WHERE </a:t>
            </a:r>
            <a:r>
              <a:rPr lang="fr-CA" sz="1400" dirty="0" err="1"/>
              <a:t>prenom</a:t>
            </a:r>
            <a:r>
              <a:rPr lang="fr-CA" sz="1400" dirty="0"/>
              <a:t> LIKE @</a:t>
            </a:r>
            <a:r>
              <a:rPr lang="fr-CA" sz="1400" dirty="0" err="1"/>
              <a:t>prenom</a:t>
            </a:r>
            <a:r>
              <a:rPr lang="fr-CA" sz="1400" dirty="0"/>
              <a:t> or nom LIKE @nom ");</a:t>
            </a:r>
          </a:p>
          <a:p>
            <a:r>
              <a:rPr lang="fr-CA" sz="1400" dirty="0"/>
              <a:t>   </a:t>
            </a:r>
            <a:r>
              <a:rPr lang="fr-CA" sz="1400" dirty="0" err="1" smtClean="0"/>
              <a:t>SqlParameter</a:t>
            </a:r>
            <a:r>
              <a:rPr lang="fr-CA" sz="1400" dirty="0"/>
              <a:t>[] </a:t>
            </a:r>
            <a:r>
              <a:rPr lang="fr-CA" sz="1400" dirty="0" err="1"/>
              <a:t>sqlParameters</a:t>
            </a:r>
            <a:r>
              <a:rPr lang="fr-CA" sz="1400" dirty="0"/>
              <a:t> = new </a:t>
            </a:r>
            <a:r>
              <a:rPr lang="fr-CA" sz="1400" dirty="0" err="1" smtClean="0"/>
              <a:t>SqlParameter</a:t>
            </a:r>
            <a:r>
              <a:rPr lang="fr-CA" sz="1400" dirty="0" smtClean="0"/>
              <a:t>[2</a:t>
            </a:r>
            <a:r>
              <a:rPr lang="fr-CA" sz="1400" dirty="0"/>
              <a:t>];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 = new </a:t>
            </a:r>
            <a:r>
              <a:rPr lang="fr-CA" sz="1400" dirty="0" err="1" smtClean="0"/>
              <a:t>SqlParameter</a:t>
            </a:r>
            <a:r>
              <a:rPr lang="fr-CA" sz="1400" dirty="0"/>
              <a:t>("@</a:t>
            </a:r>
            <a:r>
              <a:rPr lang="fr-CA" sz="1400" dirty="0" err="1"/>
              <a:t>prenom</a:t>
            </a:r>
            <a:r>
              <a:rPr lang="fr-CA" sz="1400" dirty="0"/>
              <a:t>", </a:t>
            </a:r>
            <a:r>
              <a:rPr lang="fr-CA" sz="1400" dirty="0" err="1"/>
              <a:t>SqlDbType.NVarChar</a:t>
            </a:r>
            <a:r>
              <a:rPr lang="fr-CA" sz="1400" dirty="0"/>
              <a:t>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[0].Value = </a:t>
            </a:r>
            <a:r>
              <a:rPr lang="fr-CA" sz="1400" dirty="0" err="1"/>
              <a:t>Convert.ToString</a:t>
            </a:r>
            <a:r>
              <a:rPr lang="fr-CA" sz="1400" dirty="0" smtClean="0"/>
              <a:t>(_</a:t>
            </a:r>
            <a:r>
              <a:rPr lang="fr-CA" sz="1400" dirty="0" err="1" smtClean="0"/>
              <a:t>name</a:t>
            </a:r>
            <a:r>
              <a:rPr lang="fr-CA" sz="1400" dirty="0" smtClean="0"/>
              <a:t>);</a:t>
            </a:r>
            <a:endParaRPr lang="fr-CA" sz="1400" dirty="0"/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[1] = new </a:t>
            </a:r>
            <a:r>
              <a:rPr lang="fr-CA" sz="1400" dirty="0" err="1" smtClean="0"/>
              <a:t>SqlParameter</a:t>
            </a:r>
            <a:r>
              <a:rPr lang="fr-CA" sz="1400" dirty="0"/>
              <a:t>("@nom", </a:t>
            </a:r>
            <a:r>
              <a:rPr lang="fr-CA" sz="1400" dirty="0" err="1"/>
              <a:t>SqlDbType.NVarChar</a:t>
            </a:r>
            <a:r>
              <a:rPr lang="fr-CA" sz="1400" dirty="0"/>
              <a:t>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[1].Value = </a:t>
            </a:r>
            <a:r>
              <a:rPr lang="fr-CA" sz="1400" dirty="0" err="1"/>
              <a:t>Convert.ToString</a:t>
            </a:r>
            <a:r>
              <a:rPr lang="fr-CA" sz="1400" dirty="0" smtClean="0"/>
              <a:t>(_</a:t>
            </a:r>
            <a:r>
              <a:rPr lang="fr-CA" sz="1400" dirty="0" err="1" smtClean="0"/>
              <a:t>name</a:t>
            </a:r>
            <a:r>
              <a:rPr lang="fr-CA" sz="1400" dirty="0" smtClean="0"/>
              <a:t>);</a:t>
            </a:r>
            <a:endParaRPr lang="fr-CA" sz="1400" dirty="0"/>
          </a:p>
          <a:p>
            <a:endParaRPr lang="fr-CA" sz="1400" dirty="0"/>
          </a:p>
          <a:p>
            <a:r>
              <a:rPr lang="fr-CA" sz="1400" dirty="0"/>
              <a:t>   return </a:t>
            </a:r>
            <a:r>
              <a:rPr lang="fr-CA" sz="1400" dirty="0" err="1"/>
              <a:t>conn.executeSelectQuery</a:t>
            </a:r>
            <a:r>
              <a:rPr lang="fr-CA" sz="1400" dirty="0"/>
              <a:t>(</a:t>
            </a:r>
            <a:r>
              <a:rPr lang="fr-CA" sz="1400" dirty="0" err="1"/>
              <a:t>query</a:t>
            </a:r>
            <a:r>
              <a:rPr lang="fr-CA" sz="1400" dirty="0"/>
              <a:t>, </a:t>
            </a:r>
            <a:r>
              <a:rPr lang="fr-CA" sz="1400" dirty="0" err="1"/>
              <a:t>sqlParameters</a:t>
            </a:r>
            <a:r>
              <a:rPr lang="fr-CA" sz="1400" dirty="0"/>
              <a:t>);</a:t>
            </a:r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28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DAO : Recherche par ID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3880773"/>
          </a:xfrm>
        </p:spPr>
        <p:txBody>
          <a:bodyPr/>
          <a:lstStyle/>
          <a:p>
            <a:r>
              <a:rPr lang="fr-CA" dirty="0" smtClean="0"/>
              <a:t>Ajouter la fonction publique suivante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331640" y="2132856"/>
            <a:ext cx="5491888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/// &lt;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Recherche un courriel d'une personne par id</a:t>
            </a:r>
          </a:p>
          <a:p>
            <a:r>
              <a:rPr lang="fr-CA" sz="1400" dirty="0"/>
              <a:t>/// &lt;/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param</a:t>
            </a:r>
            <a:r>
              <a:rPr lang="fr-CA" sz="1400" dirty="0"/>
              <a:t> </a:t>
            </a:r>
            <a:r>
              <a:rPr lang="fr-CA" sz="1400" dirty="0" err="1"/>
              <a:t>name</a:t>
            </a:r>
            <a:r>
              <a:rPr lang="fr-CA" sz="1400" dirty="0"/>
              <a:t>="_id"&gt;</a:t>
            </a:r>
            <a:r>
              <a:rPr lang="fr-CA" sz="1400" dirty="0" err="1"/>
              <a:t>idUser</a:t>
            </a:r>
            <a:r>
              <a:rPr lang="fr-CA" sz="1400" dirty="0"/>
              <a:t> de l'enregistrement&lt;/</a:t>
            </a:r>
            <a:r>
              <a:rPr lang="fr-CA" sz="1400" dirty="0" err="1"/>
              <a:t>param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returns</a:t>
            </a:r>
            <a:r>
              <a:rPr lang="fr-CA" sz="1400" dirty="0"/>
              <a:t>&gt;Table de résultats&lt;/</a:t>
            </a:r>
            <a:r>
              <a:rPr lang="fr-CA" sz="1400" dirty="0" err="1"/>
              <a:t>returns</a:t>
            </a:r>
            <a:r>
              <a:rPr lang="fr-CA" sz="1400" dirty="0"/>
              <a:t>&gt;</a:t>
            </a:r>
          </a:p>
          <a:p>
            <a:r>
              <a:rPr lang="fr-CA" sz="1400" dirty="0"/>
              <a:t>public </a:t>
            </a:r>
            <a:r>
              <a:rPr lang="fr-CA" sz="1400" dirty="0" err="1"/>
              <a:t>DataTable</a:t>
            </a:r>
            <a:r>
              <a:rPr lang="fr-CA" sz="1400" dirty="0"/>
              <a:t> </a:t>
            </a:r>
            <a:r>
              <a:rPr lang="fr-CA" sz="1400" dirty="0" err="1"/>
              <a:t>rechercheParId</a:t>
            </a:r>
            <a:r>
              <a:rPr lang="fr-CA" sz="1400" dirty="0"/>
              <a:t>(</a:t>
            </a:r>
            <a:r>
              <a:rPr lang="fr-CA" sz="1400" dirty="0" err="1"/>
              <a:t>int</a:t>
            </a:r>
            <a:r>
              <a:rPr lang="fr-CA" sz="1400" dirty="0"/>
              <a:t> _id)</a:t>
            </a:r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   string </a:t>
            </a:r>
            <a:r>
              <a:rPr lang="fr-CA" sz="1400" dirty="0" err="1"/>
              <a:t>query</a:t>
            </a:r>
            <a:r>
              <a:rPr lang="fr-CA" sz="1400" dirty="0"/>
              <a:t> = </a:t>
            </a:r>
            <a:r>
              <a:rPr lang="fr-CA" sz="1400" dirty="0" err="1"/>
              <a:t>string.Format</a:t>
            </a:r>
            <a:r>
              <a:rPr lang="fr-CA" sz="1400" dirty="0"/>
              <a:t>(</a:t>
            </a:r>
          </a:p>
          <a:p>
            <a:r>
              <a:rPr lang="fr-CA" sz="1400" dirty="0"/>
              <a:t>      "SELECT * " +</a:t>
            </a:r>
          </a:p>
          <a:p>
            <a:r>
              <a:rPr lang="fr-CA" sz="1400" dirty="0"/>
              <a:t>      "FROM </a:t>
            </a:r>
            <a:r>
              <a:rPr lang="fr-CA" sz="1400" dirty="0" smtClean="0"/>
              <a:t>[contacts] </a:t>
            </a:r>
            <a:r>
              <a:rPr lang="fr-CA" sz="1400" dirty="0"/>
              <a:t>" +</a:t>
            </a:r>
          </a:p>
          <a:p>
            <a:r>
              <a:rPr lang="fr-CA" sz="1400" dirty="0"/>
              <a:t>      "WHERE </a:t>
            </a:r>
            <a:r>
              <a:rPr lang="fr-CA" sz="1400" dirty="0" err="1" smtClean="0"/>
              <a:t>idContact</a:t>
            </a:r>
            <a:r>
              <a:rPr lang="fr-CA" sz="1400" dirty="0" smtClean="0"/>
              <a:t> </a:t>
            </a:r>
            <a:r>
              <a:rPr lang="fr-CA" sz="1400" dirty="0"/>
              <a:t>= @_id)");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 smtClean="0"/>
              <a:t>SqlParameter</a:t>
            </a:r>
            <a:r>
              <a:rPr lang="fr-CA" sz="1400" dirty="0"/>
              <a:t>[] </a:t>
            </a:r>
            <a:r>
              <a:rPr lang="fr-CA" sz="1400" dirty="0" err="1"/>
              <a:t>sqlParameters</a:t>
            </a:r>
            <a:r>
              <a:rPr lang="fr-CA" sz="1400" dirty="0"/>
              <a:t> = new </a:t>
            </a:r>
            <a:r>
              <a:rPr lang="fr-CA" sz="1400" dirty="0" err="1" smtClean="0"/>
              <a:t>SqlParameter</a:t>
            </a:r>
            <a:r>
              <a:rPr lang="fr-CA" sz="1400" dirty="0" smtClean="0"/>
              <a:t>[1</a:t>
            </a:r>
            <a:r>
              <a:rPr lang="fr-CA" sz="1400" dirty="0"/>
              <a:t>];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 = new </a:t>
            </a:r>
            <a:r>
              <a:rPr lang="fr-CA" sz="1400" dirty="0" err="1" smtClean="0"/>
              <a:t>SqlParameter</a:t>
            </a:r>
            <a:r>
              <a:rPr lang="fr-CA" sz="1400" dirty="0"/>
              <a:t>("@_id", </a:t>
            </a:r>
            <a:r>
              <a:rPr lang="fr-CA" sz="1400" dirty="0" err="1"/>
              <a:t>SqlDbType.Int</a:t>
            </a:r>
            <a:r>
              <a:rPr lang="fr-CA" sz="1400" dirty="0"/>
              <a:t>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[0].Value = Convert.ToInt32(_id);</a:t>
            </a:r>
          </a:p>
          <a:p>
            <a:endParaRPr lang="fr-CA" sz="1400" dirty="0"/>
          </a:p>
          <a:p>
            <a:r>
              <a:rPr lang="fr-CA" sz="1400" dirty="0"/>
              <a:t>   return </a:t>
            </a:r>
            <a:r>
              <a:rPr lang="fr-CA" sz="1400" dirty="0" err="1"/>
              <a:t>conn.executeSelectQuery</a:t>
            </a:r>
            <a:r>
              <a:rPr lang="fr-CA" sz="1400" dirty="0"/>
              <a:t>(</a:t>
            </a:r>
            <a:r>
              <a:rPr lang="fr-CA" sz="1400" dirty="0" err="1"/>
              <a:t>query</a:t>
            </a:r>
            <a:r>
              <a:rPr lang="fr-CA" sz="1400" dirty="0"/>
              <a:t>, </a:t>
            </a:r>
            <a:r>
              <a:rPr lang="fr-CA" sz="1400" dirty="0" err="1"/>
              <a:t>sqlParameters</a:t>
            </a:r>
            <a:r>
              <a:rPr lang="fr-CA" sz="1400" dirty="0"/>
              <a:t>);</a:t>
            </a:r>
          </a:p>
          <a:p>
            <a:endParaRPr lang="fr-CA" sz="1400" dirty="0"/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88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Classe </a:t>
            </a:r>
            <a:r>
              <a:rPr lang="fr-CA" dirty="0" err="1" smtClean="0"/>
              <a:t>bottinVO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 smtClean="0"/>
              <a:t>Nous allons créer une classe qui ne retourne que les propriétés de l’objet </a:t>
            </a:r>
            <a:r>
              <a:rPr lang="fr-CA" dirty="0" smtClean="0"/>
              <a:t>contacts</a:t>
            </a:r>
          </a:p>
          <a:p>
            <a:pPr lvl="1"/>
            <a:r>
              <a:rPr lang="fr-CA" dirty="0" smtClean="0"/>
              <a:t>Ce type de classe se nomme « Modèle »</a:t>
            </a:r>
            <a:endParaRPr lang="fr-CA" dirty="0" smtClean="0"/>
          </a:p>
          <a:p>
            <a:r>
              <a:rPr lang="fr-CA" dirty="0" smtClean="0"/>
              <a:t>Ajouter </a:t>
            </a:r>
            <a:r>
              <a:rPr lang="fr-CA" dirty="0" smtClean="0"/>
              <a:t>la classe </a:t>
            </a:r>
            <a:r>
              <a:rPr lang="fr-CA" b="1" dirty="0" err="1" smtClean="0"/>
              <a:t>ContactModel</a:t>
            </a:r>
            <a:r>
              <a:rPr lang="fr-CA" dirty="0" smtClean="0"/>
              <a:t> </a:t>
            </a:r>
            <a:r>
              <a:rPr lang="fr-CA" dirty="0" smtClean="0"/>
              <a:t>au projet</a:t>
            </a:r>
          </a:p>
          <a:p>
            <a:r>
              <a:rPr lang="fr-CA" dirty="0" smtClean="0"/>
              <a:t>Renommer le </a:t>
            </a:r>
            <a:r>
              <a:rPr lang="fr-CA" dirty="0" err="1" smtClean="0"/>
              <a:t>namespace</a:t>
            </a:r>
            <a:r>
              <a:rPr lang="fr-CA" dirty="0" smtClean="0"/>
              <a:t> pour </a:t>
            </a:r>
            <a:r>
              <a:rPr lang="fr-CA" b="1" dirty="0" err="1" smtClean="0"/>
              <a:t>bottin.core</a:t>
            </a:r>
            <a:endParaRPr lang="fr-CA" b="1" dirty="0" smtClean="0"/>
          </a:p>
          <a:p>
            <a:r>
              <a:rPr lang="fr-CA" dirty="0" smtClean="0"/>
              <a:t>Renommer la classe </a:t>
            </a:r>
            <a:r>
              <a:rPr lang="fr-CA" b="1" dirty="0" err="1" smtClean="0"/>
              <a:t>ContactModel</a:t>
            </a:r>
            <a:endParaRPr lang="fr-CA" b="1" dirty="0" smtClean="0"/>
          </a:p>
          <a:p>
            <a:r>
              <a:rPr lang="fr-CA" dirty="0" smtClean="0"/>
              <a:t>Ajouter les propriétés privées suivantes</a:t>
            </a:r>
          </a:p>
          <a:p>
            <a:pPr lvl="1"/>
            <a:r>
              <a:rPr lang="fr-CA" dirty="0" err="1" smtClean="0"/>
              <a:t>private</a:t>
            </a:r>
            <a:r>
              <a:rPr lang="fr-CA" dirty="0" smtClean="0"/>
              <a:t> </a:t>
            </a:r>
            <a:r>
              <a:rPr lang="fr-CA" dirty="0" err="1"/>
              <a:t>int</a:t>
            </a:r>
            <a:r>
              <a:rPr lang="fr-CA" dirty="0"/>
              <a:t> _</a:t>
            </a:r>
            <a:r>
              <a:rPr lang="fr-CA" dirty="0" err="1"/>
              <a:t>idContact</a:t>
            </a:r>
            <a:r>
              <a:rPr lang="fr-CA" dirty="0"/>
              <a:t>;</a:t>
            </a:r>
          </a:p>
          <a:p>
            <a:pPr lvl="1"/>
            <a:r>
              <a:rPr lang="fr-CA" dirty="0" err="1" smtClean="0"/>
              <a:t>private</a:t>
            </a:r>
            <a:r>
              <a:rPr lang="fr-CA" dirty="0" smtClean="0"/>
              <a:t> </a:t>
            </a:r>
            <a:r>
              <a:rPr lang="fr-CA" dirty="0"/>
              <a:t>string _</a:t>
            </a:r>
            <a:r>
              <a:rPr lang="fr-CA" dirty="0" err="1"/>
              <a:t>prenom</a:t>
            </a:r>
            <a:r>
              <a:rPr lang="fr-CA" dirty="0"/>
              <a:t>;</a:t>
            </a:r>
          </a:p>
          <a:p>
            <a:pPr lvl="1"/>
            <a:r>
              <a:rPr lang="fr-CA" dirty="0" err="1" smtClean="0"/>
              <a:t>private</a:t>
            </a:r>
            <a:r>
              <a:rPr lang="fr-CA" dirty="0" smtClean="0"/>
              <a:t> </a:t>
            </a:r>
            <a:r>
              <a:rPr lang="fr-CA" dirty="0"/>
              <a:t>string _nom;</a:t>
            </a:r>
          </a:p>
          <a:p>
            <a:pPr lvl="1"/>
            <a:r>
              <a:rPr lang="fr-CA" dirty="0" err="1" smtClean="0"/>
              <a:t>private</a:t>
            </a:r>
            <a:r>
              <a:rPr lang="fr-CA" dirty="0" smtClean="0"/>
              <a:t> </a:t>
            </a:r>
            <a:r>
              <a:rPr lang="fr-CA" dirty="0"/>
              <a:t>string _courriel;</a:t>
            </a:r>
          </a:p>
          <a:p>
            <a:pPr lvl="1"/>
            <a:r>
              <a:rPr lang="fr-CA" dirty="0" err="1" smtClean="0"/>
              <a:t>private</a:t>
            </a:r>
            <a:r>
              <a:rPr lang="fr-CA" dirty="0" smtClean="0"/>
              <a:t> </a:t>
            </a:r>
            <a:r>
              <a:rPr lang="fr-CA" dirty="0"/>
              <a:t>string _</a:t>
            </a:r>
            <a:r>
              <a:rPr lang="fr-CA" dirty="0" err="1"/>
              <a:t>telephone</a:t>
            </a:r>
            <a:r>
              <a:rPr lang="fr-CA" dirty="0"/>
              <a:t>;</a:t>
            </a:r>
          </a:p>
          <a:p>
            <a:pPr lvl="1"/>
            <a:r>
              <a:rPr lang="fr-CA" dirty="0" err="1" smtClean="0"/>
              <a:t>private</a:t>
            </a:r>
            <a:r>
              <a:rPr lang="fr-CA" dirty="0" smtClean="0"/>
              <a:t> </a:t>
            </a:r>
            <a:r>
              <a:rPr lang="fr-CA" dirty="0"/>
              <a:t>string _mobile;</a:t>
            </a:r>
          </a:p>
        </p:txBody>
      </p:sp>
    </p:spTree>
    <p:extLst>
      <p:ext uri="{BB962C8B-B14F-4D97-AF65-F5344CB8AC3E}">
        <p14:creationId xmlns:p14="http://schemas.microsoft.com/office/powerpoint/2010/main" val="38049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Classe </a:t>
            </a:r>
            <a:r>
              <a:rPr lang="fr-CA" dirty="0" err="1" smtClean="0"/>
              <a:t>bottinVO</a:t>
            </a:r>
            <a:r>
              <a:rPr lang="fr-CA" dirty="0" smtClean="0"/>
              <a:t> : Propriétés </a:t>
            </a:r>
            <a:r>
              <a:rPr lang="fr-CA" dirty="0" err="1" smtClean="0"/>
              <a:t>get</a:t>
            </a:r>
            <a:r>
              <a:rPr lang="fr-CA" dirty="0"/>
              <a:t> </a:t>
            </a:r>
            <a:r>
              <a:rPr lang="fr-CA" dirty="0" smtClean="0"/>
              <a:t>set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chacune des propriétés privées, nous allons créer une propriété public</a:t>
            </a:r>
          </a:p>
          <a:p>
            <a:pPr lvl="1"/>
            <a:r>
              <a:rPr lang="fr-CA" dirty="0" smtClean="0"/>
              <a:t>Le standard Microsoft est de mettre la première lettre de la propriété en majuscule</a:t>
            </a:r>
          </a:p>
          <a:p>
            <a:r>
              <a:rPr lang="fr-CA" dirty="0" smtClean="0"/>
              <a:t>Suivre le format suivant pour chacune des propriétés</a:t>
            </a:r>
          </a:p>
          <a:p>
            <a:endParaRPr lang="fr-CA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467544" y="3778437"/>
            <a:ext cx="2550855" cy="28623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public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IDContact</a:t>
            </a:r>
            <a:endParaRPr lang="en-US" sz="1600" dirty="0"/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  get</a:t>
            </a:r>
          </a:p>
          <a:p>
            <a:r>
              <a:rPr lang="en-US" sz="1600" dirty="0"/>
              <a:t>   {</a:t>
            </a:r>
          </a:p>
          <a:p>
            <a:r>
              <a:rPr lang="en-US" sz="1600" dirty="0"/>
              <a:t>      return _</a:t>
            </a:r>
            <a:r>
              <a:rPr lang="en-US" sz="1600" dirty="0" err="1"/>
              <a:t>idContact</a:t>
            </a:r>
            <a:r>
              <a:rPr lang="en-US" sz="1600" dirty="0"/>
              <a:t>;</a:t>
            </a:r>
          </a:p>
          <a:p>
            <a:r>
              <a:rPr lang="en-US" sz="1600" dirty="0"/>
              <a:t>   }</a:t>
            </a:r>
          </a:p>
          <a:p>
            <a:r>
              <a:rPr lang="en-US" sz="1600" dirty="0"/>
              <a:t>   set</a:t>
            </a:r>
          </a:p>
          <a:p>
            <a:r>
              <a:rPr lang="en-US" sz="1600" dirty="0"/>
              <a:t>   {</a:t>
            </a:r>
          </a:p>
          <a:p>
            <a:r>
              <a:rPr lang="en-US" sz="1600" dirty="0"/>
              <a:t>      _</a:t>
            </a:r>
            <a:r>
              <a:rPr lang="en-US" sz="1600" dirty="0" err="1"/>
              <a:t>idContact</a:t>
            </a:r>
            <a:r>
              <a:rPr lang="en-US" sz="1600" dirty="0"/>
              <a:t> = value;</a:t>
            </a:r>
          </a:p>
          <a:p>
            <a:r>
              <a:rPr lang="en-US" sz="1600" dirty="0"/>
              <a:t>   }</a:t>
            </a:r>
          </a:p>
          <a:p>
            <a:r>
              <a:rPr lang="en-US" sz="1600" dirty="0"/>
              <a:t>}</a:t>
            </a:r>
            <a:endParaRPr lang="fr-CA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3958454" y="4609433"/>
            <a:ext cx="3853906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Cette façon de faire (</a:t>
            </a:r>
            <a:r>
              <a:rPr lang="fr-CA" dirty="0" err="1" smtClean="0"/>
              <a:t>get</a:t>
            </a:r>
            <a:r>
              <a:rPr lang="fr-CA" dirty="0" smtClean="0"/>
              <a:t> set) pour</a:t>
            </a:r>
            <a:br>
              <a:rPr lang="fr-CA" dirty="0" smtClean="0"/>
            </a:br>
            <a:r>
              <a:rPr lang="fr-CA" dirty="0" smtClean="0"/>
              <a:t>définir les propriétés permet de </a:t>
            </a:r>
            <a:br>
              <a:rPr lang="fr-CA" dirty="0" smtClean="0"/>
            </a:br>
            <a:r>
              <a:rPr lang="fr-CA" dirty="0" smtClean="0"/>
              <a:t>créer des propriétés en lecture ou </a:t>
            </a:r>
            <a:br>
              <a:rPr lang="fr-CA" dirty="0" smtClean="0"/>
            </a:br>
            <a:r>
              <a:rPr lang="fr-CA" dirty="0" smtClean="0"/>
              <a:t>écriture </a:t>
            </a:r>
            <a:r>
              <a:rPr lang="fr-CA" dirty="0" smtClean="0"/>
              <a:t>seule</a:t>
            </a:r>
          </a:p>
          <a:p>
            <a:r>
              <a:rPr lang="fr-CA" dirty="0" smtClean="0"/>
              <a:t>ET de faire du </a:t>
            </a:r>
            <a:r>
              <a:rPr lang="fr-CA" dirty="0" err="1" smtClean="0"/>
              <a:t>databinding</a:t>
            </a:r>
            <a:endParaRPr lang="fr-CA" dirty="0"/>
          </a:p>
        </p:txBody>
      </p:sp>
      <p:cxnSp>
        <p:nvCxnSpPr>
          <p:cNvPr id="7" name="Connecteur droit avec flèche 6"/>
          <p:cNvCxnSpPr>
            <a:stCxn id="5" idx="1"/>
            <a:endCxn id="4" idx="3"/>
          </p:cNvCxnSpPr>
          <p:nvPr/>
        </p:nvCxnSpPr>
        <p:spPr>
          <a:xfrm flipH="1" flipV="1">
            <a:off x="3018399" y="5209598"/>
            <a:ext cx="940055" cy="1384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3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Classe </a:t>
            </a:r>
            <a:r>
              <a:rPr lang="fr-CA" dirty="0" err="1" smtClean="0"/>
              <a:t>bottinBUS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Ajouter la classe </a:t>
            </a:r>
            <a:r>
              <a:rPr lang="fr-CA" dirty="0" err="1" smtClean="0"/>
              <a:t>bottinBUS</a:t>
            </a:r>
            <a:r>
              <a:rPr lang="fr-CA" dirty="0" smtClean="0"/>
              <a:t> au projet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3779912" y="1405125"/>
            <a:ext cx="5283562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 err="1" smtClean="0"/>
              <a:t>private</a:t>
            </a:r>
            <a:r>
              <a:rPr lang="fr-CA" sz="1400" dirty="0" smtClean="0"/>
              <a:t> </a:t>
            </a:r>
            <a:r>
              <a:rPr lang="fr-CA" sz="1400" dirty="0" err="1" smtClean="0"/>
              <a:t>static</a:t>
            </a:r>
            <a:r>
              <a:rPr lang="fr-CA" sz="1400" dirty="0" smtClean="0"/>
              <a:t> </a:t>
            </a:r>
            <a:r>
              <a:rPr lang="fr-CA" sz="1400" dirty="0" err="1" smtClean="0"/>
              <a:t>bottinDAO</a:t>
            </a:r>
            <a:r>
              <a:rPr lang="fr-CA" sz="1400" dirty="0" smtClean="0"/>
              <a:t> _</a:t>
            </a:r>
            <a:r>
              <a:rPr lang="fr-CA" sz="1400" dirty="0" err="1" smtClean="0"/>
              <a:t>bottinDAO</a:t>
            </a:r>
            <a:r>
              <a:rPr lang="fr-CA" sz="1400" dirty="0" smtClean="0"/>
              <a:t> = new </a:t>
            </a:r>
            <a:r>
              <a:rPr lang="fr-CA" sz="1400" dirty="0" err="1" smtClean="0"/>
              <a:t>bottinDAO</a:t>
            </a:r>
            <a:r>
              <a:rPr lang="fr-CA" sz="1400" dirty="0" smtClean="0"/>
              <a:t>();</a:t>
            </a:r>
          </a:p>
          <a:p>
            <a:endParaRPr lang="fr-CA" sz="1400" dirty="0" smtClean="0"/>
          </a:p>
          <a:p>
            <a:r>
              <a:rPr lang="fr-CA" sz="1400" dirty="0" smtClean="0"/>
              <a:t>public </a:t>
            </a:r>
            <a:r>
              <a:rPr lang="fr-CA" sz="1400" dirty="0" err="1" smtClean="0"/>
              <a:t>static</a:t>
            </a:r>
            <a:r>
              <a:rPr lang="fr-CA" sz="1400" dirty="0" smtClean="0"/>
              <a:t> </a:t>
            </a:r>
            <a:r>
              <a:rPr lang="fr-CA" sz="1400" dirty="0" err="1" smtClean="0"/>
              <a:t>ContactModel</a:t>
            </a:r>
            <a:r>
              <a:rPr lang="fr-CA" sz="1400" dirty="0" smtClean="0"/>
              <a:t> </a:t>
            </a:r>
            <a:r>
              <a:rPr lang="fr-CA" sz="1400" dirty="0" err="1" smtClean="0"/>
              <a:t>obtenirContactParNom</a:t>
            </a:r>
            <a:r>
              <a:rPr lang="fr-CA" sz="1400" dirty="0" smtClean="0"/>
              <a:t>(string </a:t>
            </a:r>
            <a:r>
              <a:rPr lang="fr-CA" sz="1400" dirty="0" err="1" smtClean="0"/>
              <a:t>name</a:t>
            </a:r>
            <a:r>
              <a:rPr lang="fr-CA" sz="1400" dirty="0" smtClean="0"/>
              <a:t>)</a:t>
            </a:r>
          </a:p>
          <a:p>
            <a:r>
              <a:rPr lang="fr-CA" sz="1400" dirty="0" smtClean="0"/>
              <a:t>{</a:t>
            </a:r>
          </a:p>
          <a:p>
            <a:r>
              <a:rPr lang="fr-CA" sz="1400" dirty="0" smtClean="0"/>
              <a:t> </a:t>
            </a:r>
            <a:r>
              <a:rPr lang="fr-CA" sz="1400" dirty="0" err="1"/>
              <a:t>ContactModel</a:t>
            </a:r>
            <a:r>
              <a:rPr lang="fr-CA" sz="1400" dirty="0"/>
              <a:t> cm </a:t>
            </a:r>
            <a:r>
              <a:rPr lang="fr-CA" sz="1400" dirty="0" smtClean="0"/>
              <a:t>= </a:t>
            </a:r>
            <a:r>
              <a:rPr lang="fr-CA" sz="1400" dirty="0" smtClean="0"/>
              <a:t>new </a:t>
            </a:r>
            <a:r>
              <a:rPr lang="fr-CA" sz="1400" dirty="0" err="1"/>
              <a:t>ContactModel</a:t>
            </a:r>
            <a:r>
              <a:rPr lang="fr-CA" sz="1400" dirty="0"/>
              <a:t> ();</a:t>
            </a:r>
            <a:endParaRPr lang="fr-CA" sz="1400" dirty="0" smtClean="0"/>
          </a:p>
          <a:p>
            <a:endParaRPr lang="fr-CA" sz="1400" dirty="0" smtClean="0"/>
          </a:p>
          <a:p>
            <a:r>
              <a:rPr lang="fr-CA" sz="1400" dirty="0" smtClean="0"/>
              <a:t>   </a:t>
            </a:r>
            <a:r>
              <a:rPr lang="fr-CA" sz="1400" dirty="0" err="1" smtClean="0"/>
              <a:t>DataTable</a:t>
            </a:r>
            <a:r>
              <a:rPr lang="fr-CA" sz="1400" dirty="0" smtClean="0"/>
              <a:t> </a:t>
            </a:r>
            <a:r>
              <a:rPr lang="fr-CA" sz="1400" dirty="0" err="1" smtClean="0"/>
              <a:t>dt</a:t>
            </a:r>
            <a:r>
              <a:rPr lang="fr-CA" sz="1400" dirty="0" smtClean="0"/>
              <a:t> = new </a:t>
            </a:r>
            <a:r>
              <a:rPr lang="fr-CA" sz="1400" dirty="0" err="1" smtClean="0"/>
              <a:t>DataTable</a:t>
            </a:r>
            <a:r>
              <a:rPr lang="fr-CA" sz="1400" dirty="0" smtClean="0"/>
              <a:t>();</a:t>
            </a:r>
          </a:p>
          <a:p>
            <a:endParaRPr lang="fr-CA" sz="1400" dirty="0" smtClean="0"/>
          </a:p>
          <a:p>
            <a:r>
              <a:rPr lang="fr-CA" sz="1400" dirty="0" smtClean="0"/>
              <a:t>   </a:t>
            </a:r>
            <a:r>
              <a:rPr lang="fr-CA" sz="1400" dirty="0" err="1" smtClean="0"/>
              <a:t>dt</a:t>
            </a:r>
            <a:r>
              <a:rPr lang="fr-CA" sz="1400" dirty="0" smtClean="0"/>
              <a:t> = _</a:t>
            </a:r>
            <a:r>
              <a:rPr lang="fr-CA" sz="1400" dirty="0" err="1" smtClean="0"/>
              <a:t>bottinDAO.rechercheParNom</a:t>
            </a:r>
            <a:r>
              <a:rPr lang="fr-CA" sz="1400" dirty="0" smtClean="0"/>
              <a:t>(</a:t>
            </a:r>
            <a:r>
              <a:rPr lang="fr-CA" sz="1400" dirty="0" err="1" smtClean="0"/>
              <a:t>name</a:t>
            </a:r>
            <a:r>
              <a:rPr lang="fr-CA" sz="1400" dirty="0" smtClean="0"/>
              <a:t>);</a:t>
            </a:r>
          </a:p>
          <a:p>
            <a:endParaRPr lang="fr-CA" sz="1400" dirty="0" smtClean="0"/>
          </a:p>
          <a:p>
            <a:r>
              <a:rPr lang="fr-CA" sz="1400" dirty="0" smtClean="0"/>
              <a:t>   if (</a:t>
            </a:r>
            <a:r>
              <a:rPr lang="fr-CA" sz="1400" dirty="0" err="1" smtClean="0"/>
              <a:t>dt</a:t>
            </a:r>
            <a:r>
              <a:rPr lang="fr-CA" sz="1400" dirty="0" smtClean="0"/>
              <a:t> != </a:t>
            </a:r>
            <a:r>
              <a:rPr lang="fr-CA" sz="1400" dirty="0" err="1" smtClean="0"/>
              <a:t>null</a:t>
            </a:r>
            <a:r>
              <a:rPr lang="fr-CA" sz="1400" dirty="0" smtClean="0"/>
              <a:t>)</a:t>
            </a:r>
          </a:p>
          <a:p>
            <a:r>
              <a:rPr lang="fr-CA" sz="1400" dirty="0" smtClean="0"/>
              <a:t>      </a:t>
            </a:r>
            <a:r>
              <a:rPr lang="fr-CA" sz="1400" dirty="0" err="1" smtClean="0"/>
              <a:t>foreach</a:t>
            </a:r>
            <a:r>
              <a:rPr lang="fr-CA" sz="1400" dirty="0" smtClean="0"/>
              <a:t> (</a:t>
            </a:r>
            <a:r>
              <a:rPr lang="fr-CA" sz="1400" dirty="0" err="1" smtClean="0"/>
              <a:t>DataRow</a:t>
            </a:r>
            <a:r>
              <a:rPr lang="fr-CA" sz="1400" dirty="0" smtClean="0"/>
              <a:t> </a:t>
            </a:r>
            <a:r>
              <a:rPr lang="fr-CA" sz="1400" dirty="0" err="1" smtClean="0"/>
              <a:t>dr</a:t>
            </a:r>
            <a:r>
              <a:rPr lang="fr-CA" sz="1400" dirty="0" smtClean="0"/>
              <a:t> in </a:t>
            </a:r>
            <a:r>
              <a:rPr lang="fr-CA" sz="1400" dirty="0" err="1" smtClean="0"/>
              <a:t>dt.Rows</a:t>
            </a:r>
            <a:r>
              <a:rPr lang="fr-CA" sz="1400" dirty="0" smtClean="0"/>
              <a:t>)</a:t>
            </a:r>
          </a:p>
          <a:p>
            <a:r>
              <a:rPr lang="fr-CA" sz="1400" dirty="0" smtClean="0"/>
              <a:t>      {</a:t>
            </a:r>
          </a:p>
          <a:p>
            <a:r>
              <a:rPr lang="fr-CA" sz="1400" dirty="0" smtClean="0"/>
              <a:t>         </a:t>
            </a:r>
            <a:r>
              <a:rPr lang="fr-CA" sz="1400" dirty="0" err="1" smtClean="0"/>
              <a:t>cm.IDContact</a:t>
            </a:r>
            <a:r>
              <a:rPr lang="fr-CA" sz="1400" dirty="0" smtClean="0"/>
              <a:t> </a:t>
            </a:r>
            <a:r>
              <a:rPr lang="fr-CA" sz="1400" dirty="0" smtClean="0"/>
              <a:t>= Int32.Parse(</a:t>
            </a:r>
            <a:r>
              <a:rPr lang="fr-CA" sz="1400" dirty="0" err="1" smtClean="0"/>
              <a:t>dr</a:t>
            </a:r>
            <a:r>
              <a:rPr lang="fr-CA" sz="1400" dirty="0" smtClean="0"/>
              <a:t>["</a:t>
            </a:r>
            <a:r>
              <a:rPr lang="fr-CA" sz="1400" dirty="0" err="1" smtClean="0"/>
              <a:t>idContact</a:t>
            </a:r>
            <a:r>
              <a:rPr lang="fr-CA" sz="1400" dirty="0" smtClean="0"/>
              <a:t>"].</a:t>
            </a:r>
            <a:r>
              <a:rPr lang="fr-CA" sz="1400" dirty="0" err="1" smtClean="0"/>
              <a:t>ToString</a:t>
            </a:r>
            <a:r>
              <a:rPr lang="fr-CA" sz="1400" dirty="0" smtClean="0"/>
              <a:t>());</a:t>
            </a:r>
          </a:p>
          <a:p>
            <a:r>
              <a:rPr lang="fr-CA" sz="1400" dirty="0" smtClean="0"/>
              <a:t>         </a:t>
            </a:r>
            <a:r>
              <a:rPr lang="fr-CA" sz="1400" dirty="0" err="1" smtClean="0"/>
              <a:t>cm.Prenom</a:t>
            </a:r>
            <a:r>
              <a:rPr lang="fr-CA" sz="1400" dirty="0" smtClean="0"/>
              <a:t> </a:t>
            </a:r>
            <a:r>
              <a:rPr lang="fr-CA" sz="1400" dirty="0" smtClean="0"/>
              <a:t>= </a:t>
            </a:r>
            <a:r>
              <a:rPr lang="fr-CA" sz="1400" dirty="0" err="1" smtClean="0"/>
              <a:t>dr</a:t>
            </a:r>
            <a:r>
              <a:rPr lang="fr-CA" sz="1400" dirty="0" smtClean="0"/>
              <a:t>["</a:t>
            </a:r>
            <a:r>
              <a:rPr lang="fr-CA" sz="1400" dirty="0" err="1" smtClean="0"/>
              <a:t>prenom</a:t>
            </a:r>
            <a:r>
              <a:rPr lang="fr-CA" sz="1400" dirty="0" smtClean="0"/>
              <a:t>"].</a:t>
            </a:r>
            <a:r>
              <a:rPr lang="fr-CA" sz="1400" dirty="0" err="1" smtClean="0"/>
              <a:t>ToString</a:t>
            </a:r>
            <a:r>
              <a:rPr lang="fr-CA" sz="1400" dirty="0" smtClean="0"/>
              <a:t>();</a:t>
            </a:r>
          </a:p>
          <a:p>
            <a:r>
              <a:rPr lang="fr-CA" sz="1400" dirty="0" smtClean="0"/>
              <a:t>         </a:t>
            </a:r>
            <a:r>
              <a:rPr lang="fr-CA" sz="1400" dirty="0" err="1" smtClean="0"/>
              <a:t>cm.Nom</a:t>
            </a:r>
            <a:r>
              <a:rPr lang="fr-CA" sz="1400" dirty="0" smtClean="0"/>
              <a:t> </a:t>
            </a:r>
            <a:r>
              <a:rPr lang="fr-CA" sz="1400" dirty="0" smtClean="0"/>
              <a:t>= </a:t>
            </a:r>
            <a:r>
              <a:rPr lang="fr-CA" sz="1400" dirty="0" err="1" smtClean="0"/>
              <a:t>dr</a:t>
            </a:r>
            <a:r>
              <a:rPr lang="fr-CA" sz="1400" dirty="0" smtClean="0"/>
              <a:t>["nom"].</a:t>
            </a:r>
            <a:r>
              <a:rPr lang="fr-CA" sz="1400" dirty="0" err="1" smtClean="0"/>
              <a:t>ToString</a:t>
            </a:r>
            <a:r>
              <a:rPr lang="fr-CA" sz="1400" dirty="0" smtClean="0"/>
              <a:t>();</a:t>
            </a:r>
          </a:p>
          <a:p>
            <a:r>
              <a:rPr lang="fr-CA" sz="1400" dirty="0" smtClean="0"/>
              <a:t>         </a:t>
            </a:r>
            <a:r>
              <a:rPr lang="fr-CA" sz="1400" dirty="0" err="1" smtClean="0"/>
              <a:t>cm.Courriel</a:t>
            </a:r>
            <a:r>
              <a:rPr lang="fr-CA" sz="1400" dirty="0" smtClean="0"/>
              <a:t> </a:t>
            </a:r>
            <a:r>
              <a:rPr lang="fr-CA" sz="1400" dirty="0" smtClean="0"/>
              <a:t>= </a:t>
            </a:r>
            <a:r>
              <a:rPr lang="fr-CA" sz="1400" dirty="0" err="1" smtClean="0"/>
              <a:t>dr</a:t>
            </a:r>
            <a:r>
              <a:rPr lang="fr-CA" sz="1400" dirty="0" smtClean="0"/>
              <a:t>["courriel"].</a:t>
            </a:r>
            <a:r>
              <a:rPr lang="fr-CA" sz="1400" dirty="0" err="1" smtClean="0"/>
              <a:t>ToString</a:t>
            </a:r>
            <a:r>
              <a:rPr lang="fr-CA" sz="1400" dirty="0" smtClean="0"/>
              <a:t>();</a:t>
            </a:r>
          </a:p>
          <a:p>
            <a:r>
              <a:rPr lang="fr-CA" sz="1400" dirty="0" smtClean="0"/>
              <a:t>         </a:t>
            </a:r>
            <a:r>
              <a:rPr lang="fr-CA" sz="1400" dirty="0" err="1" smtClean="0"/>
              <a:t>cm.Telephone</a:t>
            </a:r>
            <a:r>
              <a:rPr lang="fr-CA" sz="1400" dirty="0" smtClean="0"/>
              <a:t> </a:t>
            </a:r>
            <a:r>
              <a:rPr lang="fr-CA" sz="1400" dirty="0" smtClean="0"/>
              <a:t>= </a:t>
            </a:r>
            <a:r>
              <a:rPr lang="fr-CA" sz="1400" dirty="0" err="1" smtClean="0"/>
              <a:t>dr</a:t>
            </a:r>
            <a:r>
              <a:rPr lang="fr-CA" sz="1400" dirty="0" smtClean="0"/>
              <a:t>["</a:t>
            </a:r>
            <a:r>
              <a:rPr lang="fr-CA" sz="1400" dirty="0" err="1" smtClean="0"/>
              <a:t>telephone</a:t>
            </a:r>
            <a:r>
              <a:rPr lang="fr-CA" sz="1400" dirty="0" smtClean="0"/>
              <a:t>"].</a:t>
            </a:r>
            <a:r>
              <a:rPr lang="fr-CA" sz="1400" dirty="0" err="1" smtClean="0"/>
              <a:t>ToString</a:t>
            </a:r>
            <a:r>
              <a:rPr lang="fr-CA" sz="1400" dirty="0" smtClean="0"/>
              <a:t>();</a:t>
            </a:r>
          </a:p>
          <a:p>
            <a:r>
              <a:rPr lang="fr-CA" sz="1400" dirty="0" smtClean="0"/>
              <a:t>         </a:t>
            </a:r>
            <a:r>
              <a:rPr lang="fr-CA" sz="1400" dirty="0" err="1" smtClean="0"/>
              <a:t>cm.Mobile</a:t>
            </a:r>
            <a:r>
              <a:rPr lang="fr-CA" sz="1400" dirty="0" smtClean="0"/>
              <a:t> </a:t>
            </a:r>
            <a:r>
              <a:rPr lang="fr-CA" sz="1400" dirty="0" smtClean="0"/>
              <a:t>= </a:t>
            </a:r>
            <a:r>
              <a:rPr lang="fr-CA" sz="1400" dirty="0" err="1" smtClean="0"/>
              <a:t>dr</a:t>
            </a:r>
            <a:r>
              <a:rPr lang="fr-CA" sz="1400" dirty="0" smtClean="0"/>
              <a:t>["mobile"].</a:t>
            </a:r>
            <a:r>
              <a:rPr lang="fr-CA" sz="1400" dirty="0" err="1" smtClean="0"/>
              <a:t>ToString</a:t>
            </a:r>
            <a:r>
              <a:rPr lang="fr-CA" sz="1400" dirty="0" smtClean="0"/>
              <a:t>();</a:t>
            </a:r>
          </a:p>
          <a:p>
            <a:r>
              <a:rPr lang="fr-CA" sz="1400" dirty="0" smtClean="0"/>
              <a:t>      }</a:t>
            </a:r>
          </a:p>
          <a:p>
            <a:endParaRPr lang="fr-CA" sz="1400" dirty="0" smtClean="0"/>
          </a:p>
          <a:p>
            <a:r>
              <a:rPr lang="fr-CA" sz="1400" dirty="0" smtClean="0"/>
              <a:t>   return </a:t>
            </a:r>
            <a:r>
              <a:rPr lang="fr-CA" sz="1400" dirty="0" smtClean="0"/>
              <a:t>cm;</a:t>
            </a:r>
            <a:endParaRPr lang="fr-CA" sz="1400" dirty="0" smtClean="0"/>
          </a:p>
          <a:p>
            <a:r>
              <a:rPr lang="fr-CA" sz="1400" dirty="0" smtClean="0"/>
              <a:t>}</a:t>
            </a: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34611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Classe </a:t>
            </a:r>
            <a:r>
              <a:rPr lang="fr-CA" dirty="0" err="1" smtClean="0"/>
              <a:t>bottinBUS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Ajouter la classe </a:t>
            </a:r>
            <a:r>
              <a:rPr lang="fr-CA" dirty="0" err="1" smtClean="0"/>
              <a:t>bottinBUS</a:t>
            </a:r>
            <a:r>
              <a:rPr lang="fr-CA" dirty="0" smtClean="0"/>
              <a:t> au projet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3779912" y="1405125"/>
            <a:ext cx="493429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public </a:t>
            </a:r>
            <a:r>
              <a:rPr lang="fr-CA" sz="1400" dirty="0" err="1"/>
              <a:t>static</a:t>
            </a:r>
            <a:r>
              <a:rPr lang="fr-CA" sz="1400" dirty="0"/>
              <a:t> </a:t>
            </a:r>
            <a:r>
              <a:rPr lang="fr-CA" sz="1400" dirty="0" err="1"/>
              <a:t>ContactModel</a:t>
            </a:r>
            <a:r>
              <a:rPr lang="fr-CA" sz="1400" dirty="0"/>
              <a:t> </a:t>
            </a:r>
            <a:r>
              <a:rPr lang="fr-CA" sz="1400" dirty="0" err="1"/>
              <a:t>obtenirContactParId</a:t>
            </a:r>
            <a:r>
              <a:rPr lang="fr-CA" sz="1400" dirty="0"/>
              <a:t>(</a:t>
            </a:r>
            <a:r>
              <a:rPr lang="fr-CA" sz="1400" dirty="0" err="1"/>
              <a:t>int</a:t>
            </a:r>
            <a:r>
              <a:rPr lang="fr-CA" sz="1400" dirty="0"/>
              <a:t> </a:t>
            </a:r>
            <a:r>
              <a:rPr lang="fr-CA" sz="1400" dirty="0"/>
              <a:t>_id)</a:t>
            </a:r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 </a:t>
            </a:r>
            <a:r>
              <a:rPr lang="fr-CA" sz="1400" dirty="0" err="1"/>
              <a:t>ContactModel</a:t>
            </a:r>
            <a:r>
              <a:rPr lang="fr-CA" sz="1400" dirty="0"/>
              <a:t> </a:t>
            </a:r>
            <a:r>
              <a:rPr lang="fr-CA" sz="1400" dirty="0" smtClean="0"/>
              <a:t>cm</a:t>
            </a:r>
            <a:r>
              <a:rPr lang="fr-CA" sz="1400" dirty="0" smtClean="0"/>
              <a:t>= </a:t>
            </a:r>
            <a:r>
              <a:rPr lang="fr-CA" sz="1400" dirty="0"/>
              <a:t>new </a:t>
            </a:r>
            <a:r>
              <a:rPr lang="fr-CA" sz="1400" dirty="0" err="1"/>
              <a:t>ContactModel</a:t>
            </a:r>
            <a:r>
              <a:rPr lang="fr-CA" sz="1400" dirty="0"/>
              <a:t> ();</a:t>
            </a:r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DataTable</a:t>
            </a:r>
            <a:r>
              <a:rPr lang="fr-CA" sz="1400" dirty="0"/>
              <a:t> </a:t>
            </a:r>
            <a:r>
              <a:rPr lang="fr-CA" sz="1400" dirty="0" err="1"/>
              <a:t>dt</a:t>
            </a:r>
            <a:r>
              <a:rPr lang="fr-CA" sz="1400" dirty="0"/>
              <a:t> = new </a:t>
            </a:r>
            <a:r>
              <a:rPr lang="fr-CA" sz="1400" dirty="0" err="1"/>
              <a:t>DataTable</a:t>
            </a:r>
            <a:r>
              <a:rPr lang="fr-CA" sz="1400" dirty="0"/>
              <a:t>();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dt</a:t>
            </a:r>
            <a:r>
              <a:rPr lang="fr-CA" sz="1400" dirty="0"/>
              <a:t> = _</a:t>
            </a:r>
            <a:r>
              <a:rPr lang="fr-CA" sz="1400" dirty="0" err="1"/>
              <a:t>bottinDAO.rechercheParId</a:t>
            </a:r>
            <a:r>
              <a:rPr lang="fr-CA" sz="1400" dirty="0"/>
              <a:t>(_id);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foreach</a:t>
            </a:r>
            <a:r>
              <a:rPr lang="fr-CA" sz="1400" dirty="0"/>
              <a:t> (</a:t>
            </a:r>
            <a:r>
              <a:rPr lang="fr-CA" sz="1400" dirty="0" err="1"/>
              <a:t>DataRow</a:t>
            </a:r>
            <a:r>
              <a:rPr lang="fr-CA" sz="1400" dirty="0"/>
              <a:t> </a:t>
            </a:r>
            <a:r>
              <a:rPr lang="fr-CA" sz="1400" dirty="0" err="1"/>
              <a:t>dr</a:t>
            </a:r>
            <a:r>
              <a:rPr lang="fr-CA" sz="1400" dirty="0"/>
              <a:t> in </a:t>
            </a:r>
            <a:r>
              <a:rPr lang="fr-CA" sz="1400" dirty="0" err="1"/>
              <a:t>dt.Rows</a:t>
            </a:r>
            <a:r>
              <a:rPr lang="fr-CA" sz="1400" dirty="0"/>
              <a:t>)</a:t>
            </a:r>
          </a:p>
          <a:p>
            <a:r>
              <a:rPr lang="fr-CA" sz="1400" dirty="0"/>
              <a:t>   {</a:t>
            </a:r>
          </a:p>
          <a:p>
            <a:r>
              <a:rPr lang="fr-CA" sz="1400" dirty="0"/>
              <a:t>      </a:t>
            </a:r>
            <a:r>
              <a:rPr lang="fr-CA" sz="1400" dirty="0" err="1" smtClean="0"/>
              <a:t>cm.IDContact</a:t>
            </a:r>
            <a:r>
              <a:rPr lang="fr-CA" sz="1400" dirty="0" smtClean="0"/>
              <a:t> </a:t>
            </a:r>
            <a:r>
              <a:rPr lang="fr-CA" sz="1400" dirty="0"/>
              <a:t>= Int32.Parse(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idContact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());</a:t>
            </a:r>
          </a:p>
          <a:p>
            <a:r>
              <a:rPr lang="fr-CA" sz="1400" dirty="0"/>
              <a:t>      </a:t>
            </a:r>
            <a:r>
              <a:rPr lang="fr-CA" sz="1400" dirty="0" err="1" smtClean="0"/>
              <a:t>cm.Prenom</a:t>
            </a:r>
            <a:r>
              <a:rPr lang="fr-CA" sz="1400" dirty="0" smtClean="0"/>
              <a:t> </a:t>
            </a:r>
            <a:r>
              <a:rPr lang="fr-CA" sz="1400" dirty="0"/>
              <a:t>= 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prenom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</a:t>
            </a:r>
            <a:r>
              <a:rPr lang="fr-CA" sz="1400" dirty="0" err="1" smtClean="0"/>
              <a:t>cm.Nom</a:t>
            </a:r>
            <a:r>
              <a:rPr lang="fr-CA" sz="1400" dirty="0" smtClean="0"/>
              <a:t> </a:t>
            </a:r>
            <a:r>
              <a:rPr lang="fr-CA" sz="1400" dirty="0"/>
              <a:t>= </a:t>
            </a:r>
            <a:r>
              <a:rPr lang="fr-CA" sz="1400" dirty="0" err="1"/>
              <a:t>dr</a:t>
            </a:r>
            <a:r>
              <a:rPr lang="fr-CA" sz="1400" dirty="0"/>
              <a:t>["nom"].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</a:t>
            </a:r>
            <a:r>
              <a:rPr lang="fr-CA" sz="1400" dirty="0" err="1" smtClean="0"/>
              <a:t>cm.Courriel</a:t>
            </a:r>
            <a:r>
              <a:rPr lang="fr-CA" sz="1400" dirty="0" smtClean="0"/>
              <a:t> </a:t>
            </a:r>
            <a:r>
              <a:rPr lang="fr-CA" sz="1400" dirty="0"/>
              <a:t>= </a:t>
            </a:r>
            <a:r>
              <a:rPr lang="fr-CA" sz="1400" dirty="0" err="1"/>
              <a:t>dr</a:t>
            </a:r>
            <a:r>
              <a:rPr lang="fr-CA" sz="1400" dirty="0"/>
              <a:t>["courriel"].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</a:t>
            </a:r>
            <a:r>
              <a:rPr lang="fr-CA" sz="1400" dirty="0" smtClean="0"/>
              <a:t>     </a:t>
            </a:r>
            <a:r>
              <a:rPr lang="fr-CA" sz="1400" dirty="0" err="1" smtClean="0"/>
              <a:t>cm.Telephone</a:t>
            </a:r>
            <a:r>
              <a:rPr lang="fr-CA" sz="1400" dirty="0" smtClean="0"/>
              <a:t> </a:t>
            </a:r>
            <a:r>
              <a:rPr lang="fr-CA" sz="1400" dirty="0"/>
              <a:t>= 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telephone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</a:t>
            </a:r>
            <a:r>
              <a:rPr lang="fr-CA" sz="1400" dirty="0" err="1" smtClean="0"/>
              <a:t>cm.Mobile</a:t>
            </a:r>
            <a:r>
              <a:rPr lang="fr-CA" sz="1400" dirty="0" smtClean="0"/>
              <a:t> </a:t>
            </a:r>
            <a:r>
              <a:rPr lang="fr-CA" sz="1400" dirty="0"/>
              <a:t>= </a:t>
            </a:r>
            <a:r>
              <a:rPr lang="fr-CA" sz="1400" dirty="0" err="1"/>
              <a:t>dr</a:t>
            </a:r>
            <a:r>
              <a:rPr lang="fr-CA" sz="1400" dirty="0"/>
              <a:t>["mobile"].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endParaRPr lang="fr-CA" sz="1400" dirty="0"/>
          </a:p>
          <a:p>
            <a:r>
              <a:rPr lang="fr-CA" sz="1400" dirty="0"/>
              <a:t>   }</a:t>
            </a:r>
          </a:p>
          <a:p>
            <a:endParaRPr lang="fr-CA" sz="1400" dirty="0"/>
          </a:p>
          <a:p>
            <a:r>
              <a:rPr lang="fr-CA" sz="1400" dirty="0"/>
              <a:t>   return </a:t>
            </a:r>
            <a:r>
              <a:rPr lang="fr-CA" sz="1400" dirty="0" smtClean="0"/>
              <a:t>cm;</a:t>
            </a:r>
            <a:endParaRPr lang="fr-CA" sz="1400" dirty="0"/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98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Interface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07680" y="1270000"/>
            <a:ext cx="6347714" cy="3880773"/>
          </a:xfrm>
        </p:spPr>
        <p:txBody>
          <a:bodyPr/>
          <a:lstStyle/>
          <a:p>
            <a:r>
              <a:rPr lang="fr-CA" dirty="0" smtClean="0"/>
              <a:t>Ajouter sur l’interface </a:t>
            </a:r>
          </a:p>
          <a:p>
            <a:pPr lvl="1"/>
            <a:r>
              <a:rPr lang="fr-CA" dirty="0" err="1" smtClean="0"/>
              <a:t>txtName</a:t>
            </a:r>
            <a:r>
              <a:rPr lang="fr-CA" dirty="0" smtClean="0"/>
              <a:t> : Zone de texte</a:t>
            </a:r>
          </a:p>
          <a:p>
            <a:pPr lvl="1"/>
            <a:r>
              <a:rPr lang="fr-CA" dirty="0" err="1" smtClean="0"/>
              <a:t>lblName</a:t>
            </a:r>
            <a:r>
              <a:rPr lang="fr-CA" dirty="0" smtClean="0"/>
              <a:t> : Étiquette avec texte « Nom »</a:t>
            </a:r>
          </a:p>
          <a:p>
            <a:pPr lvl="1"/>
            <a:r>
              <a:rPr lang="fr-CA" dirty="0" err="1" smtClean="0"/>
              <a:t>btnRecherche</a:t>
            </a:r>
            <a:r>
              <a:rPr lang="fr-CA" dirty="0" smtClean="0"/>
              <a:t> : Bouton</a:t>
            </a:r>
          </a:p>
          <a:p>
            <a:pPr lvl="1"/>
            <a:r>
              <a:rPr lang="fr-CA" dirty="0" err="1" smtClean="0"/>
              <a:t>btnCancel</a:t>
            </a:r>
            <a:r>
              <a:rPr lang="fr-CA" dirty="0" smtClean="0"/>
              <a:t> : Bouton</a:t>
            </a:r>
          </a:p>
          <a:p>
            <a:r>
              <a:rPr lang="fr-CA" dirty="0" smtClean="0"/>
              <a:t>Ajouter au code de l’interface le module </a:t>
            </a:r>
            <a:r>
              <a:rPr lang="fr-CA" b="1" dirty="0" err="1" smtClean="0"/>
              <a:t>bottin.core</a:t>
            </a:r>
            <a:endParaRPr lang="fr-CA" b="1" dirty="0" smtClean="0"/>
          </a:p>
          <a:p>
            <a:r>
              <a:rPr lang="fr-CA" dirty="0" smtClean="0"/>
              <a:t>Pour l’événement click du bouton </a:t>
            </a:r>
            <a:r>
              <a:rPr lang="fr-CA" dirty="0" err="1" smtClean="0"/>
              <a:t>btnCancel</a:t>
            </a:r>
            <a:r>
              <a:rPr lang="fr-CA" dirty="0" smtClean="0"/>
              <a:t>, ajouter le code </a:t>
            </a:r>
          </a:p>
          <a:p>
            <a:pPr lvl="1"/>
            <a:r>
              <a:rPr lang="fr-CA" dirty="0" smtClean="0"/>
              <a:t>Close();</a:t>
            </a:r>
          </a:p>
          <a:p>
            <a:r>
              <a:rPr lang="fr-CA" dirty="0" smtClean="0"/>
              <a:t>Pour le </a:t>
            </a:r>
            <a:r>
              <a:rPr lang="fr-CA" dirty="0" err="1" smtClean="0"/>
              <a:t>btnRecherche</a:t>
            </a:r>
            <a:endParaRPr lang="fr-CA" dirty="0" smtClean="0"/>
          </a:p>
          <a:p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150832" y="5445224"/>
            <a:ext cx="89931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100" dirty="0" err="1" smtClean="0"/>
              <a:t>ContactModel</a:t>
            </a:r>
            <a:r>
              <a:rPr lang="fr-CA" sz="1100" dirty="0" smtClean="0"/>
              <a:t> cm </a:t>
            </a:r>
            <a:r>
              <a:rPr lang="fr-CA" sz="1100" dirty="0"/>
              <a:t>= </a:t>
            </a:r>
            <a:r>
              <a:rPr lang="fr-CA" sz="1100" dirty="0" err="1"/>
              <a:t>bottinBUS.obtenirContactParNom</a:t>
            </a:r>
            <a:r>
              <a:rPr lang="fr-CA" sz="1100" dirty="0"/>
              <a:t>(</a:t>
            </a:r>
            <a:r>
              <a:rPr lang="fr-CA" sz="1100" dirty="0" err="1"/>
              <a:t>txtNom.Text</a:t>
            </a:r>
            <a:r>
              <a:rPr lang="fr-CA" sz="1100" dirty="0"/>
              <a:t>);</a:t>
            </a:r>
          </a:p>
          <a:p>
            <a:endParaRPr lang="fr-CA" sz="1100" dirty="0"/>
          </a:p>
          <a:p>
            <a:r>
              <a:rPr lang="fr-CA" sz="1100" dirty="0"/>
              <a:t>if </a:t>
            </a:r>
            <a:r>
              <a:rPr lang="fr-CA" sz="1100" dirty="0" smtClean="0"/>
              <a:t>(</a:t>
            </a:r>
            <a:r>
              <a:rPr lang="fr-CA" sz="1100" dirty="0" err="1" smtClean="0"/>
              <a:t>cm.Courriel</a:t>
            </a:r>
            <a:r>
              <a:rPr lang="fr-CA" sz="1100" dirty="0" smtClean="0"/>
              <a:t> </a:t>
            </a:r>
            <a:r>
              <a:rPr lang="fr-CA" sz="1100" dirty="0"/>
              <a:t>== </a:t>
            </a:r>
            <a:r>
              <a:rPr lang="fr-CA" sz="1100" dirty="0" err="1"/>
              <a:t>null</a:t>
            </a:r>
            <a:r>
              <a:rPr lang="fr-CA" sz="1100" dirty="0"/>
              <a:t>)</a:t>
            </a:r>
          </a:p>
          <a:p>
            <a:r>
              <a:rPr lang="fr-CA" sz="1100" dirty="0"/>
              <a:t>	</a:t>
            </a:r>
            <a:r>
              <a:rPr lang="fr-CA" sz="1100" dirty="0" err="1"/>
              <a:t>MessageBox.Show</a:t>
            </a:r>
            <a:r>
              <a:rPr lang="fr-CA" sz="1100" dirty="0"/>
              <a:t>("Aucun enregistrement trouvé!", "Aucun résultat", </a:t>
            </a:r>
            <a:r>
              <a:rPr lang="fr-CA" sz="1100" dirty="0" err="1" smtClean="0"/>
              <a:t>MessageBoxButton.OK</a:t>
            </a:r>
            <a:r>
              <a:rPr lang="fr-CA" sz="1100" dirty="0"/>
              <a:t>, </a:t>
            </a:r>
            <a:r>
              <a:rPr lang="fr-CA" sz="1100" dirty="0" err="1" smtClean="0"/>
              <a:t>MessageBoxImage.Exclamation</a:t>
            </a:r>
            <a:r>
              <a:rPr lang="fr-CA" sz="1100" dirty="0"/>
              <a:t>);</a:t>
            </a:r>
          </a:p>
          <a:p>
            <a:r>
              <a:rPr lang="fr-CA" sz="1100" dirty="0" err="1"/>
              <a:t>else</a:t>
            </a:r>
            <a:endParaRPr lang="fr-CA" sz="1100" dirty="0"/>
          </a:p>
          <a:p>
            <a:r>
              <a:rPr lang="fr-CA" sz="1100" dirty="0"/>
              <a:t>	</a:t>
            </a:r>
            <a:r>
              <a:rPr lang="fr-CA" sz="1100" dirty="0" err="1" smtClean="0"/>
              <a:t>MessageBox.Show</a:t>
            </a:r>
            <a:r>
              <a:rPr lang="fr-CA" sz="1100" dirty="0" smtClean="0"/>
              <a:t>(</a:t>
            </a:r>
            <a:r>
              <a:rPr lang="fr-CA" sz="1100" dirty="0" err="1" smtClean="0"/>
              <a:t>cm.Courriel</a:t>
            </a:r>
            <a:r>
              <a:rPr lang="fr-CA" sz="1100" dirty="0"/>
              <a:t>, "Résultat", </a:t>
            </a:r>
            <a:r>
              <a:rPr lang="fr-CA" sz="1100" dirty="0" err="1" smtClean="0"/>
              <a:t>MessageBoxButton.OK</a:t>
            </a:r>
            <a:r>
              <a:rPr lang="fr-CA" sz="1100" dirty="0"/>
              <a:t>, </a:t>
            </a:r>
            <a:r>
              <a:rPr lang="fr-CA" sz="1100" dirty="0" err="1" smtClean="0"/>
              <a:t>MessageBoxImage.Information</a:t>
            </a:r>
            <a:r>
              <a:rPr lang="fr-CA" sz="1100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3526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projet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Vous pouvez maintenant tester le projet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182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Data binding : type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Unidirectionnel</a:t>
            </a:r>
          </a:p>
          <a:p>
            <a:pPr lvl="1"/>
            <a:r>
              <a:rPr lang="fr-CA" dirty="0" smtClean="0"/>
              <a:t>La donnée est en lecture seule au niveau du UI</a:t>
            </a:r>
          </a:p>
          <a:p>
            <a:pPr lvl="1"/>
            <a:r>
              <a:rPr lang="fr-CA" dirty="0" smtClean="0"/>
              <a:t>Celle-ci est mise à jour à partir de modification de la source</a:t>
            </a:r>
          </a:p>
          <a:p>
            <a:pPr lvl="1"/>
            <a:r>
              <a:rPr lang="fr-CA" dirty="0" smtClean="0"/>
              <a:t>Toute modification au niveau de l’interface n’est pas automatiquement reflété à la source</a:t>
            </a:r>
          </a:p>
          <a:p>
            <a:r>
              <a:rPr lang="fr-CA" dirty="0" smtClean="0"/>
              <a:t>Bidirectionnel</a:t>
            </a:r>
          </a:p>
          <a:p>
            <a:pPr lvl="1"/>
            <a:r>
              <a:rPr lang="fr-CA" dirty="0" smtClean="0"/>
              <a:t>La donnée est échangée entre l’interface et la source</a:t>
            </a:r>
          </a:p>
          <a:p>
            <a:pPr lvl="1"/>
            <a:r>
              <a:rPr lang="fr-CA" dirty="0" smtClean="0"/>
              <a:t>Toute modification tant au niveau présentation et donnée est reflété dans les deux sens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2205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Data binding : Exemple</a:t>
            </a:r>
            <a:endParaRPr lang="fr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err="1"/>
              <a:t>IntegerProperty</a:t>
            </a:r>
            <a:r>
              <a:rPr lang="fr-CA" dirty="0"/>
              <a:t> num1 = </a:t>
            </a:r>
            <a:r>
              <a:rPr lang="fr-CA" b="1" dirty="0"/>
              <a:t>new </a:t>
            </a:r>
            <a:r>
              <a:rPr lang="fr-CA" b="1" dirty="0" err="1"/>
              <a:t>SimpleIntegerProperty</a:t>
            </a:r>
            <a:r>
              <a:rPr lang="fr-CA" b="1" dirty="0"/>
              <a:t>(1);</a:t>
            </a:r>
          </a:p>
          <a:p>
            <a:pPr marL="0" indent="0">
              <a:buNone/>
            </a:pPr>
            <a:r>
              <a:rPr lang="fr-CA" dirty="0" err="1"/>
              <a:t>IntegerProperty</a:t>
            </a:r>
            <a:r>
              <a:rPr lang="fr-CA" dirty="0"/>
              <a:t> num2 = </a:t>
            </a:r>
            <a:r>
              <a:rPr lang="fr-CA" b="1" dirty="0"/>
              <a:t>new </a:t>
            </a:r>
            <a:r>
              <a:rPr lang="fr-CA" b="1" dirty="0" err="1"/>
              <a:t>SimpleIntegerProperty</a:t>
            </a:r>
            <a:r>
              <a:rPr lang="fr-CA" b="1" dirty="0"/>
              <a:t>(2);</a:t>
            </a:r>
          </a:p>
          <a:p>
            <a:pPr marL="0" indent="0">
              <a:buNone/>
            </a:pPr>
            <a:r>
              <a:rPr lang="fr-CA" dirty="0" err="1"/>
              <a:t>NumberBinding</a:t>
            </a:r>
            <a:r>
              <a:rPr lang="fr-CA" dirty="0"/>
              <a:t> </a:t>
            </a:r>
            <a:r>
              <a:rPr lang="fr-CA" dirty="0" err="1"/>
              <a:t>sum</a:t>
            </a:r>
            <a:r>
              <a:rPr lang="fr-CA" dirty="0"/>
              <a:t> = num1.add(num2);</a:t>
            </a:r>
          </a:p>
          <a:p>
            <a:pPr marL="0" indent="0">
              <a:buNone/>
            </a:pPr>
            <a:r>
              <a:rPr lang="fr-CA" dirty="0" err="1"/>
              <a:t>System.</a:t>
            </a:r>
            <a:r>
              <a:rPr lang="fr-CA" b="1" i="1" dirty="0" err="1"/>
              <a:t>out.println</a:t>
            </a:r>
            <a:r>
              <a:rPr lang="fr-CA" b="1" i="1" dirty="0"/>
              <a:t>(</a:t>
            </a:r>
            <a:r>
              <a:rPr lang="fr-CA" b="1" i="1" dirty="0" err="1"/>
              <a:t>sum.getValue</a:t>
            </a:r>
            <a:r>
              <a:rPr lang="fr-CA" b="1" i="1" dirty="0"/>
              <a:t>());</a:t>
            </a:r>
            <a:r>
              <a:rPr lang="fr-CA" dirty="0"/>
              <a:t>	</a:t>
            </a:r>
          </a:p>
          <a:p>
            <a:pPr marL="0" indent="0">
              <a:buNone/>
            </a:pPr>
            <a:r>
              <a:rPr lang="is-IS" dirty="0"/>
              <a:t>num1.set(2);</a:t>
            </a:r>
          </a:p>
          <a:p>
            <a:pPr marL="0" indent="0">
              <a:buNone/>
            </a:pPr>
            <a:r>
              <a:rPr lang="en-US" dirty="0" err="1"/>
              <a:t>System.</a:t>
            </a:r>
            <a:r>
              <a:rPr lang="en-US" b="1" i="1" dirty="0" err="1"/>
              <a:t>out.println</a:t>
            </a:r>
            <a:r>
              <a:rPr lang="en-US" b="1" i="1" dirty="0"/>
              <a:t>(</a:t>
            </a:r>
            <a:r>
              <a:rPr lang="en-US" b="1" i="1" dirty="0" err="1"/>
              <a:t>sum.getValue</a:t>
            </a:r>
            <a:r>
              <a:rPr lang="en-US" b="1" i="1" dirty="0"/>
              <a:t>());</a:t>
            </a: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07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Développement n-</a:t>
            </a:r>
            <a:r>
              <a:rPr lang="fr-CA" dirty="0" err="1" smtClean="0"/>
              <a:t>tier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989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</a:t>
            </a:r>
            <a:r>
              <a:rPr lang="fr-CA" dirty="0" smtClean="0"/>
              <a:t>-tiers : définition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CA" dirty="0" smtClean="0"/>
              <a:t>Architecture logique d’un système qui est divisée en trois couches.</a:t>
            </a:r>
          </a:p>
          <a:p>
            <a:pPr lvl="1"/>
            <a:r>
              <a:rPr lang="fr-CA" dirty="0" smtClean="0"/>
              <a:t>Couche présentation (</a:t>
            </a:r>
            <a:r>
              <a:rPr lang="fr-CA" i="1" dirty="0" err="1" smtClean="0"/>
              <a:t>presentation</a:t>
            </a:r>
            <a:r>
              <a:rPr lang="fr-CA" i="1" dirty="0" smtClean="0"/>
              <a:t> layer</a:t>
            </a:r>
            <a:r>
              <a:rPr lang="fr-CA" dirty="0" smtClean="0"/>
              <a:t>)</a:t>
            </a:r>
          </a:p>
          <a:p>
            <a:pPr lvl="1"/>
            <a:r>
              <a:rPr lang="fr-CA" dirty="0" smtClean="0"/>
              <a:t>Couche métier (</a:t>
            </a:r>
            <a:r>
              <a:rPr lang="fr-CA" i="1" dirty="0" smtClean="0"/>
              <a:t>business layer</a:t>
            </a:r>
            <a:r>
              <a:rPr lang="fr-CA" dirty="0" smtClean="0"/>
              <a:t>)</a:t>
            </a:r>
          </a:p>
          <a:p>
            <a:pPr lvl="1"/>
            <a:r>
              <a:rPr lang="fr-CA" dirty="0" smtClean="0"/>
              <a:t>Couche donnée (</a:t>
            </a:r>
            <a:r>
              <a:rPr lang="fr-CA" i="1" dirty="0" smtClean="0"/>
              <a:t>data </a:t>
            </a:r>
            <a:r>
              <a:rPr lang="fr-CA" i="1" dirty="0" err="1" smtClean="0"/>
              <a:t>access</a:t>
            </a:r>
            <a:r>
              <a:rPr lang="fr-CA" i="1" dirty="0" smtClean="0"/>
              <a:t> layer</a:t>
            </a:r>
            <a:r>
              <a:rPr lang="fr-CA" dirty="0" smtClean="0"/>
              <a:t>)</a:t>
            </a:r>
          </a:p>
          <a:p>
            <a:r>
              <a:rPr lang="fr-CA" dirty="0" smtClean="0"/>
              <a:t>Le but est de diviser l’application en trois couches logicielles</a:t>
            </a:r>
          </a:p>
          <a:p>
            <a:r>
              <a:rPr lang="fr-CA" dirty="0" smtClean="0"/>
              <a:t>La couche présentation représente ce que l’utilisateur voit et utilise pour dialoguer avec le système</a:t>
            </a:r>
          </a:p>
          <a:p>
            <a:r>
              <a:rPr lang="fr-CA" dirty="0" smtClean="0"/>
              <a:t>La couche métier sert d’interface entre la présentation et l’accès aux données</a:t>
            </a:r>
          </a:p>
          <a:p>
            <a:pPr lvl="1"/>
            <a:r>
              <a:rPr lang="fr-CA" dirty="0" smtClean="0"/>
              <a:t>On y implémente les règles d’accès aux données</a:t>
            </a:r>
          </a:p>
          <a:p>
            <a:r>
              <a:rPr lang="fr-CA" dirty="0" smtClean="0"/>
              <a:t>La couche donnée contient les informations de connexions ainsi que les données en tant que tel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17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3-tiers : définition</a:t>
            </a:r>
            <a:endParaRPr lang="fr-CA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Chaque couche ne peut échanger qu’avec les couches immédiates</a:t>
            </a:r>
          </a:p>
          <a:p>
            <a:r>
              <a:rPr lang="fr-CA" dirty="0" smtClean="0"/>
              <a:t>Les couches inférieures ne connaissent pas qui transigera avec eux</a:t>
            </a:r>
          </a:p>
          <a:p>
            <a:endParaRPr lang="fr-CA" dirty="0" smtClean="0"/>
          </a:p>
        </p:txBody>
      </p:sp>
      <p:sp>
        <p:nvSpPr>
          <p:cNvPr id="12" name="Rectangle à coins arrondis 11"/>
          <p:cNvSpPr/>
          <p:nvPr/>
        </p:nvSpPr>
        <p:spPr>
          <a:xfrm>
            <a:off x="5292080" y="4524902"/>
            <a:ext cx="19442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Base de données</a:t>
            </a:r>
            <a:endParaRPr lang="fr-CA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292080" y="3372774"/>
            <a:ext cx="19442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Business</a:t>
            </a:r>
            <a:endParaRPr lang="fr-CA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5292080" y="2204864"/>
            <a:ext cx="19442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Présentation</a:t>
            </a:r>
            <a:endParaRPr lang="fr-CA" dirty="0"/>
          </a:p>
        </p:txBody>
      </p:sp>
      <p:cxnSp>
        <p:nvCxnSpPr>
          <p:cNvPr id="17" name="Connecteur droit avec flèche 16"/>
          <p:cNvCxnSpPr>
            <a:stCxn id="14" idx="2"/>
          </p:cNvCxnSpPr>
          <p:nvPr/>
        </p:nvCxnSpPr>
        <p:spPr>
          <a:xfrm>
            <a:off x="6264188" y="2924944"/>
            <a:ext cx="0" cy="447830"/>
          </a:xfrm>
          <a:prstGeom prst="straightConnector1">
            <a:avLst/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13" idx="2"/>
            <a:endCxn id="12" idx="0"/>
          </p:cNvCxnSpPr>
          <p:nvPr/>
        </p:nvCxnSpPr>
        <p:spPr>
          <a:xfrm>
            <a:off x="6264188" y="4092854"/>
            <a:ext cx="0" cy="432048"/>
          </a:xfrm>
          <a:prstGeom prst="straightConnector1">
            <a:avLst/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53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3-tiers : définition</a:t>
            </a:r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399" y="2160588"/>
            <a:ext cx="4342815" cy="3881437"/>
          </a:xfrm>
        </p:spPr>
      </p:pic>
    </p:spTree>
    <p:extLst>
      <p:ext uri="{BB962C8B-B14F-4D97-AF65-F5344CB8AC3E}">
        <p14:creationId xmlns:p14="http://schemas.microsoft.com/office/powerpoint/2010/main" val="24605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5129</TotalTime>
  <Words>2247</Words>
  <Application>Microsoft Macintosh PowerPoint</Application>
  <PresentationFormat>On-screen Show (4:3)</PresentationFormat>
  <Paragraphs>414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Calibri</vt:lpstr>
      <vt:lpstr>Trebuchet MS</vt:lpstr>
      <vt:lpstr>Wingdings 3</vt:lpstr>
      <vt:lpstr>Arial</vt:lpstr>
      <vt:lpstr>Facette</vt:lpstr>
      <vt:lpstr>Développement d’applications interactives III</vt:lpstr>
      <vt:lpstr>Plan de leçon</vt:lpstr>
      <vt:lpstr>Data binding : définition</vt:lpstr>
      <vt:lpstr>Data binding : type</vt:lpstr>
      <vt:lpstr>Data binding : Exemple</vt:lpstr>
      <vt:lpstr>Développement n-tier</vt:lpstr>
      <vt:lpstr>3-tiers : définition</vt:lpstr>
      <vt:lpstr>3-tiers : définition</vt:lpstr>
      <vt:lpstr>3-tiers : définition</vt:lpstr>
      <vt:lpstr>3-tiers : définition</vt:lpstr>
      <vt:lpstr>Couche présentation</vt:lpstr>
      <vt:lpstr>Couche business et données</vt:lpstr>
      <vt:lpstr>Pratique</vt:lpstr>
      <vt:lpstr>Démonstration</vt:lpstr>
      <vt:lpstr>La base de donnée</vt:lpstr>
      <vt:lpstr>La base de données</vt:lpstr>
      <vt:lpstr>La base de données</vt:lpstr>
      <vt:lpstr>La base de données</vt:lpstr>
      <vt:lpstr>Configuration du projet</vt:lpstr>
      <vt:lpstr>Configuration du projet</vt:lpstr>
      <vt:lpstr>Classe dbConnection</vt:lpstr>
      <vt:lpstr>Classe dbConnection : Constructeur</vt:lpstr>
      <vt:lpstr>Classe dbConnection : Ouverture de connexion</vt:lpstr>
      <vt:lpstr>Classe dbConnection : Méthode « helper » pour l’affichage d’erreur</vt:lpstr>
      <vt:lpstr>Classe dbConnection : Requête de lecture</vt:lpstr>
      <vt:lpstr>Classe dbConnection : Requête de lecture</vt:lpstr>
      <vt:lpstr>Classe dbConnection : Requête d’insertion</vt:lpstr>
      <vt:lpstr>Classe dbConnection : Requête de mise à jour</vt:lpstr>
      <vt:lpstr>Classe dbConnection : Résumé</vt:lpstr>
      <vt:lpstr>Classe bottinDAO : Constructeur</vt:lpstr>
      <vt:lpstr>Classe DAO : Recherche par nom</vt:lpstr>
      <vt:lpstr>Classe DAO : Recherche par ID</vt:lpstr>
      <vt:lpstr>Classe bottinVO</vt:lpstr>
      <vt:lpstr>Classe bottinVO : Propriétés get set</vt:lpstr>
      <vt:lpstr>Classe bottinBUS</vt:lpstr>
      <vt:lpstr>Classe bottinBUS</vt:lpstr>
      <vt:lpstr>Interface</vt:lpstr>
      <vt:lpstr>Le projet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d’applications interactives III</dc:title>
  <dc:creator>nbourre</dc:creator>
  <cp:lastModifiedBy>Nicolas Bourré</cp:lastModifiedBy>
  <cp:revision>72</cp:revision>
  <dcterms:created xsi:type="dcterms:W3CDTF">2012-08-28T15:26:57Z</dcterms:created>
  <dcterms:modified xsi:type="dcterms:W3CDTF">2015-09-14T13:14:44Z</dcterms:modified>
</cp:coreProperties>
</file>