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video/unknown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9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64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24" d="100"/>
          <a:sy n="124" d="100"/>
        </p:scale>
        <p:origin x="-1200" y="-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D131753-A6CD-40FD-BEAE-664B5F966C90}" type="datetimeFigureOut">
              <a:rPr lang="fr-CA" smtClean="0"/>
              <a:t>14-11-03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5480D7-7AC9-405D-A45F-CDB1570FFC80}" type="slidenum">
              <a:rPr lang="fr-CA" smtClean="0"/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image" Target="../media/image2.png"/><Relationship Id="rId1" Type="http://schemas.microsoft.com/office/2007/relationships/media" Target="../media/media1.gif"/><Relationship Id="rId2" Type="http://schemas.openxmlformats.org/officeDocument/2006/relationships/video" Target="../media/media1.gi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Relationship Id="rId3" Type="http://schemas.openxmlformats.org/officeDocument/2006/relationships/image" Target="../media/image9.jp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Recherche_de_chemin" TargetMode="External"/><Relationship Id="rId4" Type="http://schemas.openxmlformats.org/officeDocument/2006/relationships/hyperlink" Target="http://www.policyalmanac.org/games/aStarTutorial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feature=player_embedded&amp;v=uvIIzj11ay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ebdocs.cs.ualberta.ca/~mmueller/ps/hpastar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fr.wikipedia.org/wiki/Open_Shortest_Path_First" TargetMode="External"/><Relationship Id="rId4" Type="http://schemas.openxmlformats.org/officeDocument/2006/relationships/hyperlink" Target="http://fr.wikipedia.org/wiki/Arbre_couvrant_de_poids_minima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r.wikipedia.org/wiki/Algorithme_de_Dijkstra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fr.wikipedia.org/wiki/Algorithme_A*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Dév</a:t>
            </a:r>
            <a:r>
              <a:rPr lang="fr-CA" dirty="0" smtClean="0"/>
              <a:t>. d’application interactive III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Recherche de chemin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943328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 : Termes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File d’attente prioritaire (</a:t>
            </a:r>
            <a:r>
              <a:rPr lang="fr-CA" i="1" dirty="0" smtClean="0"/>
              <a:t>open </a:t>
            </a:r>
            <a:r>
              <a:rPr lang="fr-CA" i="1" dirty="0" err="1" smtClean="0"/>
              <a:t>list</a:t>
            </a:r>
            <a:r>
              <a:rPr lang="fr-CA" dirty="0" smtClean="0"/>
              <a:t>) : Liste de nœuds qui sont à considérer lors de la recherche du chemin</a:t>
            </a:r>
          </a:p>
          <a:p>
            <a:r>
              <a:rPr lang="fr-CA" dirty="0" smtClean="0"/>
              <a:t>Liste de nœuds vérifiés (</a:t>
            </a:r>
            <a:r>
              <a:rPr lang="fr-CA" i="1" dirty="0" err="1" smtClean="0"/>
              <a:t>closed</a:t>
            </a:r>
            <a:r>
              <a:rPr lang="fr-CA" i="1" dirty="0" smtClean="0"/>
              <a:t> </a:t>
            </a:r>
            <a:r>
              <a:rPr lang="fr-CA" i="1" dirty="0" err="1" smtClean="0"/>
              <a:t>list</a:t>
            </a:r>
            <a:r>
              <a:rPr lang="fr-CA" dirty="0" smtClean="0"/>
              <a:t>) : Liste de nœuds qui ont été vérifiés</a:t>
            </a:r>
          </a:p>
          <a:p>
            <a:pPr lvl="1"/>
            <a:r>
              <a:rPr lang="fr-CA" dirty="0" smtClean="0"/>
              <a:t>Utilisée s’assurer que l’on ne considère pas un nœud plus d’une fois</a:t>
            </a:r>
          </a:p>
          <a:p>
            <a:r>
              <a:rPr lang="fr-CA" dirty="0" smtClean="0"/>
              <a:t>Parent : Référence au nœud parent du nœud actuel soit le nœud qui a ajouté le nœud actuel dans la </a:t>
            </a:r>
            <a:r>
              <a:rPr lang="fr-CA" i="1" dirty="0" smtClean="0"/>
              <a:t>open </a:t>
            </a:r>
            <a:r>
              <a:rPr lang="fr-CA" i="1" dirty="0" err="1" smtClean="0"/>
              <a:t>list</a:t>
            </a:r>
            <a:endParaRPr lang="fr-CA" i="1" dirty="0"/>
          </a:p>
        </p:txBody>
      </p:sp>
    </p:spTree>
    <p:extLst>
      <p:ext uri="{BB962C8B-B14F-4D97-AF65-F5344CB8AC3E}">
        <p14:creationId xmlns:p14="http://schemas.microsoft.com/office/powerpoint/2010/main" val="2413291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A*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Le principe est le suivant</a:t>
            </a:r>
          </a:p>
          <a:p>
            <a:r>
              <a:rPr lang="fr-CA" dirty="0" smtClean="0"/>
              <a:t>On vide la file d’attente et</a:t>
            </a:r>
            <a:r>
              <a:rPr lang="fr-CA" i="1" dirty="0" smtClean="0"/>
              <a:t> </a:t>
            </a:r>
            <a:r>
              <a:rPr lang="fr-CA" dirty="0" smtClean="0"/>
              <a:t>la liste des nœuds vérifiés, on remet à zéro les valeurs F et G des nœuds de la carte</a:t>
            </a:r>
          </a:p>
          <a:p>
            <a:r>
              <a:rPr lang="fr-CA" dirty="0" smtClean="0"/>
              <a:t>Mettre la valeur G du nœud de départ à 0</a:t>
            </a:r>
          </a:p>
          <a:p>
            <a:r>
              <a:rPr lang="fr-CA" dirty="0" smtClean="0"/>
              <a:t>Mettre la valeur F du nœud de départ à la distance entre le départ et la fin soit le H</a:t>
            </a:r>
          </a:p>
          <a:p>
            <a:r>
              <a:rPr lang="fr-CA" dirty="0" smtClean="0"/>
              <a:t>Ajouter le nœud de départ à la file d’attente</a:t>
            </a:r>
            <a:endParaRPr lang="fr-CA" i="1" dirty="0" smtClean="0"/>
          </a:p>
          <a:p>
            <a:endParaRPr lang="fr-CA" dirty="0" smtClean="0"/>
          </a:p>
          <a:p>
            <a:endParaRPr lang="fr-CA" i="1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9557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A*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Tant que la file d’attente contient des nœuds</a:t>
            </a:r>
          </a:p>
          <a:p>
            <a:pPr lvl="1"/>
            <a:r>
              <a:rPr lang="fr-CA" dirty="0" smtClean="0"/>
              <a:t>Trouver dans la file d’attente le nœud qui a la plus petite valeur F et l’assigner comme nœud actif</a:t>
            </a:r>
          </a:p>
          <a:p>
            <a:pPr lvl="1"/>
            <a:r>
              <a:rPr lang="fr-CA" dirty="0" smtClean="0"/>
              <a:t>Si la file d’attente est vide ou encore aucun nœud ne peut être trouvé, i.e. que l’on ne peut trouver de chemin, mettre fin à l’algorithme</a:t>
            </a:r>
          </a:p>
        </p:txBody>
      </p:sp>
    </p:spTree>
    <p:extLst>
      <p:ext uri="{BB962C8B-B14F-4D97-AF65-F5344CB8AC3E}">
        <p14:creationId xmlns:p14="http://schemas.microsoft.com/office/powerpoint/2010/main" val="2432641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Si le nœud actif est le nœud final, on trouve et retourne le chemin final</a:t>
            </a:r>
          </a:p>
          <a:p>
            <a:r>
              <a:rPr lang="fr-CA" dirty="0" smtClean="0"/>
              <a:t>Sinon pour </a:t>
            </a:r>
            <a:r>
              <a:rPr lang="fr-CA" b="1" dirty="0" smtClean="0"/>
              <a:t>chaque voisin </a:t>
            </a:r>
            <a:r>
              <a:rPr lang="fr-CA" dirty="0" smtClean="0"/>
              <a:t>du nœud actif</a:t>
            </a:r>
          </a:p>
          <a:p>
            <a:pPr lvl="1"/>
            <a:r>
              <a:rPr lang="fr-CA" dirty="0" smtClean="0"/>
              <a:t>S’assurer que le voisin est </a:t>
            </a:r>
            <a:r>
              <a:rPr lang="fr-CA" dirty="0" err="1" smtClean="0"/>
              <a:t>marchable</a:t>
            </a:r>
            <a:endParaRPr lang="fr-CA" dirty="0" smtClean="0"/>
          </a:p>
          <a:p>
            <a:pPr lvl="1"/>
            <a:r>
              <a:rPr lang="fr-CA" dirty="0" smtClean="0"/>
              <a:t>Calculer une valeur G'</a:t>
            </a:r>
          </a:p>
          <a:p>
            <a:pPr lvl="2"/>
            <a:r>
              <a:rPr lang="fr-CA" dirty="0" smtClean="0"/>
              <a:t>G du nœud actif + le coût de déplacement vers le voisin</a:t>
            </a:r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le voisin n’est pas dans la file d’attente ou la liste vérifiée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38605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Mettre la valeur G' dans celle du voisin</a:t>
            </a:r>
          </a:p>
          <a:p>
            <a:r>
              <a:rPr lang="fr-CA" dirty="0" smtClean="0"/>
              <a:t>Mettre la valeur F du voisin à G + la distance du voisin au nœud final</a:t>
            </a:r>
          </a:p>
          <a:p>
            <a:r>
              <a:rPr lang="fr-CA" dirty="0" smtClean="0"/>
              <a:t>Mettre comme parent du voisin le nœud actif</a:t>
            </a:r>
          </a:p>
          <a:p>
            <a:r>
              <a:rPr lang="fr-CA" dirty="0" smtClean="0"/>
              <a:t>Ajouter le nœud actif dans la file d’attente</a:t>
            </a:r>
          </a:p>
          <a:p>
            <a:r>
              <a:rPr lang="fr-CA" b="1" dirty="0" smtClean="0"/>
              <a:t>Fin si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729911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A*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 smtClean="0"/>
              <a:t>Sinon si </a:t>
            </a:r>
            <a:r>
              <a:rPr lang="fr-CA" dirty="0" smtClean="0"/>
              <a:t>le voisin est dans la file d’attente ou encore dans la liste vérifiée</a:t>
            </a:r>
          </a:p>
          <a:p>
            <a:pPr lvl="1"/>
            <a:r>
              <a:rPr lang="fr-CA" b="1" dirty="0" smtClean="0"/>
              <a:t>Si</a:t>
            </a:r>
            <a:r>
              <a:rPr lang="fr-CA" dirty="0" smtClean="0"/>
              <a:t> la valeur calculée G' est inférieure à </a:t>
            </a:r>
            <a:r>
              <a:rPr lang="fr-CA" dirty="0" err="1" smtClean="0"/>
              <a:t>voisin.G</a:t>
            </a:r>
            <a:endParaRPr lang="fr-CA" dirty="0" smtClean="0"/>
          </a:p>
          <a:p>
            <a:pPr lvl="2"/>
            <a:r>
              <a:rPr lang="fr-CA" dirty="0" err="1" smtClean="0"/>
              <a:t>Voisin.G</a:t>
            </a:r>
            <a:r>
              <a:rPr lang="fr-CA" dirty="0" smtClean="0"/>
              <a:t> = G‘</a:t>
            </a:r>
          </a:p>
          <a:p>
            <a:pPr lvl="2"/>
            <a:r>
              <a:rPr lang="fr-CA" dirty="0" err="1" smtClean="0"/>
              <a:t>Voisin.F</a:t>
            </a:r>
            <a:r>
              <a:rPr lang="fr-CA" dirty="0" smtClean="0"/>
              <a:t> = G' + H</a:t>
            </a:r>
          </a:p>
          <a:p>
            <a:pPr lvl="2"/>
            <a:r>
              <a:rPr lang="fr-CA" dirty="0" err="1" smtClean="0"/>
              <a:t>Voisin.Parent</a:t>
            </a:r>
            <a:r>
              <a:rPr lang="fr-CA" dirty="0" smtClean="0"/>
              <a:t> = </a:t>
            </a:r>
            <a:r>
              <a:rPr lang="fr-CA" dirty="0" err="1" smtClean="0"/>
              <a:t>noeudActif</a:t>
            </a:r>
            <a:endParaRPr lang="fr-CA" dirty="0" smtClean="0"/>
          </a:p>
          <a:p>
            <a:pPr lvl="1"/>
            <a:r>
              <a:rPr lang="fr-CA" b="1" dirty="0" smtClean="0"/>
              <a:t>Fin Si</a:t>
            </a:r>
          </a:p>
          <a:p>
            <a:r>
              <a:rPr lang="fr-CA" b="1" dirty="0" smtClean="0"/>
              <a:t>Fin si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538491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Algorithme A*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CA" dirty="0" smtClean="0"/>
              <a:t>Retirer le nœud actif de la file d’attente</a:t>
            </a:r>
          </a:p>
          <a:p>
            <a:pPr lvl="1"/>
            <a:r>
              <a:rPr lang="fr-CA" dirty="0" smtClean="0"/>
              <a:t>Mettre le nœud actif dans la listes vérifiées</a:t>
            </a:r>
          </a:p>
          <a:p>
            <a:r>
              <a:rPr lang="fr-CA" dirty="0" smtClean="0"/>
              <a:t>Fin tant que nœud dans la file d’attente</a:t>
            </a:r>
          </a:p>
          <a:p>
            <a:r>
              <a:rPr lang="fr-CA" dirty="0" smtClean="0"/>
              <a:t>Retourner une nouvelle liste de points</a:t>
            </a:r>
            <a:endParaRPr lang="fr-CA" dirty="0"/>
          </a:p>
        </p:txBody>
      </p:sp>
      <p:pic>
        <p:nvPicPr>
          <p:cNvPr id="5" name="Astar_progress_animation.gif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203848" y="4163141"/>
            <a:ext cx="200025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61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393" y="2324100"/>
            <a:ext cx="5680226" cy="3508375"/>
          </a:xfrm>
        </p:spPr>
      </p:pic>
      <p:sp>
        <p:nvSpPr>
          <p:cNvPr id="3" name="ZoneTexte 2"/>
          <p:cNvSpPr txBox="1"/>
          <p:nvPr/>
        </p:nvSpPr>
        <p:spPr>
          <a:xfrm>
            <a:off x="2306566" y="5877272"/>
            <a:ext cx="424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Source </a:t>
            </a:r>
            <a:r>
              <a:rPr lang="fr-CA" dirty="0"/>
              <a:t>: http://youtu.be/uvIIzj11ayM</a:t>
            </a:r>
          </a:p>
        </p:txBody>
      </p:sp>
    </p:spTree>
    <p:extLst>
      <p:ext uri="{BB962C8B-B14F-4D97-AF65-F5344CB8AC3E}">
        <p14:creationId xmlns:p14="http://schemas.microsoft.com/office/powerpoint/2010/main" val="92114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852936"/>
            <a:ext cx="3448050" cy="2438400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852936"/>
            <a:ext cx="2454656" cy="24384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695532" y="3861048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A</a:t>
            </a:r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3618140" y="386104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B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411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857697"/>
            <a:ext cx="3448050" cy="2428875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2858562"/>
            <a:ext cx="3388712" cy="2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19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Recherche de chemin (</a:t>
            </a:r>
            <a:r>
              <a:rPr lang="fr-CA" i="1" dirty="0" err="1" smtClean="0"/>
              <a:t>pathfinding</a:t>
            </a:r>
            <a:r>
              <a:rPr lang="fr-CA" dirty="0" smtClean="0"/>
              <a:t>)</a:t>
            </a:r>
          </a:p>
          <a:p>
            <a:pPr lvl="1"/>
            <a:r>
              <a:rPr lang="fr-CA" dirty="0" smtClean="0"/>
              <a:t>Définition et principes</a:t>
            </a:r>
          </a:p>
          <a:p>
            <a:r>
              <a:rPr lang="fr-CA" dirty="0" smtClean="0"/>
              <a:t>Algorithme A*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55628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703" y="2857697"/>
            <a:ext cx="3413812" cy="2428875"/>
          </a:xfrm>
        </p:spPr>
      </p:pic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495" y="2858562"/>
            <a:ext cx="3197785" cy="24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044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Exemple</a:t>
            </a:r>
            <a:endParaRPr lang="fr-CA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126" y="2857697"/>
            <a:ext cx="3241128" cy="2428875"/>
          </a:xfrm>
        </p:spPr>
      </p:pic>
    </p:spTree>
    <p:extLst>
      <p:ext uri="{BB962C8B-B14F-4D97-AF65-F5344CB8AC3E}">
        <p14:creationId xmlns:p14="http://schemas.microsoft.com/office/powerpoint/2010/main" val="1839997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l’aide du projet </a:t>
            </a:r>
            <a:r>
              <a:rPr lang="fr-CA" dirty="0" err="1" smtClean="0"/>
              <a:t>Tile</a:t>
            </a:r>
            <a:r>
              <a:rPr lang="fr-CA" dirty="0" smtClean="0"/>
              <a:t> </a:t>
            </a:r>
            <a:r>
              <a:rPr lang="fr-CA" dirty="0" err="1" smtClean="0"/>
              <a:t>Mapping</a:t>
            </a:r>
            <a:r>
              <a:rPr lang="fr-CA" dirty="0" smtClean="0"/>
              <a:t> du cours précédent, ajouter le code nécessaire pour trouver le chemin le plus court entre 2 tuiles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54801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764704"/>
            <a:ext cx="7653057" cy="5632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function</a:t>
            </a:r>
            <a:r>
              <a:rPr lang="fr-FR" sz="1200" dirty="0"/>
              <a:t> A*(</a:t>
            </a:r>
            <a:r>
              <a:rPr lang="fr-FR" sz="1200" dirty="0" err="1"/>
              <a:t>start,goal</a:t>
            </a:r>
            <a:r>
              <a:rPr lang="fr-FR" sz="1200" dirty="0"/>
              <a:t>)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closedset</a:t>
            </a:r>
            <a:r>
              <a:rPr lang="fr-FR" sz="1200" dirty="0"/>
              <a:t> := the </a:t>
            </a:r>
            <a:r>
              <a:rPr lang="fr-FR" sz="1200" dirty="0" err="1"/>
              <a:t>empty</a:t>
            </a:r>
            <a:r>
              <a:rPr lang="fr-FR" sz="1200" dirty="0"/>
              <a:t> set    // The set of </a:t>
            </a:r>
            <a:r>
              <a:rPr lang="fr-FR" sz="1200" dirty="0" err="1"/>
              <a:t>nodes</a:t>
            </a:r>
            <a:r>
              <a:rPr lang="fr-FR" sz="1200" dirty="0"/>
              <a:t> </a:t>
            </a:r>
            <a:r>
              <a:rPr lang="fr-FR" sz="1200" dirty="0" err="1"/>
              <a:t>already</a:t>
            </a:r>
            <a:r>
              <a:rPr lang="fr-FR" sz="1200" dirty="0"/>
              <a:t> </a:t>
            </a:r>
            <a:r>
              <a:rPr lang="fr-FR" sz="1200" dirty="0" err="1"/>
              <a:t>evaluated</a:t>
            </a:r>
            <a:r>
              <a:rPr lang="fr-FR" sz="1200" dirty="0"/>
              <a:t>.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openset</a:t>
            </a:r>
            <a:r>
              <a:rPr lang="fr-FR" sz="1200" dirty="0"/>
              <a:t> := {</a:t>
            </a:r>
            <a:r>
              <a:rPr lang="fr-FR" sz="1200" dirty="0" err="1"/>
              <a:t>start</a:t>
            </a:r>
            <a:r>
              <a:rPr lang="fr-FR" sz="1200" dirty="0"/>
              <a:t>}    // The set of tentative </a:t>
            </a:r>
            <a:r>
              <a:rPr lang="fr-FR" sz="1200" dirty="0" err="1"/>
              <a:t>nodes</a:t>
            </a:r>
            <a:r>
              <a:rPr lang="fr-FR" sz="1200" dirty="0"/>
              <a:t> to </a:t>
            </a:r>
            <a:r>
              <a:rPr lang="fr-FR" sz="1200" dirty="0" err="1"/>
              <a:t>be</a:t>
            </a:r>
            <a:r>
              <a:rPr lang="fr-FR" sz="1200" dirty="0"/>
              <a:t> </a:t>
            </a:r>
            <a:r>
              <a:rPr lang="fr-FR" sz="1200" dirty="0" err="1"/>
              <a:t>evaluated</a:t>
            </a:r>
            <a:r>
              <a:rPr lang="fr-FR" sz="1200" dirty="0"/>
              <a:t>, </a:t>
            </a:r>
            <a:r>
              <a:rPr lang="fr-FR" sz="1200" dirty="0" err="1"/>
              <a:t>initially</a:t>
            </a:r>
            <a:r>
              <a:rPr lang="fr-FR" sz="1200" dirty="0"/>
              <a:t> </a:t>
            </a:r>
            <a:r>
              <a:rPr lang="fr-FR" sz="1200" dirty="0" err="1"/>
              <a:t>containing</a:t>
            </a:r>
            <a:r>
              <a:rPr lang="fr-FR" sz="1200" dirty="0"/>
              <a:t> the </a:t>
            </a:r>
            <a:r>
              <a:rPr lang="fr-FR" sz="1200" dirty="0" err="1"/>
              <a:t>start</a:t>
            </a:r>
            <a:r>
              <a:rPr lang="fr-FR" sz="1200" dirty="0"/>
              <a:t> </a:t>
            </a:r>
            <a:r>
              <a:rPr lang="fr-FR" sz="1200" dirty="0" err="1"/>
              <a:t>node</a:t>
            </a:r>
            <a:endParaRPr lang="fr-FR" sz="1200" dirty="0"/>
          </a:p>
          <a:p>
            <a:r>
              <a:rPr lang="fr-FR" sz="1200" dirty="0"/>
              <a:t>    </a:t>
            </a:r>
            <a:r>
              <a:rPr lang="fr-FR" sz="1200" dirty="0" err="1"/>
              <a:t>came_from</a:t>
            </a:r>
            <a:r>
              <a:rPr lang="fr-FR" sz="1200" dirty="0"/>
              <a:t> := the </a:t>
            </a:r>
            <a:r>
              <a:rPr lang="fr-FR" sz="1200" dirty="0" err="1"/>
              <a:t>empty</a:t>
            </a:r>
            <a:r>
              <a:rPr lang="fr-FR" sz="1200" dirty="0"/>
              <a:t> </a:t>
            </a:r>
            <a:r>
              <a:rPr lang="fr-FR" sz="1200" dirty="0" err="1"/>
              <a:t>map</a:t>
            </a:r>
            <a:r>
              <a:rPr lang="fr-FR" sz="1200" dirty="0"/>
              <a:t>    // The </a:t>
            </a:r>
            <a:r>
              <a:rPr lang="fr-FR" sz="1200" dirty="0" err="1"/>
              <a:t>map</a:t>
            </a:r>
            <a:r>
              <a:rPr lang="fr-FR" sz="1200" dirty="0"/>
              <a:t> of </a:t>
            </a:r>
            <a:r>
              <a:rPr lang="fr-FR" sz="1200" dirty="0" err="1"/>
              <a:t>navigated</a:t>
            </a:r>
            <a:r>
              <a:rPr lang="fr-FR" sz="1200" dirty="0"/>
              <a:t> </a:t>
            </a:r>
            <a:r>
              <a:rPr lang="fr-FR" sz="1200" dirty="0" err="1"/>
              <a:t>nodes</a:t>
            </a:r>
            <a:r>
              <a:rPr lang="fr-FR" sz="1200" dirty="0"/>
              <a:t>.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start</a:t>
            </a:r>
            <a:r>
              <a:rPr lang="fr-FR" sz="1200" dirty="0"/>
              <a:t>] := 0    // </a:t>
            </a:r>
            <a:r>
              <a:rPr lang="fr-FR" sz="1200" dirty="0" err="1"/>
              <a:t>Cost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start</a:t>
            </a:r>
            <a:r>
              <a:rPr lang="fr-FR" sz="1200" dirty="0"/>
              <a:t> </a:t>
            </a:r>
            <a:r>
              <a:rPr lang="fr-FR" sz="1200" dirty="0" err="1"/>
              <a:t>along</a:t>
            </a:r>
            <a:r>
              <a:rPr lang="fr-FR" sz="1200" dirty="0"/>
              <a:t> best </a:t>
            </a:r>
            <a:r>
              <a:rPr lang="fr-FR" sz="1200" dirty="0" err="1"/>
              <a:t>known</a:t>
            </a:r>
            <a:r>
              <a:rPr lang="fr-FR" sz="1200" dirty="0"/>
              <a:t> </a:t>
            </a:r>
            <a:r>
              <a:rPr lang="fr-FR" sz="1200" dirty="0" err="1"/>
              <a:t>path</a:t>
            </a:r>
            <a:r>
              <a:rPr lang="fr-FR" sz="1200" dirty="0"/>
              <a:t>.</a:t>
            </a:r>
          </a:p>
          <a:p>
            <a:r>
              <a:rPr lang="fr-FR" sz="1200" dirty="0"/>
              <a:t>    // </a:t>
            </a:r>
            <a:r>
              <a:rPr lang="fr-FR" sz="1200" dirty="0" err="1"/>
              <a:t>Estimated</a:t>
            </a:r>
            <a:r>
              <a:rPr lang="fr-FR" sz="1200" dirty="0"/>
              <a:t> total </a:t>
            </a:r>
            <a:r>
              <a:rPr lang="fr-FR" sz="1200" dirty="0" err="1"/>
              <a:t>cost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start</a:t>
            </a:r>
            <a:r>
              <a:rPr lang="fr-FR" sz="1200" dirty="0"/>
              <a:t> to goal </a:t>
            </a:r>
            <a:r>
              <a:rPr lang="fr-FR" sz="1200" dirty="0" err="1"/>
              <a:t>through</a:t>
            </a:r>
            <a:r>
              <a:rPr lang="fr-FR" sz="1200" dirty="0"/>
              <a:t> y.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f_score</a:t>
            </a:r>
            <a:r>
              <a:rPr lang="fr-FR" sz="1200" dirty="0"/>
              <a:t>[</a:t>
            </a:r>
            <a:r>
              <a:rPr lang="fr-FR" sz="1200" dirty="0" err="1"/>
              <a:t>start</a:t>
            </a:r>
            <a:r>
              <a:rPr lang="fr-FR" sz="1200" dirty="0"/>
              <a:t>] :=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start</a:t>
            </a:r>
            <a:r>
              <a:rPr lang="fr-FR" sz="1200" dirty="0"/>
              <a:t>] + </a:t>
            </a:r>
            <a:r>
              <a:rPr lang="fr-FR" sz="1200" dirty="0" err="1"/>
              <a:t>heuristic_cost_estimate</a:t>
            </a:r>
            <a:r>
              <a:rPr lang="fr-FR" sz="1200" dirty="0"/>
              <a:t>(</a:t>
            </a:r>
            <a:r>
              <a:rPr lang="fr-FR" sz="1200" dirty="0" err="1"/>
              <a:t>start</a:t>
            </a:r>
            <a:r>
              <a:rPr lang="fr-FR" sz="1200" dirty="0"/>
              <a:t>, goal)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while</a:t>
            </a:r>
            <a:r>
              <a:rPr lang="fr-FR" sz="1200" dirty="0"/>
              <a:t> </a:t>
            </a:r>
            <a:r>
              <a:rPr lang="fr-FR" sz="1200" dirty="0" err="1"/>
              <a:t>openset</a:t>
            </a:r>
            <a:r>
              <a:rPr lang="fr-FR" sz="1200" dirty="0"/>
              <a:t> </a:t>
            </a:r>
            <a:r>
              <a:rPr lang="fr-FR" sz="1200" dirty="0" err="1"/>
              <a:t>is</a:t>
            </a:r>
            <a:r>
              <a:rPr lang="fr-FR" sz="1200" dirty="0"/>
              <a:t> not </a:t>
            </a:r>
            <a:r>
              <a:rPr lang="fr-FR" sz="1200" dirty="0" err="1"/>
              <a:t>empty</a:t>
            </a:r>
            <a:endParaRPr lang="fr-FR" sz="1200" dirty="0"/>
          </a:p>
          <a:p>
            <a:r>
              <a:rPr lang="fr-FR" sz="1200" dirty="0"/>
              <a:t>        </a:t>
            </a:r>
            <a:r>
              <a:rPr lang="fr-FR" sz="1200" dirty="0" err="1"/>
              <a:t>current</a:t>
            </a:r>
            <a:r>
              <a:rPr lang="fr-FR" sz="1200" dirty="0"/>
              <a:t> := the </a:t>
            </a:r>
            <a:r>
              <a:rPr lang="fr-FR" sz="1200" dirty="0" err="1"/>
              <a:t>node</a:t>
            </a:r>
            <a:r>
              <a:rPr lang="fr-FR" sz="1200" dirty="0"/>
              <a:t> in </a:t>
            </a:r>
            <a:r>
              <a:rPr lang="fr-FR" sz="1200" dirty="0" err="1"/>
              <a:t>openset</a:t>
            </a:r>
            <a:r>
              <a:rPr lang="fr-FR" sz="1200" dirty="0"/>
              <a:t> </a:t>
            </a:r>
            <a:r>
              <a:rPr lang="fr-FR" sz="1200" dirty="0" err="1"/>
              <a:t>having</a:t>
            </a:r>
            <a:r>
              <a:rPr lang="fr-FR" sz="1200" dirty="0"/>
              <a:t> the </a:t>
            </a:r>
            <a:r>
              <a:rPr lang="fr-FR" sz="1200" dirty="0" err="1"/>
              <a:t>lowest</a:t>
            </a:r>
            <a:r>
              <a:rPr lang="fr-FR" sz="1200" dirty="0"/>
              <a:t> </a:t>
            </a:r>
            <a:r>
              <a:rPr lang="fr-FR" sz="1200" dirty="0" err="1"/>
              <a:t>f_score</a:t>
            </a:r>
            <a:r>
              <a:rPr lang="fr-FR" sz="1200" dirty="0"/>
              <a:t>[] value</a:t>
            </a:r>
          </a:p>
          <a:p>
            <a:r>
              <a:rPr lang="fr-FR" sz="1200" dirty="0"/>
              <a:t>        if </a:t>
            </a:r>
            <a:r>
              <a:rPr lang="fr-FR" sz="1200" dirty="0" err="1"/>
              <a:t>current</a:t>
            </a:r>
            <a:r>
              <a:rPr lang="fr-FR" sz="1200" dirty="0"/>
              <a:t> = goal</a:t>
            </a:r>
          </a:p>
          <a:p>
            <a:r>
              <a:rPr lang="fr-FR" sz="1200" dirty="0"/>
              <a:t>            return </a:t>
            </a:r>
            <a:r>
              <a:rPr lang="fr-FR" sz="1200" dirty="0" err="1"/>
              <a:t>reconstruct_path</a:t>
            </a:r>
            <a:r>
              <a:rPr lang="fr-FR" sz="1200" dirty="0"/>
              <a:t>(</a:t>
            </a:r>
            <a:r>
              <a:rPr lang="fr-FR" sz="1200" dirty="0" err="1"/>
              <a:t>came_from</a:t>
            </a:r>
            <a:r>
              <a:rPr lang="fr-FR" sz="1200" dirty="0"/>
              <a:t>, goal)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    </a:t>
            </a:r>
            <a:r>
              <a:rPr lang="fr-FR" sz="1200" dirty="0" err="1"/>
              <a:t>remove</a:t>
            </a:r>
            <a:r>
              <a:rPr lang="fr-FR" sz="1200" dirty="0"/>
              <a:t> </a:t>
            </a:r>
            <a:r>
              <a:rPr lang="fr-FR" sz="1200" dirty="0" err="1"/>
              <a:t>current</a:t>
            </a:r>
            <a:r>
              <a:rPr lang="fr-FR" sz="1200" dirty="0"/>
              <a:t> </a:t>
            </a:r>
            <a:r>
              <a:rPr lang="fr-FR" sz="1200" dirty="0" err="1"/>
              <a:t>from</a:t>
            </a:r>
            <a:r>
              <a:rPr lang="fr-FR" sz="1200" dirty="0"/>
              <a:t> </a:t>
            </a:r>
            <a:r>
              <a:rPr lang="fr-FR" sz="1200" dirty="0" err="1"/>
              <a:t>openset</a:t>
            </a:r>
            <a:endParaRPr lang="fr-FR" sz="1200" dirty="0"/>
          </a:p>
          <a:p>
            <a:r>
              <a:rPr lang="fr-FR" sz="1200" dirty="0"/>
              <a:t>        </a:t>
            </a:r>
            <a:r>
              <a:rPr lang="fr-FR" sz="1200" dirty="0" err="1"/>
              <a:t>add</a:t>
            </a:r>
            <a:r>
              <a:rPr lang="fr-FR" sz="1200" dirty="0"/>
              <a:t> </a:t>
            </a:r>
            <a:r>
              <a:rPr lang="fr-FR" sz="1200" dirty="0" err="1"/>
              <a:t>current</a:t>
            </a:r>
            <a:r>
              <a:rPr lang="fr-FR" sz="1200" dirty="0"/>
              <a:t> to </a:t>
            </a:r>
            <a:r>
              <a:rPr lang="fr-FR" sz="1200" dirty="0" err="1"/>
              <a:t>closedset</a:t>
            </a:r>
            <a:endParaRPr lang="fr-FR" sz="1200" dirty="0"/>
          </a:p>
          <a:p>
            <a:r>
              <a:rPr lang="fr-FR" sz="1200" dirty="0"/>
              <a:t>        for </a:t>
            </a:r>
            <a:r>
              <a:rPr lang="fr-FR" sz="1200" dirty="0" err="1"/>
              <a:t>each</a:t>
            </a:r>
            <a:r>
              <a:rPr lang="fr-FR" sz="1200" dirty="0"/>
              <a:t> </a:t>
            </a:r>
            <a:r>
              <a:rPr lang="fr-FR" sz="1200" dirty="0" err="1"/>
              <a:t>neighbor</a:t>
            </a:r>
            <a:r>
              <a:rPr lang="fr-FR" sz="1200" dirty="0"/>
              <a:t> in </a:t>
            </a:r>
            <a:r>
              <a:rPr lang="fr-FR" sz="1200" dirty="0" err="1"/>
              <a:t>neighbor_nodes</a:t>
            </a:r>
            <a:r>
              <a:rPr lang="fr-FR" sz="1200" dirty="0"/>
              <a:t>(</a:t>
            </a:r>
            <a:r>
              <a:rPr lang="fr-FR" sz="1200" dirty="0" err="1"/>
              <a:t>current</a:t>
            </a:r>
            <a:r>
              <a:rPr lang="fr-FR" sz="1200" dirty="0"/>
              <a:t>)</a:t>
            </a:r>
          </a:p>
          <a:p>
            <a:r>
              <a:rPr lang="fr-FR" sz="1200" dirty="0"/>
              <a:t>            if </a:t>
            </a:r>
            <a:r>
              <a:rPr lang="fr-FR" sz="1200" dirty="0" err="1"/>
              <a:t>neighbor</a:t>
            </a:r>
            <a:r>
              <a:rPr lang="fr-FR" sz="1200" dirty="0"/>
              <a:t> in </a:t>
            </a:r>
            <a:r>
              <a:rPr lang="fr-FR" sz="1200" dirty="0" err="1"/>
              <a:t>closedset</a:t>
            </a:r>
            <a:endParaRPr lang="fr-FR" sz="1200" dirty="0"/>
          </a:p>
          <a:p>
            <a:r>
              <a:rPr lang="fr-FR" sz="1200" dirty="0"/>
              <a:t>                continue</a:t>
            </a:r>
          </a:p>
          <a:p>
            <a:r>
              <a:rPr lang="fr-FR" sz="1200" dirty="0"/>
              <a:t>            </a:t>
            </a:r>
            <a:r>
              <a:rPr lang="fr-FR" sz="1200" dirty="0" err="1"/>
              <a:t>tentative_g_score</a:t>
            </a:r>
            <a:r>
              <a:rPr lang="fr-FR" sz="1200" dirty="0"/>
              <a:t> :=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current</a:t>
            </a:r>
            <a:r>
              <a:rPr lang="fr-FR" sz="1200" dirty="0"/>
              <a:t>] + </a:t>
            </a:r>
            <a:r>
              <a:rPr lang="fr-FR" sz="1200" dirty="0" err="1"/>
              <a:t>dist_between</a:t>
            </a:r>
            <a:r>
              <a:rPr lang="fr-FR" sz="1200" dirty="0"/>
              <a:t>(</a:t>
            </a:r>
            <a:r>
              <a:rPr lang="fr-FR" sz="1200" dirty="0" err="1"/>
              <a:t>current,neighbor</a:t>
            </a:r>
            <a:r>
              <a:rPr lang="fr-FR" sz="1200" dirty="0"/>
              <a:t>)</a:t>
            </a:r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        if </a:t>
            </a:r>
            <a:r>
              <a:rPr lang="fr-FR" sz="1200" dirty="0" err="1"/>
              <a:t>neighbor</a:t>
            </a:r>
            <a:r>
              <a:rPr lang="fr-FR" sz="1200" dirty="0"/>
              <a:t> not in </a:t>
            </a:r>
            <a:r>
              <a:rPr lang="fr-FR" sz="1200" dirty="0" err="1"/>
              <a:t>openset</a:t>
            </a:r>
            <a:r>
              <a:rPr lang="fr-FR" sz="1200" dirty="0"/>
              <a:t> or </a:t>
            </a:r>
            <a:r>
              <a:rPr lang="fr-FR" sz="1200" dirty="0" err="1"/>
              <a:t>tentative_g_score</a:t>
            </a:r>
            <a:r>
              <a:rPr lang="fr-FR" sz="1200" dirty="0"/>
              <a:t> &lt;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</a:t>
            </a:r>
          </a:p>
          <a:p>
            <a:r>
              <a:rPr lang="fr-FR" sz="1200" dirty="0"/>
              <a:t>                </a:t>
            </a:r>
            <a:r>
              <a:rPr lang="fr-FR" sz="1200" dirty="0" err="1"/>
              <a:t>came_from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:= </a:t>
            </a:r>
            <a:r>
              <a:rPr lang="fr-FR" sz="1200" dirty="0" err="1"/>
              <a:t>current</a:t>
            </a:r>
            <a:endParaRPr lang="fr-FR" sz="1200" dirty="0"/>
          </a:p>
          <a:p>
            <a:r>
              <a:rPr lang="fr-FR" sz="1200" dirty="0"/>
              <a:t>               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:= </a:t>
            </a:r>
            <a:r>
              <a:rPr lang="fr-FR" sz="1200" dirty="0" err="1"/>
              <a:t>tentative_g_score</a:t>
            </a:r>
            <a:endParaRPr lang="fr-FR" sz="1200" dirty="0"/>
          </a:p>
          <a:p>
            <a:r>
              <a:rPr lang="fr-FR" sz="1200" dirty="0"/>
              <a:t>                </a:t>
            </a:r>
            <a:r>
              <a:rPr lang="fr-FR" sz="1200" dirty="0" err="1"/>
              <a:t>f_score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:= </a:t>
            </a:r>
            <a:r>
              <a:rPr lang="fr-FR" sz="1200" dirty="0" err="1"/>
              <a:t>g_score</a:t>
            </a:r>
            <a:r>
              <a:rPr lang="fr-FR" sz="1200" dirty="0"/>
              <a:t>[</a:t>
            </a:r>
            <a:r>
              <a:rPr lang="fr-FR" sz="1200" dirty="0" err="1"/>
              <a:t>neighbor</a:t>
            </a:r>
            <a:r>
              <a:rPr lang="fr-FR" sz="1200" dirty="0"/>
              <a:t>] + </a:t>
            </a:r>
            <a:r>
              <a:rPr lang="fr-FR" sz="1200" dirty="0" err="1"/>
              <a:t>heuristic_cost_estimate</a:t>
            </a:r>
            <a:r>
              <a:rPr lang="fr-FR" sz="1200" dirty="0"/>
              <a:t>(</a:t>
            </a:r>
            <a:r>
              <a:rPr lang="fr-FR" sz="1200" dirty="0" err="1"/>
              <a:t>neighbor</a:t>
            </a:r>
            <a:r>
              <a:rPr lang="fr-FR" sz="1200" dirty="0"/>
              <a:t>, goal)</a:t>
            </a:r>
          </a:p>
          <a:p>
            <a:r>
              <a:rPr lang="fr-FR" sz="1200" dirty="0"/>
              <a:t>                if </a:t>
            </a:r>
            <a:r>
              <a:rPr lang="fr-FR" sz="1200" dirty="0" err="1"/>
              <a:t>neighbor</a:t>
            </a:r>
            <a:r>
              <a:rPr lang="fr-FR" sz="1200" dirty="0"/>
              <a:t> not in </a:t>
            </a:r>
            <a:r>
              <a:rPr lang="fr-FR" sz="1200" dirty="0" err="1"/>
              <a:t>openset</a:t>
            </a:r>
            <a:endParaRPr lang="fr-FR" sz="1200" dirty="0"/>
          </a:p>
          <a:p>
            <a:r>
              <a:rPr lang="fr-FR" sz="1200" dirty="0"/>
              <a:t>                    </a:t>
            </a:r>
            <a:r>
              <a:rPr lang="fr-FR" sz="1200" dirty="0" err="1"/>
              <a:t>add</a:t>
            </a:r>
            <a:r>
              <a:rPr lang="fr-FR" sz="1200" dirty="0"/>
              <a:t> </a:t>
            </a:r>
            <a:r>
              <a:rPr lang="fr-FR" sz="1200" dirty="0" err="1"/>
              <a:t>neighbor</a:t>
            </a:r>
            <a:r>
              <a:rPr lang="fr-FR" sz="1200" dirty="0"/>
              <a:t> to </a:t>
            </a:r>
            <a:r>
              <a:rPr lang="fr-FR" sz="1200" dirty="0" err="1"/>
              <a:t>openset</a:t>
            </a:r>
            <a:endParaRPr lang="fr-FR" sz="1200" dirty="0"/>
          </a:p>
          <a:p>
            <a:r>
              <a:rPr lang="fr-FR" sz="1200" dirty="0"/>
              <a:t> </a:t>
            </a:r>
          </a:p>
          <a:p>
            <a:r>
              <a:rPr lang="fr-FR" sz="1200" dirty="0"/>
              <a:t>    return </a:t>
            </a:r>
            <a:r>
              <a:rPr lang="fr-FR" sz="1200" dirty="0" err="1" smtClean="0"/>
              <a:t>failure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273445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7544" y="764704"/>
            <a:ext cx="36688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function</a:t>
            </a:r>
            <a:r>
              <a:rPr lang="fr-FR" sz="1200" dirty="0" smtClean="0"/>
              <a:t> </a:t>
            </a:r>
            <a:r>
              <a:rPr lang="fr-FR" sz="1200" dirty="0" err="1"/>
              <a:t>reconstruct_path</a:t>
            </a:r>
            <a:r>
              <a:rPr lang="fr-FR" sz="1200" dirty="0"/>
              <a:t>(</a:t>
            </a:r>
            <a:r>
              <a:rPr lang="fr-FR" sz="1200" dirty="0" err="1"/>
              <a:t>came_from,current</a:t>
            </a:r>
            <a:r>
              <a:rPr lang="fr-FR" sz="1200" dirty="0"/>
              <a:t>)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total_path</a:t>
            </a:r>
            <a:r>
              <a:rPr lang="fr-FR" sz="1200" dirty="0"/>
              <a:t> := [</a:t>
            </a:r>
            <a:r>
              <a:rPr lang="fr-FR" sz="1200" dirty="0" err="1"/>
              <a:t>current</a:t>
            </a:r>
            <a:r>
              <a:rPr lang="fr-FR" sz="1200" dirty="0"/>
              <a:t>]</a:t>
            </a:r>
          </a:p>
          <a:p>
            <a:r>
              <a:rPr lang="fr-FR" sz="1200" dirty="0"/>
              <a:t>    </a:t>
            </a:r>
            <a:r>
              <a:rPr lang="fr-FR" sz="1200" dirty="0" err="1"/>
              <a:t>while</a:t>
            </a:r>
            <a:r>
              <a:rPr lang="fr-FR" sz="1200" dirty="0"/>
              <a:t> </a:t>
            </a:r>
            <a:r>
              <a:rPr lang="fr-FR" sz="1200" dirty="0" err="1"/>
              <a:t>current</a:t>
            </a:r>
            <a:r>
              <a:rPr lang="fr-FR" sz="1200" dirty="0"/>
              <a:t> in </a:t>
            </a:r>
            <a:r>
              <a:rPr lang="fr-FR" sz="1200" dirty="0" err="1"/>
              <a:t>came_from</a:t>
            </a:r>
            <a:r>
              <a:rPr lang="fr-FR" sz="1200" dirty="0"/>
              <a:t>:</a:t>
            </a:r>
          </a:p>
          <a:p>
            <a:r>
              <a:rPr lang="fr-FR" sz="1200" dirty="0"/>
              <a:t>        </a:t>
            </a:r>
            <a:r>
              <a:rPr lang="fr-FR" sz="1200" dirty="0" err="1"/>
              <a:t>current</a:t>
            </a:r>
            <a:r>
              <a:rPr lang="fr-FR" sz="1200" dirty="0"/>
              <a:t> := </a:t>
            </a:r>
            <a:r>
              <a:rPr lang="fr-FR" sz="1200" dirty="0" err="1"/>
              <a:t>came_from</a:t>
            </a:r>
            <a:r>
              <a:rPr lang="fr-FR" sz="1200" dirty="0"/>
              <a:t>[</a:t>
            </a:r>
            <a:r>
              <a:rPr lang="fr-FR" sz="1200" dirty="0" err="1"/>
              <a:t>current</a:t>
            </a:r>
            <a:r>
              <a:rPr lang="fr-FR" sz="1200" dirty="0"/>
              <a:t>]</a:t>
            </a:r>
          </a:p>
          <a:p>
            <a:r>
              <a:rPr lang="fr-FR" sz="1200" dirty="0"/>
              <a:t>        </a:t>
            </a:r>
            <a:r>
              <a:rPr lang="fr-FR" sz="1200" dirty="0" err="1"/>
              <a:t>total_path.append</a:t>
            </a:r>
            <a:r>
              <a:rPr lang="fr-FR" sz="1200" dirty="0"/>
              <a:t>(</a:t>
            </a:r>
            <a:r>
              <a:rPr lang="fr-FR" sz="1200" dirty="0" err="1"/>
              <a:t>current</a:t>
            </a:r>
            <a:r>
              <a:rPr lang="fr-FR" sz="1200" dirty="0"/>
              <a:t>)</a:t>
            </a:r>
          </a:p>
          <a:p>
            <a:r>
              <a:rPr lang="fr-FR" sz="1200" dirty="0"/>
              <a:t>    return </a:t>
            </a:r>
            <a:r>
              <a:rPr lang="fr-FR" sz="1200" dirty="0" err="1"/>
              <a:t>total_path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836879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Références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Vidéo</a:t>
            </a:r>
          </a:p>
          <a:p>
            <a:pPr lvl="1"/>
            <a:r>
              <a:rPr lang="fr-CA" dirty="0" smtClean="0">
                <a:hlinkClick r:id="rId2"/>
              </a:rPr>
              <a:t>http://www.youtube.com/watch?feature=player_embedded&amp;v=uvIIzj11ayM#!</a:t>
            </a:r>
            <a:endParaRPr lang="fr-CA" dirty="0" smtClean="0"/>
          </a:p>
          <a:p>
            <a:r>
              <a:rPr lang="fr-CA" dirty="0" smtClean="0">
                <a:hlinkClick r:id="rId3"/>
              </a:rPr>
              <a:t>Recherche </a:t>
            </a:r>
            <a:r>
              <a:rPr lang="fr-CA" dirty="0" smtClean="0">
                <a:hlinkClick r:id="rId3"/>
              </a:rPr>
              <a:t>de chemin</a:t>
            </a:r>
            <a:endParaRPr lang="fr-CA" dirty="0" smtClean="0"/>
          </a:p>
          <a:p>
            <a:r>
              <a:rPr lang="fr-CA" dirty="0" smtClean="0">
                <a:hlinkClick r:id="rId4"/>
              </a:rPr>
              <a:t>A* </a:t>
            </a:r>
            <a:r>
              <a:rPr lang="fr-CA" dirty="0" err="1" smtClean="0">
                <a:hlinkClick r:id="rId4"/>
              </a:rPr>
              <a:t>pathfinding</a:t>
            </a:r>
            <a:r>
              <a:rPr lang="fr-CA" dirty="0" smtClean="0">
                <a:hlinkClick r:id="rId4"/>
              </a:rPr>
              <a:t> for </a:t>
            </a:r>
            <a:r>
              <a:rPr lang="fr-CA" dirty="0" err="1" smtClean="0">
                <a:hlinkClick r:id="rId4"/>
              </a:rPr>
              <a:t>beginners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29274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Recherche de chemin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A" dirty="0" smtClean="0"/>
              <a:t>Consiste en la recherche du chemin le plus court entre deux points (nœuds)</a:t>
            </a:r>
          </a:p>
          <a:p>
            <a:r>
              <a:rPr lang="fr-CA" dirty="0" smtClean="0"/>
              <a:t>Un problème de l’intelligence artificielle</a:t>
            </a:r>
          </a:p>
          <a:p>
            <a:r>
              <a:rPr lang="fr-CA" dirty="0" smtClean="0"/>
              <a:t>Utile entre autres dans les domaines suivants</a:t>
            </a:r>
          </a:p>
          <a:p>
            <a:pPr lvl="1"/>
            <a:r>
              <a:rPr lang="fr-CA" dirty="0" smtClean="0"/>
              <a:t>Jeux vidéos</a:t>
            </a:r>
          </a:p>
          <a:p>
            <a:pPr lvl="1"/>
            <a:r>
              <a:rPr lang="fr-CA" dirty="0" smtClean="0"/>
              <a:t>Planification</a:t>
            </a:r>
          </a:p>
          <a:p>
            <a:pPr lvl="1"/>
            <a:r>
              <a:rPr lang="fr-CA" i="1" dirty="0" err="1" smtClean="0"/>
              <a:t>Routing</a:t>
            </a:r>
            <a:endParaRPr lang="fr-CA" i="1" dirty="0" smtClean="0"/>
          </a:p>
          <a:p>
            <a:pPr lvl="1"/>
            <a:r>
              <a:rPr lang="fr-CA" dirty="0" smtClean="0"/>
              <a:t>Recherche de solution</a:t>
            </a:r>
          </a:p>
          <a:p>
            <a:pPr lvl="1"/>
            <a:r>
              <a:rPr lang="fr-CA" dirty="0" smtClean="0"/>
              <a:t>Robotique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52003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Recherche de chemin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Algorithmes coûteux</a:t>
            </a:r>
          </a:p>
          <a:p>
            <a:r>
              <a:rPr lang="fr-CA" dirty="0" smtClean="0"/>
              <a:t>Complexité augmente avec les obstacles</a:t>
            </a:r>
          </a:p>
          <a:p>
            <a:r>
              <a:rPr lang="fr-CA" dirty="0" smtClean="0"/>
              <a:t>Obstacles peuvent être</a:t>
            </a:r>
          </a:p>
          <a:p>
            <a:pPr lvl="1"/>
            <a:r>
              <a:rPr lang="fr-CA" dirty="0" smtClean="0"/>
              <a:t>Immobiles : Arbres, lacs, bureau</a:t>
            </a:r>
          </a:p>
          <a:p>
            <a:pPr lvl="1"/>
            <a:r>
              <a:rPr lang="fr-CA" dirty="0" smtClean="0"/>
              <a:t>Mobiles : Voitures, personnes, ennemis</a:t>
            </a:r>
          </a:p>
          <a:p>
            <a:pPr lvl="1"/>
            <a:r>
              <a:rPr lang="fr-CA" dirty="0" smtClean="0"/>
              <a:t>Infranchissable : Murs, trous</a:t>
            </a:r>
          </a:p>
          <a:p>
            <a:pPr lvl="1"/>
            <a:r>
              <a:rPr lang="fr-CA" dirty="0" smtClean="0"/>
              <a:t>Franchissable : Boue, sable, lacs</a:t>
            </a:r>
          </a:p>
          <a:p>
            <a:r>
              <a:rPr lang="fr-CA" dirty="0" smtClean="0"/>
              <a:t>Temps réel ou différé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671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Recherche de chemin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 smtClean="0"/>
              <a:t>Algorithmes déterministes : On connaît les distances intermédiaires</a:t>
            </a:r>
          </a:p>
          <a:p>
            <a:pPr lvl="1"/>
            <a:r>
              <a:rPr lang="fr-CA" dirty="0" smtClean="0"/>
              <a:t>Algorithme de </a:t>
            </a:r>
            <a:r>
              <a:rPr lang="fr-CA" dirty="0" err="1" smtClean="0"/>
              <a:t>Dijkstra</a:t>
            </a:r>
            <a:endParaRPr lang="fr-CA" dirty="0" smtClean="0"/>
          </a:p>
          <a:p>
            <a:pPr lvl="1"/>
            <a:r>
              <a:rPr lang="fr-CA" dirty="0" smtClean="0"/>
              <a:t>Algorithme A*</a:t>
            </a:r>
          </a:p>
          <a:p>
            <a:pPr lvl="1"/>
            <a:r>
              <a:rPr lang="fr-CA" dirty="0" err="1" smtClean="0">
                <a:hlinkClick r:id="rId2"/>
              </a:rPr>
              <a:t>Near</a:t>
            </a:r>
            <a:r>
              <a:rPr lang="fr-CA" dirty="0" smtClean="0">
                <a:hlinkClick r:id="rId2"/>
              </a:rPr>
              <a:t> optimal </a:t>
            </a:r>
            <a:r>
              <a:rPr lang="fr-CA" dirty="0" err="1" smtClean="0">
                <a:hlinkClick r:id="rId2"/>
              </a:rPr>
              <a:t>hierarchical</a:t>
            </a:r>
            <a:r>
              <a:rPr lang="fr-CA" dirty="0" smtClean="0">
                <a:hlinkClick r:id="rId2"/>
              </a:rPr>
              <a:t> </a:t>
            </a:r>
            <a:r>
              <a:rPr lang="fr-CA" dirty="0" err="1" smtClean="0">
                <a:hlinkClick r:id="rId2"/>
              </a:rPr>
              <a:t>pathfinding</a:t>
            </a:r>
            <a:endParaRPr lang="fr-CA" dirty="0" smtClean="0"/>
          </a:p>
          <a:p>
            <a:r>
              <a:rPr lang="fr-CA" dirty="0" smtClean="0"/>
              <a:t>Algorithmes probabilistes : On ne connaît pas les paramètres</a:t>
            </a:r>
          </a:p>
          <a:p>
            <a:pPr lvl="1"/>
            <a:r>
              <a:rPr lang="fr-CA" dirty="0"/>
              <a:t>Processus de décision </a:t>
            </a:r>
            <a:r>
              <a:rPr lang="fr-CA" dirty="0" smtClean="0"/>
              <a:t>markovien</a:t>
            </a:r>
          </a:p>
          <a:p>
            <a:pPr lvl="1"/>
            <a:r>
              <a:rPr lang="fr-CA" dirty="0" smtClean="0"/>
              <a:t>Chaînes de Markov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1390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Recherche de chemin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>
                <a:hlinkClick r:id="rId2"/>
              </a:rPr>
              <a:t>Algorithme de </a:t>
            </a:r>
            <a:r>
              <a:rPr lang="fr-CA" dirty="0" err="1" smtClean="0">
                <a:hlinkClick r:id="rId2"/>
              </a:rPr>
              <a:t>Dijsktra</a:t>
            </a:r>
            <a:endParaRPr lang="fr-CA" dirty="0" smtClean="0"/>
          </a:p>
          <a:p>
            <a:pPr lvl="1"/>
            <a:r>
              <a:rPr lang="fr-CA" dirty="0" smtClean="0"/>
              <a:t>Plus coûteux</a:t>
            </a:r>
          </a:p>
          <a:p>
            <a:pPr lvl="1"/>
            <a:r>
              <a:rPr lang="fr-CA" dirty="0" smtClean="0"/>
              <a:t>Utilisé dans le domaine du réseautage pour trouver le chemin le plus optimal</a:t>
            </a:r>
          </a:p>
          <a:p>
            <a:pPr lvl="2"/>
            <a:r>
              <a:rPr lang="fr-CA" dirty="0" smtClean="0">
                <a:hlinkClick r:id="rId3"/>
              </a:rPr>
              <a:t>Open </a:t>
            </a:r>
            <a:r>
              <a:rPr lang="fr-CA" dirty="0" err="1" smtClean="0">
                <a:hlinkClick r:id="rId3"/>
              </a:rPr>
              <a:t>shortest</a:t>
            </a:r>
            <a:r>
              <a:rPr lang="fr-CA" dirty="0" smtClean="0">
                <a:hlinkClick r:id="rId3"/>
              </a:rPr>
              <a:t> </a:t>
            </a:r>
            <a:r>
              <a:rPr lang="fr-CA" dirty="0" err="1" smtClean="0">
                <a:hlinkClick r:id="rId3"/>
              </a:rPr>
              <a:t>path</a:t>
            </a:r>
            <a:r>
              <a:rPr lang="fr-CA" dirty="0" smtClean="0">
                <a:hlinkClick r:id="rId3"/>
              </a:rPr>
              <a:t> first</a:t>
            </a:r>
            <a:endParaRPr lang="fr-CA" dirty="0" smtClean="0"/>
          </a:p>
          <a:p>
            <a:pPr lvl="2"/>
            <a:r>
              <a:rPr lang="fr-CA" dirty="0" smtClean="0">
                <a:hlinkClick r:id="rId4"/>
              </a:rPr>
              <a:t>Minimum </a:t>
            </a:r>
            <a:r>
              <a:rPr lang="fr-CA" dirty="0" err="1" smtClean="0">
                <a:hlinkClick r:id="rId4"/>
              </a:rPr>
              <a:t>spanning</a:t>
            </a:r>
            <a:r>
              <a:rPr lang="fr-CA" dirty="0" smtClean="0">
                <a:hlinkClick r:id="rId4"/>
              </a:rPr>
              <a:t> </a:t>
            </a:r>
            <a:r>
              <a:rPr lang="fr-CA" dirty="0" err="1" smtClean="0">
                <a:hlinkClick r:id="rId4"/>
              </a:rPr>
              <a:t>tree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486183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Recherche de chemin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Algorithme A*</a:t>
            </a:r>
          </a:p>
          <a:p>
            <a:pPr lvl="1"/>
            <a:r>
              <a:rPr lang="fr-CA" dirty="0" smtClean="0"/>
              <a:t>Plus rapide selon certaines conditions</a:t>
            </a:r>
          </a:p>
          <a:p>
            <a:pPr lvl="2"/>
            <a:r>
              <a:rPr lang="fr-CA" dirty="0" smtClean="0"/>
              <a:t>+ Obstacles = moins rapides</a:t>
            </a:r>
          </a:p>
          <a:p>
            <a:pPr lvl="1"/>
            <a:r>
              <a:rPr lang="fr-CA" dirty="0" smtClean="0"/>
              <a:t>Utilisé dans le domaine du jeu</a:t>
            </a:r>
          </a:p>
          <a:p>
            <a:pPr lvl="1"/>
            <a:r>
              <a:rPr lang="fr-CA" dirty="0" smtClean="0"/>
              <a:t>Ne retourne pas nécessairement le chemin optimal</a:t>
            </a:r>
          </a:p>
          <a:p>
            <a:pPr lvl="1"/>
            <a:r>
              <a:rPr lang="fr-CA" dirty="0" smtClean="0"/>
              <a:t>Bon compromis entre le chemin optimal et la rapidité</a:t>
            </a:r>
          </a:p>
        </p:txBody>
      </p:sp>
    </p:spTree>
    <p:extLst>
      <p:ext uri="{BB962C8B-B14F-4D97-AF65-F5344CB8AC3E}">
        <p14:creationId xmlns:p14="http://schemas.microsoft.com/office/powerpoint/2010/main" val="2449632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A*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L’</a:t>
            </a:r>
            <a:r>
              <a:rPr lang="fr-CA" dirty="0" smtClean="0">
                <a:hlinkClick r:id="rId2"/>
              </a:rPr>
              <a:t>algorithme A* </a:t>
            </a:r>
            <a:r>
              <a:rPr lang="fr-CA" dirty="0" smtClean="0"/>
              <a:t>(prononcé : </a:t>
            </a:r>
            <a:r>
              <a:rPr lang="fr-CA" i="1" dirty="0" smtClean="0"/>
              <a:t>A-star</a:t>
            </a:r>
            <a:r>
              <a:rPr lang="fr-CA" dirty="0" smtClean="0"/>
              <a:t>)est l’algorithme le plus fréquemment utilisé dans les jeux</a:t>
            </a:r>
          </a:p>
          <a:p>
            <a:pPr lvl="1"/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74259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Algorithme A* : Termes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G </a:t>
            </a:r>
            <a:r>
              <a:rPr lang="fr-CA" dirty="0"/>
              <a:t>: Distance parcouru du nœud de départ au nœud actuel</a:t>
            </a:r>
          </a:p>
          <a:p>
            <a:r>
              <a:rPr lang="fr-CA" dirty="0"/>
              <a:t>H : Heuristique soit l’</a:t>
            </a:r>
            <a:r>
              <a:rPr lang="fr-CA" u="sng" dirty="0"/>
              <a:t>estimation</a:t>
            </a:r>
            <a:r>
              <a:rPr lang="fr-CA" dirty="0"/>
              <a:t> de la distance en le nœud actuel et le nœud </a:t>
            </a:r>
            <a:r>
              <a:rPr lang="fr-CA" dirty="0" smtClean="0"/>
              <a:t>final</a:t>
            </a:r>
          </a:p>
          <a:p>
            <a:r>
              <a:rPr lang="fr-CA" dirty="0" smtClean="0"/>
              <a:t>F : Distance à parcourir entre le départ et la fin si l’on passe par ce nœud </a:t>
            </a:r>
            <a:endParaRPr lang="fr-CA" dirty="0"/>
          </a:p>
          <a:p>
            <a:pPr lvl="1"/>
            <a:r>
              <a:rPr lang="fr-CA" dirty="0" smtClean="0"/>
              <a:t>F = G + H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53750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2076</TotalTime>
  <Words>1033</Words>
  <Application>Microsoft Macintosh PowerPoint</Application>
  <PresentationFormat>Présentation à l'écran (4:3)</PresentationFormat>
  <Paragraphs>144</Paragraphs>
  <Slides>25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Austin</vt:lpstr>
      <vt:lpstr>Dév. d’application interactive III</vt:lpstr>
      <vt:lpstr>Plan de leçon</vt:lpstr>
      <vt:lpstr>Recherche de chemin</vt:lpstr>
      <vt:lpstr>Recherche de chemin</vt:lpstr>
      <vt:lpstr>Recherche de chemin</vt:lpstr>
      <vt:lpstr>Recherche de chemin</vt:lpstr>
      <vt:lpstr>Recherche de chemin</vt:lpstr>
      <vt:lpstr>Algorithme A*</vt:lpstr>
      <vt:lpstr>Algorithme A* : Termes</vt:lpstr>
      <vt:lpstr>Algorithme A* : Termes</vt:lpstr>
      <vt:lpstr>Algorithme A*</vt:lpstr>
      <vt:lpstr>Algorithme A*</vt:lpstr>
      <vt:lpstr>Algorithme A*</vt:lpstr>
      <vt:lpstr>Algorithme A*</vt:lpstr>
      <vt:lpstr>Algorithme A*</vt:lpstr>
      <vt:lpstr>Algorithme A*</vt:lpstr>
      <vt:lpstr>Exemple</vt:lpstr>
      <vt:lpstr>Exemple</vt:lpstr>
      <vt:lpstr>Exemple</vt:lpstr>
      <vt:lpstr>Exemple</vt:lpstr>
      <vt:lpstr>Exemple</vt:lpstr>
      <vt:lpstr>Exercices</vt:lpstr>
      <vt:lpstr>Présentation PowerPoint</vt:lpstr>
      <vt:lpstr>Présentation PowerPoint</vt:lpstr>
      <vt:lpstr>Références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Dév. d’application interactive III</dc:title>
  <dc:creator>Nicolas Bourré</dc:creator>
  <cp:lastModifiedBy>Nicolas Bourre</cp:lastModifiedBy>
  <cp:revision>31</cp:revision>
  <dcterms:created xsi:type="dcterms:W3CDTF">2012-10-24T13:16:15Z</dcterms:created>
  <dcterms:modified xsi:type="dcterms:W3CDTF">2014-11-03T18:25:18Z</dcterms:modified>
</cp:coreProperties>
</file>