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7"/>
  </p:notesMasterIdLst>
  <p:sldIdLst>
    <p:sldId id="256" r:id="rId2"/>
    <p:sldId id="257" r:id="rId3"/>
    <p:sldId id="269" r:id="rId4"/>
    <p:sldId id="258" r:id="rId5"/>
    <p:sldId id="259" r:id="rId6"/>
    <p:sldId id="261" r:id="rId7"/>
    <p:sldId id="262" r:id="rId8"/>
    <p:sldId id="263" r:id="rId9"/>
    <p:sldId id="271" r:id="rId10"/>
    <p:sldId id="264" r:id="rId11"/>
    <p:sldId id="270" r:id="rId12"/>
    <p:sldId id="267" r:id="rId13"/>
    <p:sldId id="268" r:id="rId14"/>
    <p:sldId id="266" r:id="rId15"/>
    <p:sldId id="272" r:id="rId16"/>
    <p:sldId id="273" r:id="rId17"/>
    <p:sldId id="274" r:id="rId18"/>
    <p:sldId id="277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1" r:id="rId33"/>
    <p:sldId id="292" r:id="rId34"/>
    <p:sldId id="286" r:id="rId35"/>
    <p:sldId id="26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0F65B-507F-9148-A2A2-5E320A5F0D71}" type="datetimeFigureOut">
              <a:rPr lang="fr-FR" smtClean="0"/>
              <a:t>06/10/2014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9FE40-7912-B548-8BDD-3CAD3652A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83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Longueur</a:t>
            </a:r>
            <a:r>
              <a:rPr lang="fr-FR" baseline="0" dirty="0" smtClean="0"/>
              <a:t> </a:t>
            </a:r>
            <a:r>
              <a:rPr lang="fr-FR" baseline="0" dirty="0" smtClean="0">
                <a:sym typeface="Wingdings"/>
              </a:rPr>
              <a:t> Magnitude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9FE40-7912-B548-8BDD-3CAD3652A52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1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October 06,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October 06,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natureofcode.com/book/chapter-2-forces/" TargetMode="External"/><Relationship Id="rId2" Type="http://schemas.openxmlformats.org/officeDocument/2006/relationships/hyperlink" Target="http://natureofcode.com/book/chapter-1-vecto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Processing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Programmation créative – Les vecteurs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5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déplacement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simuler du mouvement à l’aide des vecteurs, il faut utiliser la translation</a:t>
            </a:r>
          </a:p>
          <a:p>
            <a:r>
              <a:rPr lang="fr-FR" dirty="0" smtClean="0"/>
              <a:t>Le mouvement est un déplacement dans le temps</a:t>
            </a:r>
          </a:p>
          <a:p>
            <a:r>
              <a:rPr lang="fr-FR" dirty="0" smtClean="0"/>
              <a:t>La vitesse représente un déplacement dans le temps</a:t>
            </a:r>
          </a:p>
          <a:p>
            <a:r>
              <a:rPr lang="fr-FR" dirty="0" smtClean="0"/>
              <a:t>La vitesse peut être représenté par un vecteur</a:t>
            </a:r>
          </a:p>
          <a:p>
            <a:r>
              <a:rPr lang="fr-FR" dirty="0"/>
              <a:t>Le déplacement est une distance dans une unité </a:t>
            </a:r>
            <a:r>
              <a:rPr lang="fr-FR" dirty="0" smtClean="0"/>
              <a:t>donnée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6870" y="4704522"/>
            <a:ext cx="3463095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Exemple :</a:t>
            </a:r>
          </a:p>
          <a:p>
            <a:r>
              <a:rPr lang="fr-FR" dirty="0"/>
              <a:t>l</a:t>
            </a:r>
            <a:r>
              <a:rPr lang="fr-FR" dirty="0" smtClean="0"/>
              <a:t>ocation = new PVector (50, 50);</a:t>
            </a:r>
          </a:p>
          <a:p>
            <a:r>
              <a:rPr lang="fr-FR" dirty="0" smtClean="0"/>
              <a:t>vitesse = new PVector (1, 1);</a:t>
            </a:r>
          </a:p>
          <a:p>
            <a:r>
              <a:rPr lang="fr-FR" dirty="0" err="1" smtClean="0"/>
              <a:t>location.add</a:t>
            </a:r>
            <a:r>
              <a:rPr lang="fr-FR" dirty="0" smtClean="0"/>
              <a:t>(vitesse)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1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Créez une classe PVector avec les propriétés X et Y ainsi qu’un méthode qui additionne les vecteurs</a:t>
            </a:r>
          </a:p>
          <a:p>
            <a:r>
              <a:rPr lang="fr-FR" dirty="0" smtClean="0"/>
              <a:t>Améliorez le premier exercice pour utiliser les vecteurs pour déplacer l’image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45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opérations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Soustraction</a:t>
            </a:r>
          </a:p>
          <a:p>
            <a:pPr lvl="1"/>
            <a:r>
              <a:rPr lang="fr-FR" dirty="0" smtClean="0"/>
              <a:t>Idem que l’addition</a:t>
            </a:r>
          </a:p>
          <a:p>
            <a:r>
              <a:rPr lang="fr-FR" dirty="0" smtClean="0"/>
              <a:t>Multiplication par un scalaire</a:t>
            </a:r>
          </a:p>
          <a:p>
            <a:pPr lvl="1"/>
            <a:r>
              <a:rPr lang="fr-FR" dirty="0" smtClean="0"/>
              <a:t>On multiplie pour chacun des composants du vecteur par une valeur scalaire</a:t>
            </a:r>
          </a:p>
          <a:p>
            <a:r>
              <a:rPr lang="fr-FR" dirty="0" smtClean="0"/>
              <a:t>Division par un scalaire</a:t>
            </a:r>
          </a:p>
          <a:p>
            <a:pPr lvl="1"/>
            <a:r>
              <a:rPr lang="fr-FR" dirty="0" smtClean="0"/>
              <a:t>Idem que la multiplication</a:t>
            </a:r>
          </a:p>
          <a:p>
            <a:r>
              <a:rPr lang="fr-FR" dirty="0" smtClean="0"/>
              <a:t>Magnitude</a:t>
            </a:r>
          </a:p>
          <a:p>
            <a:pPr lvl="1"/>
            <a:r>
              <a:rPr lang="fr-FR" dirty="0" smtClean="0"/>
              <a:t>La magnitude est la longueur du vecteur en utilisant le théorème de Pythagore</a:t>
            </a:r>
          </a:p>
          <a:p>
            <a:r>
              <a:rPr lang="fr-FR" dirty="0" smtClean="0"/>
              <a:t>Normalisation</a:t>
            </a:r>
          </a:p>
          <a:p>
            <a:pPr lvl="1"/>
            <a:r>
              <a:rPr lang="fr-FR" dirty="0" smtClean="0"/>
              <a:t>Ramène le vecteur à une longueur de 1 unité</a:t>
            </a:r>
          </a:p>
          <a:p>
            <a:pPr lvl="1"/>
            <a:r>
              <a:rPr lang="fr-FR" dirty="0" smtClean="0"/>
              <a:t>On divise le vecteur par sa longueur</a:t>
            </a:r>
          </a:p>
        </p:txBody>
      </p:sp>
    </p:spTree>
    <p:extLst>
      <p:ext uri="{BB962C8B-B14F-4D97-AF65-F5344CB8AC3E}">
        <p14:creationId xmlns:p14="http://schemas.microsoft.com/office/powerpoint/2010/main" val="24855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accélération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L’accélération est le taux de variation de la vitesse</a:t>
            </a:r>
          </a:p>
          <a:p>
            <a:r>
              <a:rPr lang="fr-FR" dirty="0" smtClean="0"/>
              <a:t>En programmation, on additionne l’accélération à la vitesse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33491" y="3720297"/>
            <a:ext cx="3668204" cy="1754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Exemple</a:t>
            </a:r>
          </a:p>
          <a:p>
            <a:r>
              <a:rPr lang="fr-FR" dirty="0" err="1" smtClean="0"/>
              <a:t>acceleration</a:t>
            </a:r>
            <a:r>
              <a:rPr lang="fr-FR" dirty="0" smtClean="0"/>
              <a:t> = new PVector (1, 1);</a:t>
            </a:r>
          </a:p>
          <a:p>
            <a:r>
              <a:rPr lang="fr-FR" dirty="0" smtClean="0"/>
              <a:t>vitesse = new PVector (0, 0);</a:t>
            </a:r>
          </a:p>
          <a:p>
            <a:endParaRPr lang="fr-FR" dirty="0"/>
          </a:p>
          <a:p>
            <a:r>
              <a:rPr lang="fr-FR" dirty="0" err="1" smtClean="0"/>
              <a:t>vitesse.add</a:t>
            </a:r>
            <a:r>
              <a:rPr lang="fr-FR" dirty="0" smtClean="0"/>
              <a:t> (</a:t>
            </a:r>
            <a:r>
              <a:rPr lang="fr-FR" dirty="0" err="1" smtClean="0"/>
              <a:t>acceleration</a:t>
            </a:r>
            <a:r>
              <a:rPr lang="fr-FR" dirty="0" smtClean="0"/>
              <a:t>);</a:t>
            </a:r>
          </a:p>
          <a:p>
            <a:r>
              <a:rPr lang="fr-FR" dirty="0" err="1" smtClean="0"/>
              <a:t>location.add</a:t>
            </a:r>
            <a:r>
              <a:rPr lang="fr-FR" dirty="0" smtClean="0"/>
              <a:t> (vitesse);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44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autres opérations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un jeu, on limite souvent les vitesses</a:t>
            </a:r>
          </a:p>
          <a:p>
            <a:r>
              <a:rPr lang="fr-FR" dirty="0" smtClean="0"/>
              <a:t>Pour limiter les vitesses, on ajoute une méthode limite la longueur d’un vecteur</a:t>
            </a:r>
          </a:p>
          <a:p>
            <a:r>
              <a:rPr lang="fr-FR" dirty="0" smtClean="0"/>
              <a:t>L’algorithme est le suivant</a:t>
            </a:r>
          </a:p>
          <a:p>
            <a:pPr lvl="1"/>
            <a:r>
              <a:rPr lang="fr-FR" dirty="0" smtClean="0"/>
              <a:t>Si </a:t>
            </a:r>
            <a:r>
              <a:rPr lang="fr-FR" dirty="0" err="1" smtClean="0"/>
              <a:t>vecteur.longueur</a:t>
            </a:r>
            <a:r>
              <a:rPr lang="fr-FR" dirty="0" smtClean="0"/>
              <a:t> &gt; max</a:t>
            </a:r>
          </a:p>
          <a:p>
            <a:pPr lvl="2"/>
            <a:r>
              <a:rPr lang="fr-FR" dirty="0" err="1" smtClean="0"/>
              <a:t>vecteur.normalise</a:t>
            </a:r>
            <a:r>
              <a:rPr lang="fr-FR" dirty="0" smtClean="0"/>
              <a:t>()</a:t>
            </a:r>
          </a:p>
          <a:p>
            <a:pPr lvl="2"/>
            <a:r>
              <a:rPr lang="fr-FR" dirty="0" err="1" smtClean="0"/>
              <a:t>vecteur.mult</a:t>
            </a:r>
            <a:r>
              <a:rPr lang="fr-FR" dirty="0" smtClean="0"/>
              <a:t>(max)</a:t>
            </a:r>
          </a:p>
          <a:p>
            <a:pPr lvl="1"/>
            <a:r>
              <a:rPr lang="fr-FR" dirty="0" smtClean="0"/>
              <a:t>Fin 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18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Modifiez la classe PVector pour avoir toutes les opérations mentionnées dans les diapositives précédentes</a:t>
            </a:r>
          </a:p>
          <a:p>
            <a:r>
              <a:rPr lang="fr-FR" dirty="0" smtClean="0"/>
              <a:t>Ajoutez une méthode statique qui additionne deux vecteurs et qui retourne un nouveau vecteur</a:t>
            </a:r>
          </a:p>
          <a:p>
            <a:pPr lvl="1"/>
            <a:r>
              <a:rPr lang="fr-FR" dirty="0" smtClean="0"/>
              <a:t>Exemple : PVector v = </a:t>
            </a:r>
            <a:r>
              <a:rPr lang="fr-FR" dirty="0" err="1" smtClean="0"/>
              <a:t>PVector.add</a:t>
            </a:r>
            <a:r>
              <a:rPr lang="fr-FR" dirty="0" smtClean="0"/>
              <a:t>(vitesse, </a:t>
            </a:r>
            <a:r>
              <a:rPr lang="fr-FR" dirty="0" err="1" smtClean="0"/>
              <a:t>acceleration</a:t>
            </a:r>
            <a:r>
              <a:rPr lang="fr-FR" dirty="0" smtClean="0"/>
              <a:t>)</a:t>
            </a:r>
          </a:p>
          <a:p>
            <a:r>
              <a:rPr lang="fr-FR" dirty="0"/>
              <a:t>Ajoutez une méthode statique qui </a:t>
            </a:r>
            <a:r>
              <a:rPr lang="fr-FR" dirty="0" smtClean="0"/>
              <a:t>retourne un vecteur normalisé aléatoire</a:t>
            </a:r>
          </a:p>
          <a:p>
            <a:r>
              <a:rPr lang="fr-FR" dirty="0" smtClean="0"/>
              <a:t>Modifiez le programme principal pour que lorsque l’utilisateur appuie sur une flèche, l’image accélère dans la direction de la flèche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63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chaque fois que l’on désire calculer une trajectoire, il faut calculer la magnitude et la direction</a:t>
            </a:r>
          </a:p>
          <a:p>
            <a:r>
              <a:rPr lang="fr-CA" dirty="0" smtClean="0"/>
              <a:t>Prenons l’exemple où l’on désire que notre objet se déplace vers la souris</a:t>
            </a:r>
          </a:p>
          <a:p>
            <a:r>
              <a:rPr lang="fr-CA" dirty="0" smtClean="0"/>
              <a:t>Calculons la direction</a:t>
            </a:r>
          </a:p>
          <a:p>
            <a:pPr lvl="1"/>
            <a:r>
              <a:rPr lang="fr-CA" dirty="0" smtClean="0"/>
              <a:t>Celle-ci est la distance entre le X et Y de l’objet et le X et Y de la souris</a:t>
            </a:r>
          </a:p>
          <a:p>
            <a:pPr lvl="1"/>
            <a:endParaRPr lang="en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371" y="5486834"/>
            <a:ext cx="2630429" cy="798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1188750" y="4479238"/>
            <a:ext cx="530792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 smtClean="0"/>
              <a:t>PVector souris = new PVector (</a:t>
            </a:r>
            <a:r>
              <a:rPr lang="fr-CA" dirty="0" err="1" smtClean="0"/>
              <a:t>mouseX</a:t>
            </a:r>
            <a:r>
              <a:rPr lang="fr-CA" dirty="0" smtClean="0"/>
              <a:t>, </a:t>
            </a:r>
            <a:r>
              <a:rPr lang="fr-CA" dirty="0" err="1" smtClean="0"/>
              <a:t>mouseY</a:t>
            </a:r>
            <a:r>
              <a:rPr lang="fr-CA" dirty="0" smtClean="0"/>
              <a:t>);</a:t>
            </a:r>
          </a:p>
          <a:p>
            <a:r>
              <a:rPr lang="fr-CA" dirty="0" smtClean="0"/>
              <a:t>PVector </a:t>
            </a:r>
            <a:r>
              <a:rPr lang="fr-CA" dirty="0" err="1" smtClean="0"/>
              <a:t>dir</a:t>
            </a:r>
            <a:r>
              <a:rPr lang="fr-CA" dirty="0" smtClean="0"/>
              <a:t> = </a:t>
            </a:r>
            <a:r>
              <a:rPr lang="fr-CA" dirty="0" err="1" smtClean="0"/>
              <a:t>PVector.sub</a:t>
            </a:r>
            <a:r>
              <a:rPr lang="fr-CA" dirty="0" smtClean="0"/>
              <a:t>(location, souris);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65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Nous avons maintenant le vecteur qui pointe directement à l’emplacement de la souris</a:t>
            </a:r>
          </a:p>
          <a:p>
            <a:r>
              <a:rPr lang="fr-CA" dirty="0" smtClean="0"/>
              <a:t>Si nous additionnons la direction à la position l’objet apparaîtrait immédiatement à la souris et ce n’est pas l’effet désiré</a:t>
            </a:r>
          </a:p>
          <a:p>
            <a:r>
              <a:rPr lang="fr-CA" dirty="0" smtClean="0"/>
              <a:t>Ce que l’on doit faire, c’est de décider à quelle vitesse l’objet doit se rendre à la souris</a:t>
            </a:r>
          </a:p>
          <a:p>
            <a:r>
              <a:rPr lang="fr-CA" dirty="0" smtClean="0"/>
              <a:t>Pour ce faire, on normalisera le vecteur pour ensuite le multiplier par une valeur qui déterminera sa vitesse en unité</a:t>
            </a:r>
          </a:p>
          <a:p>
            <a:r>
              <a:rPr lang="fr-CA" dirty="0" smtClean="0"/>
              <a:t>Pour finaliser, on applique ce vecteur à l’accélération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24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Faites un projet où une image (cible, balle, etc.) poursuit la souris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forces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simulation des forces dans le monde des jeux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71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Vecteurs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68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module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ce module, on verra comment appliquer différents types de forces à un objet ou plusieurs</a:t>
            </a:r>
          </a:p>
          <a:p>
            <a:r>
              <a:rPr lang="fr-FR" dirty="0" smtClean="0"/>
              <a:t>Force : définition</a:t>
            </a:r>
          </a:p>
          <a:p>
            <a:r>
              <a:rPr lang="fr-FR" dirty="0" smtClean="0"/>
              <a:t>Les lois de Newton</a:t>
            </a:r>
          </a:p>
          <a:p>
            <a:pPr lvl="1"/>
            <a:r>
              <a:rPr lang="fr-FR" dirty="0" smtClean="0"/>
              <a:t>Première</a:t>
            </a:r>
          </a:p>
          <a:p>
            <a:pPr lvl="1"/>
            <a:r>
              <a:rPr lang="fr-FR" dirty="0" smtClean="0"/>
              <a:t>Troisième</a:t>
            </a:r>
          </a:p>
          <a:p>
            <a:pPr lvl="1"/>
            <a:r>
              <a:rPr lang="fr-FR" dirty="0" smtClean="0"/>
              <a:t>Deuxième</a:t>
            </a:r>
          </a:p>
          <a:p>
            <a:r>
              <a:rPr lang="fr-FR" dirty="0" smtClean="0"/>
              <a:t>Accumulation des forces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04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Force : 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physique, une force est une interaction qui tend à modifier la vitesse d’un objet</a:t>
            </a:r>
          </a:p>
          <a:p>
            <a:pPr lvl="1"/>
            <a:r>
              <a:rPr lang="fr-FR" dirty="0" smtClean="0"/>
              <a:t>Lorsque la vitesse est modifiées, il y a automatiquement une accélération</a:t>
            </a:r>
          </a:p>
          <a:p>
            <a:r>
              <a:rPr lang="fr-FR" dirty="0" smtClean="0"/>
              <a:t>Une force peut accélérer le déplacement d’un objet avec une masse</a:t>
            </a:r>
          </a:p>
          <a:p>
            <a:r>
              <a:rPr lang="fr-FR" dirty="0" smtClean="0"/>
              <a:t>Une force possède une magnitude et une direction</a:t>
            </a:r>
          </a:p>
          <a:p>
            <a:pPr lvl="1"/>
            <a:r>
              <a:rPr lang="fr-FR" dirty="0" smtClean="0"/>
              <a:t>Vecteur!</a:t>
            </a:r>
          </a:p>
          <a:p>
            <a:r>
              <a:rPr lang="fr-FR" dirty="0" smtClean="0"/>
              <a:t>Ainsi une force est un vecteur qui cause l’accélération d’un objet avec une masse</a:t>
            </a:r>
          </a:p>
        </p:txBody>
      </p:sp>
    </p:spTree>
    <p:extLst>
      <p:ext uri="{BB962C8B-B14F-4D97-AF65-F5344CB8AC3E}">
        <p14:creationId xmlns:p14="http://schemas.microsoft.com/office/powerpoint/2010/main" val="15168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Newton : Première loi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 objet au repos reste au repos, un objet en déplacement reste en déplacement</a:t>
            </a:r>
          </a:p>
          <a:p>
            <a:pPr lvl="1"/>
            <a:r>
              <a:rPr lang="fr-FR" dirty="0" smtClean="0"/>
              <a:t>Plus en détail : </a:t>
            </a:r>
            <a:r>
              <a:rPr lang="fr-FR" dirty="0"/>
              <a:t>Un objet au repos reste au repos, un objet en déplacement reste en </a:t>
            </a:r>
            <a:r>
              <a:rPr lang="fr-FR" dirty="0" smtClean="0"/>
              <a:t>déplacement à une vitesse et direction constantes à moins d’une force non équilibrée</a:t>
            </a:r>
          </a:p>
          <a:p>
            <a:r>
              <a:rPr lang="fr-FR" i="1" dirty="0" smtClean="0"/>
              <a:t>F = ma</a:t>
            </a:r>
            <a:r>
              <a:rPr lang="fr-FR" dirty="0" smtClean="0"/>
              <a:t>, où </a:t>
            </a:r>
            <a:r>
              <a:rPr lang="fr-FR" i="1" dirty="0" smtClean="0"/>
              <a:t>m</a:t>
            </a:r>
            <a:r>
              <a:rPr lang="fr-FR" dirty="0" smtClean="0"/>
              <a:t> est la masse et </a:t>
            </a:r>
            <a:r>
              <a:rPr lang="fr-FR" i="1" dirty="0" smtClean="0"/>
              <a:t>a</a:t>
            </a:r>
            <a:r>
              <a:rPr lang="fr-FR" dirty="0" smtClean="0"/>
              <a:t> l’accélération</a:t>
            </a:r>
          </a:p>
          <a:p>
            <a:pPr lvl="1"/>
            <a:r>
              <a:rPr lang="fr-FR" dirty="0" smtClean="0"/>
              <a:t>Celle que tout le monde a vue au secondaire!</a:t>
            </a:r>
          </a:p>
          <a:p>
            <a:r>
              <a:rPr lang="fr-FR" dirty="0" smtClean="0"/>
              <a:t>La vitesse d’un objet atteindra une constante lorsqu’une force contraire annulera l’effet de la force initiale, i.e. que la somme des forces sera égale à zéro</a:t>
            </a:r>
          </a:p>
        </p:txBody>
      </p:sp>
    </p:spTree>
    <p:extLst>
      <p:ext uri="{BB962C8B-B14F-4D97-AF65-F5344CB8AC3E}">
        <p14:creationId xmlns:p14="http://schemas.microsoft.com/office/powerpoint/2010/main" val="145009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Newton : Première loi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Une balle qui tombe d’un avion atteindra une vitesse terminale au moment où la résistance de l’air sera égale à la force de </a:t>
            </a:r>
            <a:r>
              <a:rPr lang="fr-FR" dirty="0" smtClean="0"/>
              <a:t>gravité</a:t>
            </a:r>
          </a:p>
          <a:p>
            <a:r>
              <a:rPr lang="fr-FR" dirty="0" smtClean="0"/>
              <a:t>En programmation, la vélocité d’un objet va demeurer constante si elle est dans un état d’équilibre</a:t>
            </a:r>
            <a:endParaRPr lang="fr-FR" dirty="0"/>
          </a:p>
          <a:p>
            <a:endParaRPr lang="fr-FR" dirty="0"/>
          </a:p>
        </p:txBody>
      </p:sp>
      <p:pic>
        <p:nvPicPr>
          <p:cNvPr id="5" name="Espace réservé du contenu 4" descr="ch02_01.pn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 r="27242"/>
          <a:stretch/>
        </p:blipFill>
        <p:spPr>
          <a:xfrm>
            <a:off x="4836531" y="1950518"/>
            <a:ext cx="4023491" cy="2184052"/>
          </a:xfrm>
        </p:spPr>
      </p:pic>
    </p:spTree>
    <p:extLst>
      <p:ext uri="{BB962C8B-B14F-4D97-AF65-F5344CB8AC3E}">
        <p14:creationId xmlns:p14="http://schemas.microsoft.com/office/powerpoint/2010/main" val="12881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Newton : Troisième loi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toute action, il y a une réaction égale et contraire</a:t>
            </a:r>
          </a:p>
          <a:p>
            <a:pPr lvl="1"/>
            <a:r>
              <a:rPr lang="fr-FR" dirty="0" smtClean="0"/>
              <a:t>En d’autres termes, les forces sont toujours en pair. Les deux forces sont égales, mais dans une direction contraire</a:t>
            </a:r>
          </a:p>
          <a:p>
            <a:r>
              <a:rPr lang="fr-FR" dirty="0" smtClean="0"/>
              <a:t>Exemple : Si je pousse un train immobile, le train ne bougera pas, car une force égale va contre la mienne</a:t>
            </a:r>
          </a:p>
          <a:p>
            <a:r>
              <a:rPr lang="fr-FR" dirty="0" smtClean="0"/>
              <a:t>Si on applique un </a:t>
            </a:r>
            <a:r>
              <a:rPr lang="fr-FR" b="1" dirty="0" smtClean="0"/>
              <a:t>PVector f </a:t>
            </a:r>
            <a:r>
              <a:rPr lang="fr-FR" dirty="0" smtClean="0"/>
              <a:t>qui est une force de l’objet A sur l’objet B, on doit aussi appliquer une force dont B applique sur A soit </a:t>
            </a:r>
            <a:r>
              <a:rPr lang="fr-FR" b="1" dirty="0" err="1" smtClean="0"/>
              <a:t>PVector.mult</a:t>
            </a:r>
            <a:r>
              <a:rPr lang="fr-FR" b="1" dirty="0" smtClean="0"/>
              <a:t>(f, -1)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198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Newton : Deuxième loi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force est égale à la masse multipliée par l’accélération</a:t>
            </a:r>
          </a:p>
          <a:p>
            <a:r>
              <a:rPr lang="fr-FR" dirty="0" smtClean="0"/>
              <a:t>L’accélération est directement proportionnel à la force et inversement proportionnel à la masse</a:t>
            </a:r>
          </a:p>
          <a:p>
            <a:pPr lvl="1"/>
            <a:r>
              <a:rPr lang="fr-FR" dirty="0" smtClean="0"/>
              <a:t>Ainsi, si vous êtes sur un chariot, le plus fort que l’on vous pousse, le plus rapide que vous vous déplacerez. Plus lourd vous êtes, plus lentement vous vous déplacerez</a:t>
            </a:r>
          </a:p>
          <a:p>
            <a:r>
              <a:rPr lang="fr-FR" dirty="0" smtClean="0"/>
              <a:t>Poids vs masse</a:t>
            </a:r>
          </a:p>
          <a:p>
            <a:pPr lvl="1"/>
            <a:r>
              <a:rPr lang="fr-FR" dirty="0" smtClean="0"/>
              <a:t>La masse d’un objet est une mesure de la quantité de matière dans un objet qui est exprimée en kilogramme</a:t>
            </a:r>
          </a:p>
          <a:p>
            <a:pPr lvl="1"/>
            <a:r>
              <a:rPr lang="fr-FR" dirty="0" smtClean="0"/>
              <a:t>Le poids, souvent mal interprété comme étant la masse, est techniquement la force de gravité sur un objet soit le poids est la masse multipliée par la gravité</a:t>
            </a:r>
          </a:p>
          <a:p>
            <a:pPr lvl="1"/>
            <a:r>
              <a:rPr lang="fr-FR" dirty="0" smtClean="0"/>
              <a:t>La densité est la quantité de masse par unité de volume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31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simplifier la compréhension, nous allons utiliser une masse de 1</a:t>
            </a:r>
          </a:p>
          <a:p>
            <a:pPr lvl="1"/>
            <a:r>
              <a:rPr lang="fr-FR" dirty="0" smtClean="0"/>
              <a:t>Ainsi F = a</a:t>
            </a:r>
          </a:p>
          <a:p>
            <a:r>
              <a:rPr lang="fr-FR" dirty="0" smtClean="0"/>
              <a:t>Disons que l’on reprend la classe </a:t>
            </a:r>
            <a:r>
              <a:rPr lang="fr-FR" b="1" dirty="0" err="1" smtClean="0"/>
              <a:t>Mover</a:t>
            </a:r>
            <a:r>
              <a:rPr lang="fr-FR" dirty="0" smtClean="0"/>
              <a:t> avec les propriétés location, vélocité et accélération</a:t>
            </a:r>
          </a:p>
          <a:p>
            <a:r>
              <a:rPr lang="fr-FR" dirty="0" smtClean="0"/>
              <a:t>Notre but est d’appliquer une force</a:t>
            </a:r>
          </a:p>
          <a:p>
            <a:pPr lvl="1"/>
            <a:r>
              <a:rPr lang="fr-FR" dirty="0" smtClean="0"/>
              <a:t>Par exemple : </a:t>
            </a:r>
            <a:r>
              <a:rPr lang="fr-FR" b="1" dirty="0" err="1" smtClean="0"/>
              <a:t>mover.applyForce</a:t>
            </a:r>
            <a:r>
              <a:rPr lang="fr-FR" b="1" dirty="0" smtClean="0"/>
              <a:t>(</a:t>
            </a:r>
            <a:r>
              <a:rPr lang="fr-FR" b="1" dirty="0" err="1" smtClean="0"/>
              <a:t>wind</a:t>
            </a:r>
            <a:r>
              <a:rPr lang="fr-FR" b="1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Ou : </a:t>
            </a:r>
            <a:r>
              <a:rPr lang="fr-FR" b="1" dirty="0" err="1" smtClean="0"/>
              <a:t>mover.applyForce</a:t>
            </a:r>
            <a:r>
              <a:rPr lang="fr-FR" b="1" dirty="0" smtClean="0"/>
              <a:t>(</a:t>
            </a:r>
            <a:r>
              <a:rPr lang="fr-FR" b="1" dirty="0" err="1" smtClean="0"/>
              <a:t>gravity</a:t>
            </a:r>
            <a:r>
              <a:rPr lang="fr-FR" b="1" dirty="0" smtClean="0"/>
              <a:t>)</a:t>
            </a: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2330174" y="5018062"/>
            <a:ext cx="3122682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applyForce</a:t>
            </a:r>
            <a:r>
              <a:rPr lang="fr-FR" dirty="0" smtClean="0"/>
              <a:t> (PVector f) {</a:t>
            </a:r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acceleration</a:t>
            </a:r>
            <a:r>
              <a:rPr lang="fr-FR" dirty="0" smtClean="0"/>
              <a:t> = f;</a:t>
            </a:r>
          </a:p>
          <a:p>
            <a:r>
              <a:rPr lang="fr-FR" dirty="0" smtClean="0"/>
              <a:t>}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164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Force : accumulation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Disons que l’on désire appliquer du vent et la gravité en simultané</a:t>
            </a:r>
          </a:p>
          <a:p>
            <a:pPr marL="274320" lvl="1" indent="0">
              <a:buNone/>
            </a:pPr>
            <a:r>
              <a:rPr lang="fr-FR" dirty="0" err="1" smtClean="0"/>
              <a:t>mover.applyForce</a:t>
            </a:r>
            <a:r>
              <a:rPr lang="fr-FR" dirty="0" smtClean="0"/>
              <a:t>(</a:t>
            </a:r>
            <a:r>
              <a:rPr lang="fr-FR" dirty="0" err="1" smtClean="0"/>
              <a:t>wind</a:t>
            </a:r>
            <a:r>
              <a:rPr lang="fr-FR" dirty="0" smtClean="0"/>
              <a:t>);</a:t>
            </a:r>
          </a:p>
          <a:p>
            <a:pPr marL="274320" lvl="1" indent="0">
              <a:buNone/>
            </a:pPr>
            <a:r>
              <a:rPr lang="fr-FR" dirty="0" err="1"/>
              <a:t>mover.applyForce</a:t>
            </a:r>
            <a:r>
              <a:rPr lang="fr-FR" dirty="0" smtClean="0"/>
              <a:t>(</a:t>
            </a:r>
            <a:r>
              <a:rPr lang="fr-FR" dirty="0" err="1" smtClean="0"/>
              <a:t>gravity</a:t>
            </a:r>
            <a:r>
              <a:rPr lang="fr-FR" dirty="0" smtClean="0"/>
              <a:t>)</a:t>
            </a:r>
            <a:r>
              <a:rPr lang="fr-FR" dirty="0"/>
              <a:t>;</a:t>
            </a:r>
          </a:p>
          <a:p>
            <a:pPr marL="274320" lvl="1" indent="0">
              <a:buNone/>
            </a:pPr>
            <a:r>
              <a:rPr lang="fr-FR" dirty="0" err="1" smtClean="0"/>
              <a:t>mover.update</a:t>
            </a:r>
            <a:r>
              <a:rPr lang="fr-FR" dirty="0" smtClean="0"/>
              <a:t>();</a:t>
            </a:r>
          </a:p>
          <a:p>
            <a:pPr marL="274320" lvl="1" indent="0">
              <a:buNone/>
            </a:pPr>
            <a:r>
              <a:rPr lang="fr-FR" dirty="0" err="1" smtClean="0"/>
              <a:t>mover.display</a:t>
            </a:r>
            <a:r>
              <a:rPr lang="fr-FR" dirty="0" smtClean="0"/>
              <a:t>();</a:t>
            </a:r>
          </a:p>
          <a:p>
            <a:r>
              <a:rPr lang="fr-FR" dirty="0" smtClean="0"/>
              <a:t>Si l’on prend l’exemple précédent, ce code est brisé, car le vent sera toujours écrasé par la gravité!</a:t>
            </a:r>
          </a:p>
          <a:p>
            <a:r>
              <a:rPr lang="fr-FR" dirty="0" smtClean="0"/>
              <a:t>L’accélération est égale à la somme de toutes les forces divisés par la masse, cette action se nomme l’accumulation des forces</a:t>
            </a:r>
          </a:p>
          <a:p>
            <a:pPr marL="274320" lvl="1" indent="0">
              <a:buNone/>
            </a:pP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applyForce</a:t>
            </a:r>
            <a:r>
              <a:rPr lang="fr-FR" dirty="0" smtClean="0"/>
              <a:t>(</a:t>
            </a:r>
            <a:r>
              <a:rPr lang="fr-FR" dirty="0" err="1" smtClean="0"/>
              <a:t>Pvector</a:t>
            </a:r>
            <a:r>
              <a:rPr lang="fr-FR" dirty="0" smtClean="0"/>
              <a:t> f) {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acceleration.add</a:t>
            </a:r>
            <a:r>
              <a:rPr lang="fr-FR" dirty="0" smtClean="0"/>
              <a:t>(force);</a:t>
            </a:r>
          </a:p>
          <a:p>
            <a:pPr marL="274320" lvl="1" indent="0">
              <a:buNone/>
            </a:pPr>
            <a:r>
              <a:rPr lang="fr-FR" dirty="0" smtClean="0"/>
              <a:t>}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62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Force : accumulation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Dans l’exemple précédent, il y encore un problème</a:t>
            </a:r>
          </a:p>
          <a:p>
            <a:pPr marL="274320" lvl="1" indent="0">
              <a:buNone/>
            </a:pPr>
            <a:r>
              <a:rPr lang="fr-FR" dirty="0" smtClean="0"/>
              <a:t>Si l’on applique une force lorsque la souris est appuyée</a:t>
            </a:r>
          </a:p>
          <a:p>
            <a:pPr marL="274320" lvl="1" indent="0">
              <a:buNone/>
            </a:pPr>
            <a:r>
              <a:rPr lang="fr-FR" dirty="0" smtClean="0"/>
              <a:t>if (</a:t>
            </a:r>
            <a:r>
              <a:rPr lang="fr-FR" dirty="0" err="1" smtClean="0"/>
              <a:t>mousePressed</a:t>
            </a:r>
            <a:r>
              <a:rPr lang="fr-FR" dirty="0" smtClean="0"/>
              <a:t>) {</a:t>
            </a:r>
          </a:p>
          <a:p>
            <a:pPr marL="274320" lvl="1" indent="0">
              <a:buNone/>
            </a:pPr>
            <a:r>
              <a:rPr lang="fr-FR" dirty="0" smtClean="0"/>
              <a:t>  PVector </a:t>
            </a:r>
            <a:r>
              <a:rPr lang="fr-FR" dirty="0" err="1" smtClean="0"/>
              <a:t>wind</a:t>
            </a:r>
            <a:r>
              <a:rPr lang="fr-FR" dirty="0" smtClean="0"/>
              <a:t> = new PVector(0.5, 0);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mover.applyForce</a:t>
            </a:r>
            <a:r>
              <a:rPr lang="fr-FR" dirty="0" smtClean="0"/>
              <a:t>(</a:t>
            </a:r>
            <a:r>
              <a:rPr lang="fr-FR" dirty="0" err="1" smtClean="0"/>
              <a:t>wind</a:t>
            </a:r>
            <a:r>
              <a:rPr lang="fr-FR" dirty="0" smtClean="0"/>
              <a:t>);</a:t>
            </a:r>
          </a:p>
          <a:p>
            <a:pPr marL="274320" lvl="1" indent="0">
              <a:buNone/>
            </a:pPr>
            <a:r>
              <a:rPr lang="fr-FR" dirty="0" smtClean="0"/>
              <a:t>}</a:t>
            </a:r>
          </a:p>
          <a:p>
            <a:r>
              <a:rPr lang="fr-FR" dirty="0" smtClean="0"/>
              <a:t>Si l’on applique ce code, l’objet va toujours accélérer. Il faut remettre à zéro l’accélération à chaque appel de la méthode </a:t>
            </a:r>
            <a:r>
              <a:rPr lang="fr-FR" b="1" dirty="0" smtClean="0"/>
              <a:t>update</a:t>
            </a:r>
            <a:endParaRPr lang="fr-FR" dirty="0" smtClean="0"/>
          </a:p>
          <a:p>
            <a:r>
              <a:rPr lang="fr-FR" dirty="0" smtClean="0"/>
              <a:t>La méthode la plus simple serait de multiplier l’accélération par zéro à la fin du update</a:t>
            </a:r>
          </a:p>
          <a:p>
            <a:pPr marL="274320" lvl="1" indent="0">
              <a:buNone/>
            </a:pPr>
            <a:r>
              <a:rPr lang="fr-FR" dirty="0" err="1" smtClean="0"/>
              <a:t>void</a:t>
            </a:r>
            <a:r>
              <a:rPr lang="fr-FR" dirty="0" smtClean="0"/>
              <a:t> update() {</a:t>
            </a:r>
          </a:p>
          <a:p>
            <a:pPr marL="274320" lvl="1" indent="0">
              <a:buNone/>
            </a:pPr>
            <a:r>
              <a:rPr lang="fr-FR" dirty="0" smtClean="0"/>
              <a:t>  </a:t>
            </a:r>
            <a:r>
              <a:rPr lang="fr-FR" dirty="0" err="1" smtClean="0"/>
              <a:t>velocity.add</a:t>
            </a:r>
            <a:r>
              <a:rPr lang="fr-FR" dirty="0" smtClean="0"/>
              <a:t>(</a:t>
            </a:r>
            <a:r>
              <a:rPr lang="fr-FR" dirty="0" err="1" smtClean="0"/>
              <a:t>acceleration</a:t>
            </a:r>
            <a:r>
              <a:rPr lang="fr-FR" dirty="0" smtClean="0"/>
              <a:t>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location.add</a:t>
            </a:r>
            <a:r>
              <a:rPr lang="fr-FR" dirty="0" smtClean="0"/>
              <a:t>(</a:t>
            </a:r>
            <a:r>
              <a:rPr lang="fr-FR" dirty="0" err="1" smtClean="0"/>
              <a:t>velocity</a:t>
            </a:r>
            <a:r>
              <a:rPr lang="fr-FR" dirty="0" smtClean="0"/>
              <a:t>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acceleration.mult</a:t>
            </a:r>
            <a:r>
              <a:rPr lang="fr-FR" dirty="0" smtClean="0"/>
              <a:t>(0);</a:t>
            </a:r>
          </a:p>
          <a:p>
            <a:pPr marL="274320" lvl="1" indent="0">
              <a:buNone/>
            </a:pPr>
            <a:r>
              <a:rPr lang="fr-FR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89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Travailler avec la 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L’ajout de la masse est relativement simple</a:t>
            </a:r>
          </a:p>
          <a:p>
            <a:r>
              <a:rPr lang="fr-FR" dirty="0" smtClean="0"/>
              <a:t>En premier lieu, il faudra ajouter une propriété </a:t>
            </a:r>
            <a:r>
              <a:rPr lang="fr-FR" b="1" dirty="0" smtClean="0"/>
              <a:t>mass</a:t>
            </a:r>
            <a:r>
              <a:rPr lang="fr-FR" dirty="0" smtClean="0"/>
              <a:t> à notre objet qui sera un </a:t>
            </a:r>
            <a:r>
              <a:rPr lang="fr-FR" b="1" dirty="0" err="1" smtClean="0"/>
              <a:t>float</a:t>
            </a:r>
            <a:endParaRPr lang="fr-FR" dirty="0" smtClean="0"/>
          </a:p>
          <a:p>
            <a:pPr lvl="1"/>
            <a:r>
              <a:rPr lang="fr-FR" dirty="0" smtClean="0"/>
              <a:t>Nous ne nous encombrerons pas des unités de mesure</a:t>
            </a:r>
          </a:p>
          <a:p>
            <a:r>
              <a:rPr lang="fr-FR" dirty="0" smtClean="0"/>
              <a:t>Simplement on pourrait modifier </a:t>
            </a:r>
            <a:r>
              <a:rPr lang="fr-FR" b="1" dirty="0" err="1" smtClean="0"/>
              <a:t>applyForce</a:t>
            </a:r>
            <a:r>
              <a:rPr lang="fr-FR" dirty="0" smtClean="0"/>
              <a:t> ainsi</a:t>
            </a:r>
          </a:p>
          <a:p>
            <a:pPr marL="274320" lvl="1" indent="0">
              <a:buNone/>
            </a:pP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applyForce</a:t>
            </a:r>
            <a:r>
              <a:rPr lang="fr-FR" dirty="0" smtClean="0"/>
              <a:t>(PVector force) {</a:t>
            </a:r>
          </a:p>
          <a:p>
            <a:pPr marL="274320" lvl="1" indent="0">
              <a:buNone/>
            </a:pPr>
            <a:r>
              <a:rPr lang="fr-FR" dirty="0" smtClean="0"/>
              <a:t>  </a:t>
            </a:r>
            <a:r>
              <a:rPr lang="fr-FR" dirty="0" err="1" smtClean="0"/>
              <a:t>force.div</a:t>
            </a:r>
            <a:r>
              <a:rPr lang="fr-FR" dirty="0" smtClean="0"/>
              <a:t>(mass);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acceleration.add</a:t>
            </a:r>
            <a:r>
              <a:rPr lang="fr-FR" dirty="0" smtClean="0"/>
              <a:t>(force);</a:t>
            </a:r>
          </a:p>
          <a:p>
            <a:pPr marL="274320" lvl="1" indent="0">
              <a:buNone/>
            </a:pPr>
            <a:r>
              <a:rPr lang="fr-FR" dirty="0" smtClean="0"/>
              <a:t>}</a:t>
            </a:r>
          </a:p>
          <a:p>
            <a:r>
              <a:rPr lang="fr-FR" dirty="0" smtClean="0"/>
              <a:t>Cependant, il y a un problème. Qu’arriverait-il si on appliquait la même force à deux objets distincts?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22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À l’aide de </a:t>
            </a:r>
            <a:r>
              <a:rPr lang="fr-FR" dirty="0" err="1" smtClean="0"/>
              <a:t>LibGdx</a:t>
            </a:r>
            <a:r>
              <a:rPr lang="fr-FR" dirty="0" smtClean="0"/>
              <a:t>, faites déplacer une image qui rebondit sur les bords de la fenêtre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3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Travailler avec la masse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problème avec la question précédente est que l’on diviserait la force lors de l’application au deuxième objet</a:t>
            </a:r>
          </a:p>
          <a:p>
            <a:r>
              <a:rPr lang="fr-FR" dirty="0" smtClean="0"/>
              <a:t>Ainsi, il faut créer une copie du vecteur avant de pouvoir l’additionner</a:t>
            </a:r>
          </a:p>
          <a:p>
            <a:pPr marL="274320" lvl="1" indent="0">
              <a:buNone/>
            </a:pPr>
            <a:r>
              <a:rPr lang="fr-FR" dirty="0" err="1" smtClean="0"/>
              <a:t>void</a:t>
            </a:r>
            <a:r>
              <a:rPr lang="fr-FR" dirty="0" smtClean="0"/>
              <a:t> </a:t>
            </a:r>
            <a:r>
              <a:rPr lang="fr-FR" dirty="0" err="1" smtClean="0"/>
              <a:t>applyForce</a:t>
            </a:r>
            <a:r>
              <a:rPr lang="fr-FR" dirty="0" smtClean="0"/>
              <a:t>(Force force) {</a:t>
            </a:r>
          </a:p>
          <a:p>
            <a:pPr marL="274320" lvl="1" indent="0">
              <a:buNone/>
            </a:pPr>
            <a:r>
              <a:rPr lang="fr-FR" dirty="0" smtClean="0"/>
              <a:t>  PVector f = </a:t>
            </a:r>
            <a:r>
              <a:rPr lang="fr-FR" dirty="0" err="1" smtClean="0"/>
              <a:t>force.get</a:t>
            </a:r>
            <a:r>
              <a:rPr lang="fr-FR" dirty="0" smtClean="0"/>
              <a:t>();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f.div</a:t>
            </a:r>
            <a:r>
              <a:rPr lang="fr-FR" dirty="0" smtClean="0"/>
              <a:t>(mass);</a:t>
            </a:r>
          </a:p>
          <a:p>
            <a:pPr marL="274320" lvl="1" indent="0"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acceleration.add</a:t>
            </a:r>
            <a:r>
              <a:rPr lang="fr-FR" dirty="0" smtClean="0"/>
              <a:t>(f);</a:t>
            </a:r>
          </a:p>
          <a:p>
            <a:pPr marL="274320" lvl="1" indent="0">
              <a:buNone/>
            </a:pPr>
            <a:r>
              <a:rPr lang="fr-FR" dirty="0" smtClean="0"/>
              <a:t>}</a:t>
            </a:r>
          </a:p>
          <a:p>
            <a:r>
              <a:rPr lang="fr-FR" b="1" dirty="0" smtClean="0"/>
              <a:t>Exercice </a:t>
            </a:r>
            <a:r>
              <a:rPr lang="fr-FR" dirty="0" smtClean="0"/>
              <a:t>: Améliorez la fonction en utilisant la méthode statique </a:t>
            </a:r>
            <a:r>
              <a:rPr lang="fr-FR" b="1" dirty="0" smtClean="0"/>
              <a:t>div</a:t>
            </a:r>
            <a:r>
              <a:rPr lang="fr-FR" dirty="0" smtClean="0"/>
              <a:t> au lieu de </a:t>
            </a:r>
            <a:r>
              <a:rPr lang="fr-FR" b="1" dirty="0" err="1" smtClean="0"/>
              <a:t>get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180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forces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vent et la gravité sont des forces qui sont simples à simuler</a:t>
            </a:r>
          </a:p>
          <a:p>
            <a:r>
              <a:rPr lang="fr-FR" dirty="0" smtClean="0"/>
              <a:t>Au secondaire, nous avons vu la friction, la tension, l’élasticité et plus</a:t>
            </a:r>
          </a:p>
          <a:p>
            <a:r>
              <a:rPr lang="fr-FR" dirty="0" smtClean="0"/>
              <a:t>Dans cette partie, nous allons voir la friction et comment déconstruire une formule de force</a:t>
            </a:r>
          </a:p>
          <a:p>
            <a:r>
              <a:rPr lang="fr-FR" dirty="0" smtClean="0"/>
              <a:t>La friction est une force qui est utile pour simuler la perte de vitesse d’un objet</a:t>
            </a:r>
          </a:p>
          <a:p>
            <a:pPr lvl="1"/>
            <a:r>
              <a:rPr lang="fr-FR" dirty="0" smtClean="0"/>
              <a:t>Par exemple, une balle qui roule au sol ou encore la résistance de l’air sur une objet qui est dans les airs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13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Travailler avec les forces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Comprendre le concept derrière une force</a:t>
            </a:r>
          </a:p>
          <a:p>
            <a:r>
              <a:rPr lang="fr-FR" dirty="0" smtClean="0"/>
              <a:t>On déconstruit une force en deux parties</a:t>
            </a:r>
          </a:p>
          <a:p>
            <a:pPr lvl="1"/>
            <a:r>
              <a:rPr lang="fr-FR" dirty="0" smtClean="0"/>
              <a:t>Comment calculons-nous la direction d’une force?</a:t>
            </a:r>
          </a:p>
          <a:p>
            <a:pPr lvl="1"/>
            <a:r>
              <a:rPr lang="fr-FR" dirty="0" smtClean="0"/>
              <a:t>Comment calculons-nous la magnitude d’une force?</a:t>
            </a:r>
          </a:p>
          <a:p>
            <a:r>
              <a:rPr lang="fr-FR" dirty="0" smtClean="0"/>
              <a:t>Traduire une formule en code pour un vecteur</a:t>
            </a:r>
          </a:p>
          <a:p>
            <a:r>
              <a:rPr lang="fr-FR" dirty="0" smtClean="0"/>
              <a:t>Exemple : </a:t>
            </a:r>
          </a:p>
          <a:p>
            <a:pPr lvl="1"/>
            <a:r>
              <a:rPr lang="fr-FR" dirty="0" smtClean="0"/>
              <a:t>Identifier les vecteurs et scalaires. Dans le cas présent, les vecteurs sont la friction et le </a:t>
            </a:r>
            <a:r>
              <a:rPr lang="fr-FR" i="1" dirty="0" smtClean="0"/>
              <a:t>v</a:t>
            </a:r>
            <a:r>
              <a:rPr lang="fr-FR" dirty="0" smtClean="0"/>
              <a:t>. Le chapeau signifie que c’est un vecteur unitaire. μ et N sont des scalaires.</a:t>
            </a:r>
          </a:p>
          <a:p>
            <a:pPr marL="731520" lvl="1" indent="-457200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05181"/>
              </p:ext>
            </p:extLst>
          </p:nvPr>
        </p:nvGraphicFramePr>
        <p:xfrm>
          <a:off x="2330174" y="3598655"/>
          <a:ext cx="2450984" cy="567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…quation" r:id="rId3" imgW="1041400" imgH="241300" progId="Equation.3">
                  <p:embed/>
                </p:oleObj>
              </mc:Choice>
              <mc:Fallback>
                <p:oleObj name="…quation" r:id="rId3" imgW="1041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0174" y="3598655"/>
                        <a:ext cx="2450984" cy="567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2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Force : friction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μ tient pour le coefficient de friction</a:t>
            </a:r>
          </a:p>
          <a:p>
            <a:pPr lvl="1"/>
            <a:r>
              <a:rPr lang="fr-FR" dirty="0"/>
              <a:t>Ce coefficient est déterminé par le type de matériau. Par exemple de la glace a un coefficient faible alors que du caoutchouc a un coefficient plus élevé</a:t>
            </a:r>
          </a:p>
          <a:p>
            <a:r>
              <a:rPr lang="fr-FR" dirty="0" smtClean="0"/>
              <a:t>N tient pour la force normal soit celle qui est perpendiculaire au mouvement</a:t>
            </a:r>
          </a:p>
          <a:p>
            <a:r>
              <a:rPr lang="fr-FR" dirty="0" smtClean="0"/>
              <a:t>La friction est une force de dissipation</a:t>
            </a:r>
          </a:p>
          <a:p>
            <a:pPr marL="274320" lvl="1" indent="0">
              <a:buNone/>
            </a:pPr>
            <a:r>
              <a:rPr lang="fr-FR" dirty="0" smtClean="0"/>
              <a:t>PVector friction = </a:t>
            </a:r>
            <a:r>
              <a:rPr lang="fr-FR" dirty="0" err="1" smtClean="0"/>
              <a:t>velocity.get</a:t>
            </a:r>
            <a:r>
              <a:rPr lang="fr-FR" dirty="0" smtClean="0"/>
              <a:t>();</a:t>
            </a:r>
          </a:p>
          <a:p>
            <a:pPr marL="274320" lvl="1" indent="0">
              <a:buNone/>
            </a:pPr>
            <a:r>
              <a:rPr lang="fr-FR" dirty="0" err="1" smtClean="0"/>
              <a:t>friction.normalize</a:t>
            </a:r>
            <a:r>
              <a:rPr lang="fr-FR" dirty="0" smtClean="0"/>
              <a:t>();</a:t>
            </a:r>
          </a:p>
          <a:p>
            <a:pPr marL="274320" lvl="1" indent="0">
              <a:buNone/>
            </a:pPr>
            <a:r>
              <a:rPr lang="fr-FR" dirty="0" err="1" smtClean="0"/>
              <a:t>friction.mult</a:t>
            </a:r>
            <a:r>
              <a:rPr lang="fr-FR" dirty="0" smtClean="0"/>
              <a:t>(-1);</a:t>
            </a: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93291"/>
              </p:ext>
            </p:extLst>
          </p:nvPr>
        </p:nvGraphicFramePr>
        <p:xfrm>
          <a:off x="5035827" y="650047"/>
          <a:ext cx="2450984" cy="567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…quation" r:id="rId3" imgW="1041400" imgH="241300" progId="Equation.3">
                  <p:embed/>
                </p:oleObj>
              </mc:Choice>
              <mc:Fallback>
                <p:oleObj name="…quation" r:id="rId3" imgW="10414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5827" y="650047"/>
                        <a:ext cx="2450984" cy="567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 5" descr="ch02_03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53" y="4764694"/>
            <a:ext cx="4719982" cy="171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utilisant les forces, simuler un ballon rempli d’hélium qui flotte vers le haut et qui rebondit lorsqu’il atteint le plafond</a:t>
            </a:r>
          </a:p>
          <a:p>
            <a:pPr lvl="1"/>
            <a:r>
              <a:rPr lang="fr-FR" dirty="0" smtClean="0"/>
              <a:t>Ajouter du vent qui change au fil du temps avec un bruit de </a:t>
            </a:r>
            <a:r>
              <a:rPr lang="fr-FR" dirty="0" err="1" smtClean="0"/>
              <a:t>Perlin</a:t>
            </a:r>
            <a:endParaRPr lang="fr-FR" dirty="0"/>
          </a:p>
          <a:p>
            <a:r>
              <a:rPr lang="fr-FR" dirty="0" smtClean="0"/>
              <a:t>Créez une application où il y a une cinquantaine d’objets de masse différente auxquels on applique des forces identiques</a:t>
            </a:r>
          </a:p>
          <a:p>
            <a:pPr lvl="1"/>
            <a:r>
              <a:rPr lang="fr-FR" dirty="0" smtClean="0"/>
              <a:t>Exemple : Cinquante objets auxquels on applique du vent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670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http://natureofcode.com/book/chapter-1-vectors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r>
              <a:rPr lang="fr-FR" dirty="0">
                <a:hlinkClick r:id="rId3"/>
              </a:rPr>
              <a:t>http://natureofcode.com/book/chapter-2-forces</a:t>
            </a:r>
            <a:r>
              <a:rPr lang="fr-FR" dirty="0" smtClean="0">
                <a:hlinkClick r:id="rId3"/>
              </a:rPr>
              <a:t>/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3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terme </a:t>
            </a:r>
            <a:r>
              <a:rPr lang="fr-FR" i="1" dirty="0" smtClean="0"/>
              <a:t>vecteur</a:t>
            </a:r>
            <a:r>
              <a:rPr lang="fr-FR" dirty="0" smtClean="0"/>
              <a:t> peut signifier plusieurs choses dépendant du contexte</a:t>
            </a:r>
          </a:p>
          <a:p>
            <a:pPr lvl="1"/>
            <a:r>
              <a:rPr lang="fr-FR" dirty="0" smtClean="0"/>
              <a:t>En biologie : Décrit un organisme qui transmet une infection d’un hôte à un autre</a:t>
            </a:r>
          </a:p>
          <a:p>
            <a:pPr lvl="1"/>
            <a:r>
              <a:rPr lang="fr-FR" dirty="0" smtClean="0"/>
              <a:t>En programmation : Décrit une structure de tableau de donné</a:t>
            </a:r>
          </a:p>
          <a:p>
            <a:r>
              <a:rPr lang="fr-FR" dirty="0" smtClean="0"/>
              <a:t>En mathématique, un vecteur est un concept permettant de représenter une longueur (magnitude) et une direction</a:t>
            </a:r>
            <a:endParaRPr lang="fr-FR" dirty="0"/>
          </a:p>
        </p:txBody>
      </p:sp>
      <p:pic>
        <p:nvPicPr>
          <p:cNvPr id="5" name="Image 4" descr="ch01_0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688" y="4399482"/>
            <a:ext cx="5486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9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utilité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le monde des jeux vidéo, réalité virtuelle ou autre simulation, les vecteurs sont utilisés partout</a:t>
            </a:r>
          </a:p>
          <a:p>
            <a:r>
              <a:rPr lang="fr-FR" dirty="0" smtClean="0"/>
              <a:t>C’est une connaissance fondamentale à la programmation</a:t>
            </a:r>
          </a:p>
          <a:p>
            <a:r>
              <a:rPr lang="fr-FR" dirty="0" smtClean="0"/>
              <a:t>C’est un bloc de construction nécessaire pour toute application ayant des implications mathématiques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0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À votre niveau (3</a:t>
            </a:r>
            <a:r>
              <a:rPr lang="fr-FR" baseline="30000" dirty="0" smtClean="0"/>
              <a:t>e</a:t>
            </a:r>
            <a:r>
              <a:rPr lang="fr-FR" dirty="0" smtClean="0"/>
              <a:t> année informatique), vous avez sûrement déjà fait une balle qui rebondit sur les murs</a:t>
            </a:r>
          </a:p>
          <a:p>
            <a:r>
              <a:rPr lang="fr-FR" dirty="0" smtClean="0"/>
              <a:t>Peut-être l’avez-vous fait sans vecteur avec un code qui ressemblait à celui-ci</a:t>
            </a:r>
            <a:endParaRPr lang="fr-FR" dirty="0"/>
          </a:p>
        </p:txBody>
      </p:sp>
      <p:pic>
        <p:nvPicPr>
          <p:cNvPr id="5" name="Espace réservé du contenu 4" descr="Screen Shot 2014-09-29 at 11.47.03.pn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" r="2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56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que l’on remarque est l’utilisation de plusieurs variables X et Y similaires</a:t>
            </a:r>
          </a:p>
          <a:p>
            <a:pPr lvl="1"/>
            <a:r>
              <a:rPr lang="fr-FR" dirty="0" smtClean="0"/>
              <a:t>Position X et Y</a:t>
            </a:r>
          </a:p>
          <a:p>
            <a:pPr lvl="1"/>
            <a:r>
              <a:rPr lang="fr-FR" dirty="0" smtClean="0"/>
              <a:t>Vitesse X et Y</a:t>
            </a:r>
          </a:p>
          <a:p>
            <a:r>
              <a:rPr lang="fr-FR" dirty="0" smtClean="0"/>
              <a:t>Une des complications c’est la gestion de toutes ces variables</a:t>
            </a:r>
          </a:p>
          <a:p>
            <a:r>
              <a:rPr lang="fr-FR" dirty="0" smtClean="0"/>
              <a:t>Imaginez maintenant que vous devez gérer l’accélération, la position d’une cible, le vent et la friction</a:t>
            </a:r>
          </a:p>
          <a:p>
            <a:pPr lvl="1"/>
            <a:r>
              <a:rPr lang="fr-FR" dirty="0" smtClean="0"/>
              <a:t>Quelles seraient les variables probables?</a:t>
            </a:r>
          </a:p>
          <a:p>
            <a:pPr lvl="1"/>
            <a:r>
              <a:rPr lang="fr-FR" dirty="0" smtClean="0"/>
              <a:t>Utilisation de deux variables dans chacun des cas</a:t>
            </a:r>
          </a:p>
          <a:p>
            <a:pPr lvl="1"/>
            <a:r>
              <a:rPr lang="fr-FR" dirty="0" smtClean="0"/>
              <a:t>Dans un monde 3D ce serait 3 variables…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2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984360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x;</a:t>
                      </a:r>
                    </a:p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y;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Vector</a:t>
                      </a:r>
                      <a:r>
                        <a:rPr lang="fr-FR" dirty="0" smtClean="0"/>
                        <a:t> location;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xSpeed</a:t>
                      </a:r>
                      <a:r>
                        <a:rPr lang="fr-FR" dirty="0" smtClean="0"/>
                        <a:t>;</a:t>
                      </a:r>
                    </a:p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ySpeed</a:t>
                      </a:r>
                      <a:r>
                        <a:rPr lang="fr-FR" dirty="0" smtClean="0"/>
                        <a:t>;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Vector</a:t>
                      </a:r>
                      <a:r>
                        <a:rPr lang="fr-FR" dirty="0" smtClean="0"/>
                        <a:t> speed;</a:t>
                      </a:r>
                    </a:p>
                    <a:p>
                      <a:endParaRPr lang="fr-FR" b="1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On simplifie</a:t>
                      </a:r>
                      <a:r>
                        <a:rPr lang="fr-FR" baseline="0" dirty="0" smtClean="0"/>
                        <a:t> le code en utilisant les vecteurs.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classe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faut se construire une classe Vecteur pour faciliter le travail</a:t>
            </a:r>
          </a:p>
          <a:p>
            <a:r>
              <a:rPr lang="fr-FR" dirty="0" smtClean="0"/>
              <a:t>Dans cette classe, on y retrouve les propriétés X et Y en </a:t>
            </a:r>
            <a:r>
              <a:rPr lang="fr-FR" dirty="0" err="1" smtClean="0"/>
              <a:t>float</a:t>
            </a:r>
            <a:endParaRPr lang="fr-FR" dirty="0" smtClean="0"/>
          </a:p>
          <a:p>
            <a:r>
              <a:rPr lang="fr-FR" dirty="0" smtClean="0"/>
              <a:t>On y retrouve au minimum une méthode pour additionner un vecteur à l’objet vecteur ainsi que la même méthode surchargée qui acceptera les paramètres X et Y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4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779</TotalTime>
  <Words>1974</Words>
  <Application>Microsoft Office PowerPoint</Application>
  <PresentationFormat>Affichage à l'écran (4:3)</PresentationFormat>
  <Paragraphs>227</Paragraphs>
  <Slides>35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0" baseType="lpstr">
      <vt:lpstr>Arial</vt:lpstr>
      <vt:lpstr>Calibri</vt:lpstr>
      <vt:lpstr>Wingdings</vt:lpstr>
      <vt:lpstr>Clarté</vt:lpstr>
      <vt:lpstr>…quation</vt:lpstr>
      <vt:lpstr>Processing</vt:lpstr>
      <vt:lpstr>Plan de leçon</vt:lpstr>
      <vt:lpstr>Exercice</vt:lpstr>
      <vt:lpstr>Vecteur : définition</vt:lpstr>
      <vt:lpstr>Vecteur : utilité</vt:lpstr>
      <vt:lpstr>Vecteur : exemple</vt:lpstr>
      <vt:lpstr>Vecteur : exemple</vt:lpstr>
      <vt:lpstr>Vecteur : exemple</vt:lpstr>
      <vt:lpstr>Vecteur : classe</vt:lpstr>
      <vt:lpstr>Vecteur : déplacement</vt:lpstr>
      <vt:lpstr>Exercice</vt:lpstr>
      <vt:lpstr>Vecteur : opérations</vt:lpstr>
      <vt:lpstr>Vecteur : accélération</vt:lpstr>
      <vt:lpstr>Vecteur : autres opérations</vt:lpstr>
      <vt:lpstr>Exercices</vt:lpstr>
      <vt:lpstr>Vecteur : trajectoire</vt:lpstr>
      <vt:lpstr>Vecteur : trajectoire</vt:lpstr>
      <vt:lpstr>Exercice</vt:lpstr>
      <vt:lpstr>Les forces</vt:lpstr>
      <vt:lpstr>Plan de module</vt:lpstr>
      <vt:lpstr>Force : définition</vt:lpstr>
      <vt:lpstr>Newton : Première loi</vt:lpstr>
      <vt:lpstr>Newton : Première loi</vt:lpstr>
      <vt:lpstr>Newton : Troisième loi</vt:lpstr>
      <vt:lpstr>Newton : Deuxième loi</vt:lpstr>
      <vt:lpstr>Exemple</vt:lpstr>
      <vt:lpstr>Force : accumulation</vt:lpstr>
      <vt:lpstr>Force : accumulation</vt:lpstr>
      <vt:lpstr>Travailler avec la masse</vt:lpstr>
      <vt:lpstr>Travailler avec la masse</vt:lpstr>
      <vt:lpstr>Autres forces</vt:lpstr>
      <vt:lpstr>Travailler avec les forces</vt:lpstr>
      <vt:lpstr>Force : friction</vt:lpstr>
      <vt:lpstr>Exercices</vt:lpstr>
      <vt:lpstr>Références</vt:lpstr>
    </vt:vector>
  </TitlesOfParts>
  <Company>nbourre@collegeshawinigan.qc.ca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Bourre</dc:creator>
  <cp:lastModifiedBy>Employe College</cp:lastModifiedBy>
  <cp:revision>56</cp:revision>
  <dcterms:created xsi:type="dcterms:W3CDTF">2014-09-29T15:21:35Z</dcterms:created>
  <dcterms:modified xsi:type="dcterms:W3CDTF">2014-10-06T18:15:13Z</dcterms:modified>
</cp:coreProperties>
</file>